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8"/>
  </p:notesMasterIdLst>
  <p:sldIdLst>
    <p:sldId id="420" r:id="rId3"/>
    <p:sldId id="507" r:id="rId4"/>
    <p:sldId id="570" r:id="rId5"/>
    <p:sldId id="431" r:id="rId6"/>
    <p:sldId id="581" r:id="rId7"/>
    <p:sldId id="582" r:id="rId8"/>
    <p:sldId id="669" r:id="rId9"/>
    <p:sldId id="635" r:id="rId10"/>
    <p:sldId id="631" r:id="rId11"/>
    <p:sldId id="632" r:id="rId12"/>
    <p:sldId id="633" r:id="rId13"/>
    <p:sldId id="638" r:id="rId14"/>
    <p:sldId id="657" r:id="rId15"/>
    <p:sldId id="672" r:id="rId16"/>
    <p:sldId id="671" r:id="rId17"/>
    <p:sldId id="636" r:id="rId18"/>
    <p:sldId id="643" r:id="rId19"/>
    <p:sldId id="659" r:id="rId20"/>
    <p:sldId id="588" r:id="rId21"/>
    <p:sldId id="589" r:id="rId22"/>
    <p:sldId id="591" r:id="rId23"/>
    <p:sldId id="592" r:id="rId24"/>
    <p:sldId id="593" r:id="rId25"/>
    <p:sldId id="594" r:id="rId26"/>
    <p:sldId id="595" r:id="rId27"/>
    <p:sldId id="596" r:id="rId28"/>
    <p:sldId id="597" r:id="rId29"/>
    <p:sldId id="598" r:id="rId30"/>
    <p:sldId id="599" r:id="rId31"/>
    <p:sldId id="600" r:id="rId32"/>
    <p:sldId id="675" r:id="rId33"/>
    <p:sldId id="637" r:id="rId34"/>
    <p:sldId id="644" r:id="rId35"/>
    <p:sldId id="661" r:id="rId36"/>
    <p:sldId id="663" r:id="rId37"/>
    <p:sldId id="673" r:id="rId38"/>
    <p:sldId id="674" r:id="rId39"/>
    <p:sldId id="624" r:id="rId40"/>
    <p:sldId id="676" r:id="rId41"/>
    <p:sldId id="677" r:id="rId42"/>
    <p:sldId id="682" r:id="rId43"/>
    <p:sldId id="679" r:id="rId44"/>
    <p:sldId id="680" r:id="rId45"/>
    <p:sldId id="681" r:id="rId46"/>
    <p:sldId id="427" r:id="rId47"/>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 clrIdx="0"/>
  <p:cmAuthor id="1" name="Haller Alexandra" initials="HA" lastIdx="75" clrIdx="1"/>
  <p:cmAuthor id="2" name="Stockhammer Verena" initials="SV" lastIdx="5" clrIdx="2">
    <p:extLst>
      <p:ext uri="{19B8F6BF-5375-455C-9EA6-DF929625EA0E}">
        <p15:presenceInfo xmlns:p15="http://schemas.microsoft.com/office/powerpoint/2012/main" userId="S-1-5-21-2518422877-1314745675-1541441037-48431" providerId="AD"/>
      </p:ext>
    </p:extLst>
  </p:cmAuthor>
  <p:cmAuthor id="3" name="Hofbauer Florian" initials="HF" lastIdx="64" clrIdx="3">
    <p:extLst>
      <p:ext uri="{19B8F6BF-5375-455C-9EA6-DF929625EA0E}">
        <p15:presenceInfo xmlns:p15="http://schemas.microsoft.com/office/powerpoint/2012/main" userId="S-1-5-21-2518422877-1314745675-1541441037-5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4" autoAdjust="0"/>
    <p:restoredTop sz="96921" autoAdjust="0"/>
  </p:normalViewPr>
  <p:slideViewPr>
    <p:cSldViewPr showGuides="1">
      <p:cViewPr varScale="1">
        <p:scale>
          <a:sx n="84" d="100"/>
          <a:sy n="84" d="100"/>
        </p:scale>
        <p:origin x="1435" y="-19"/>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notesViewPr>
    <p:cSldViewPr>
      <p:cViewPr varScale="1">
        <p:scale>
          <a:sx n="93" d="100"/>
          <a:sy n="93" d="100"/>
        </p:scale>
        <p:origin x="-377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solidFill>
                  <a:srgbClr val="189BC8"/>
                </a:solidFill>
              </a:defRPr>
            </a:pPr>
            <a:r>
              <a:rPr lang="de-DE" sz="1800" noProof="0" dirty="0" smtClean="0">
                <a:solidFill>
                  <a:schemeClr val="tx1"/>
                </a:solidFill>
              </a:rPr>
              <a:t>Stausituation in EU-Ländern 2017 (in Stunden/Jahr</a:t>
            </a:r>
            <a:r>
              <a:rPr lang="de-DE" sz="1800" baseline="0" noProof="0" dirty="0" smtClean="0">
                <a:solidFill>
                  <a:schemeClr val="tx1"/>
                </a:solidFill>
              </a:rPr>
              <a:t> </a:t>
            </a:r>
            <a:r>
              <a:rPr lang="de-DE" sz="1800" noProof="0" dirty="0" smtClean="0">
                <a:solidFill>
                  <a:schemeClr val="tx1"/>
                </a:solidFill>
              </a:rPr>
              <a:t>im Stau) </a:t>
            </a:r>
            <a:endParaRPr lang="de-DE" sz="1800" noProof="0" dirty="0">
              <a:solidFill>
                <a:schemeClr val="tx1"/>
              </a:solidFill>
            </a:endParaRPr>
          </a:p>
        </c:rich>
      </c:tx>
      <c:layout>
        <c:manualLayout>
          <c:xMode val="edge"/>
          <c:yMode val="edge"/>
          <c:x val="0.12165542071135284"/>
          <c:y val="4.1440420895711955E-2"/>
        </c:manualLayout>
      </c:layout>
      <c:overlay val="0"/>
    </c:title>
    <c:autoTitleDeleted val="0"/>
    <c:plotArea>
      <c:layout/>
      <c:barChart>
        <c:barDir val="col"/>
        <c:grouping val="clustered"/>
        <c:varyColors val="0"/>
        <c:ser>
          <c:idx val="0"/>
          <c:order val="0"/>
          <c:tx>
            <c:strRef>
              <c:f>Sheet1!$B$1</c:f>
              <c:strCache>
                <c:ptCount val="1"/>
                <c:pt idx="0">
                  <c:v>Europe's most congested countries in 2018</c:v>
                </c:pt>
              </c:strCache>
            </c:strRef>
          </c:tx>
          <c:spPr>
            <a:solidFill>
              <a:srgbClr val="189BC8"/>
            </a:solidFill>
          </c:spPr>
          <c:invertIfNegative val="0"/>
          <c:dPt>
            <c:idx val="6"/>
            <c:invertIfNegative val="0"/>
            <c:bubble3D val="0"/>
            <c:spPr>
              <a:solidFill>
                <a:srgbClr val="92D050"/>
              </a:solidFill>
            </c:spPr>
            <c:extLst>
              <c:ext xmlns:c16="http://schemas.microsoft.com/office/drawing/2014/chart" uri="{C3380CC4-5D6E-409C-BE32-E72D297353CC}">
                <c16:uniqueId val="{00000000-4840-4D01-B0FB-A27890F2ED1C}"/>
              </c:ext>
            </c:extLst>
          </c:dPt>
          <c:dLbls>
            <c:dLbl>
              <c:idx val="1"/>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0-1255-46DB-B574-E2B7AA084573}"/>
                </c:ext>
              </c:extLst>
            </c:dLbl>
            <c:dLbl>
              <c:idx val="3"/>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1-1255-46DB-B574-E2B7AA084573}"/>
                </c:ext>
              </c:extLst>
            </c:dLbl>
            <c:dLbl>
              <c:idx val="7"/>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2-1255-46DB-B574-E2B7AA084573}"/>
                </c:ext>
              </c:extLst>
            </c:dLbl>
            <c:dLbl>
              <c:idx val="8"/>
              <c:spPr>
                <a:solidFill>
                  <a:schemeClr val="bg1"/>
                </a:solidFill>
                <a:ln>
                  <a:noFill/>
                </a:ln>
                <a:effectLst/>
              </c:spPr>
              <c:txPr>
                <a:bodyPr/>
                <a:lstStyle/>
                <a:p>
                  <a:pPr>
                    <a:defRPr sz="1200">
                      <a:solidFill>
                        <a:srgbClr val="002E60"/>
                      </a:solidFill>
                    </a:defRPr>
                  </a:pPr>
                  <a:endParaRPr lang="de-DE"/>
                </a:p>
              </c:txPr>
              <c:showLegendKey val="0"/>
              <c:showVal val="1"/>
              <c:showCatName val="0"/>
              <c:showSerName val="0"/>
              <c:showPercent val="0"/>
              <c:showBubbleSize val="0"/>
              <c:extLst>
                <c:ext xmlns:c16="http://schemas.microsoft.com/office/drawing/2014/chart" uri="{C3380CC4-5D6E-409C-BE32-E72D297353CC}">
                  <c16:uniqueId val="{00000003-1255-46DB-B574-E2B7AA084573}"/>
                </c:ext>
              </c:extLst>
            </c:dLbl>
            <c:spPr>
              <a:noFill/>
              <a:ln>
                <a:noFill/>
              </a:ln>
              <a:effectLst/>
            </c:spPr>
            <c:txPr>
              <a:bodyPr/>
              <a:lstStyle/>
              <a:p>
                <a:pPr>
                  <a:defRPr sz="1200">
                    <a:solidFill>
                      <a:srgbClr val="002E60"/>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UK</c:v>
                </c:pt>
                <c:pt idx="1">
                  <c:v>Deutschland</c:v>
                </c:pt>
                <c:pt idx="2">
                  <c:v>Polen</c:v>
                </c:pt>
                <c:pt idx="3">
                  <c:v>Slovakei</c:v>
                </c:pt>
                <c:pt idx="4">
                  <c:v>Luxemburg</c:v>
                </c:pt>
                <c:pt idx="5">
                  <c:v>Schweden</c:v>
                </c:pt>
                <c:pt idx="6">
                  <c:v>Österreich</c:v>
                </c:pt>
                <c:pt idx="7">
                  <c:v>Irland</c:v>
                </c:pt>
                <c:pt idx="8">
                  <c:v>Frankreich</c:v>
                </c:pt>
                <c:pt idx="9">
                  <c:v>Niederlande</c:v>
                </c:pt>
              </c:strCache>
            </c:strRef>
          </c:cat>
          <c:val>
            <c:numRef>
              <c:f>Sheet1!$B$2:$B$11</c:f>
              <c:numCache>
                <c:formatCode>General</c:formatCode>
                <c:ptCount val="10"/>
                <c:pt idx="0">
                  <c:v>31</c:v>
                </c:pt>
                <c:pt idx="1">
                  <c:v>30</c:v>
                </c:pt>
                <c:pt idx="2">
                  <c:v>29</c:v>
                </c:pt>
                <c:pt idx="3">
                  <c:v>29</c:v>
                </c:pt>
                <c:pt idx="4">
                  <c:v>28</c:v>
                </c:pt>
                <c:pt idx="5">
                  <c:v>26</c:v>
                </c:pt>
                <c:pt idx="6">
                  <c:v>25</c:v>
                </c:pt>
                <c:pt idx="7">
                  <c:v>23</c:v>
                </c:pt>
                <c:pt idx="8">
                  <c:v>22</c:v>
                </c:pt>
                <c:pt idx="9">
                  <c:v>22</c:v>
                </c:pt>
              </c:numCache>
            </c:numRef>
          </c:val>
          <c:extLst>
            <c:ext xmlns:c16="http://schemas.microsoft.com/office/drawing/2014/chart" uri="{C3380CC4-5D6E-409C-BE32-E72D297353CC}">
              <c16:uniqueId val="{00000000-5999-4BA4-AE34-C2F7219B7BB2}"/>
            </c:ext>
          </c:extLst>
        </c:ser>
        <c:dLbls>
          <c:showLegendKey val="0"/>
          <c:showVal val="0"/>
          <c:showCatName val="0"/>
          <c:showSerName val="0"/>
          <c:showPercent val="0"/>
          <c:showBubbleSize val="0"/>
        </c:dLbls>
        <c:gapWidth val="150"/>
        <c:axId val="100655872"/>
        <c:axId val="100657408"/>
      </c:barChart>
      <c:catAx>
        <c:axId val="100655872"/>
        <c:scaling>
          <c:orientation val="minMax"/>
        </c:scaling>
        <c:delete val="0"/>
        <c:axPos val="b"/>
        <c:numFmt formatCode="General" sourceLinked="0"/>
        <c:majorTickMark val="out"/>
        <c:minorTickMark val="none"/>
        <c:tickLblPos val="nextTo"/>
        <c:txPr>
          <a:bodyPr/>
          <a:lstStyle/>
          <a:p>
            <a:pPr>
              <a:defRPr sz="1200">
                <a:solidFill>
                  <a:srgbClr val="002E60"/>
                </a:solidFill>
              </a:defRPr>
            </a:pPr>
            <a:endParaRPr lang="de-DE"/>
          </a:p>
        </c:txPr>
        <c:crossAx val="100657408"/>
        <c:crosses val="autoZero"/>
        <c:auto val="1"/>
        <c:lblAlgn val="ctr"/>
        <c:lblOffset val="100"/>
        <c:noMultiLvlLbl val="0"/>
      </c:catAx>
      <c:valAx>
        <c:axId val="100657408"/>
        <c:scaling>
          <c:orientation val="minMax"/>
          <c:max val="51"/>
          <c:min val="0"/>
        </c:scaling>
        <c:delete val="0"/>
        <c:axPos val="l"/>
        <c:majorGridlines/>
        <c:numFmt formatCode="General" sourceLinked="1"/>
        <c:majorTickMark val="out"/>
        <c:minorTickMark val="none"/>
        <c:tickLblPos val="nextTo"/>
        <c:txPr>
          <a:bodyPr/>
          <a:lstStyle/>
          <a:p>
            <a:pPr>
              <a:defRPr sz="1200">
                <a:solidFill>
                  <a:srgbClr val="002E60"/>
                </a:solidFill>
              </a:defRPr>
            </a:pPr>
            <a:endParaRPr lang="de-DE"/>
          </a:p>
        </c:txPr>
        <c:crossAx val="100655872"/>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de-DE" sz="2400" b="0" noProof="0" dirty="0" smtClean="0"/>
            <a:t>Warum wir </a:t>
          </a:r>
          <a:r>
            <a:rPr lang="de-DE" sz="2400" b="0" noProof="0" dirty="0" smtClean="0">
              <a:solidFill>
                <a:schemeClr val="tx1"/>
              </a:solidFill>
            </a:rPr>
            <a:t>Alternativen</a:t>
          </a:r>
          <a:r>
            <a:rPr lang="de-DE" sz="2400" b="0" noProof="0" dirty="0" smtClean="0"/>
            <a:t> im Gütertransport brauchen</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572E14F8-8F9A-4E34-A94A-12746280469D}">
      <dgm:prSet custT="1"/>
      <dgm:spPr/>
      <dgm:t>
        <a:bodyPr/>
        <a:lstStyle/>
        <a:p>
          <a:r>
            <a:rPr lang="de-DE" sz="2400" noProof="0" dirty="0" smtClean="0"/>
            <a:t>Innovative Transportkonzepte</a:t>
          </a:r>
        </a:p>
      </dgm:t>
    </dgm:pt>
    <dgm:pt modelId="{15BE10E6-CE1F-4AAB-AC38-DB3D43C57371}" type="parTrans" cxnId="{6D63C36B-D3FD-4162-B8F9-0881C7A07FC0}">
      <dgm:prSet/>
      <dgm:spPr/>
      <dgm:t>
        <a:bodyPr/>
        <a:lstStyle/>
        <a:p>
          <a:endParaRPr lang="en-GB"/>
        </a:p>
      </dgm:t>
    </dgm:pt>
    <dgm:pt modelId="{7A72DAB2-0BF4-4143-83BD-A727F1BC58F4}" type="sibTrans" cxnId="{6D63C36B-D3FD-4162-B8F9-0881C7A07FC0}">
      <dgm:prSet/>
      <dgm:spPr/>
      <dgm:t>
        <a:bodyPr/>
        <a:lstStyle/>
        <a:p>
          <a:endParaRPr lang="en-GB"/>
        </a:p>
      </dgm:t>
    </dgm:pt>
    <dgm:pt modelId="{D2FBAA6B-0649-4A7D-B8DE-F6658D838F30}">
      <dgm:prSet custT="1"/>
      <dgm:spPr/>
      <dgm:t>
        <a:bodyPr/>
        <a:lstStyle/>
        <a:p>
          <a:r>
            <a:rPr lang="de-DE" sz="2400" noProof="0" dirty="0" smtClean="0"/>
            <a:t>Visionäre Transportmittel</a:t>
          </a:r>
        </a:p>
      </dgm:t>
    </dgm:pt>
    <dgm:pt modelId="{7212CE93-716A-4539-AE99-EF3E2AE99506}" type="parTrans" cxnId="{63B99079-3372-4082-83F3-0475D6A80051}">
      <dgm:prSet/>
      <dgm:spPr/>
      <dgm:t>
        <a:bodyPr/>
        <a:lstStyle/>
        <a:p>
          <a:endParaRPr lang="en-GB"/>
        </a:p>
      </dgm:t>
    </dgm:pt>
    <dgm:pt modelId="{A2417E87-50AA-4831-B47A-6864B3E01D71}" type="sibTrans" cxnId="{63B99079-3372-4082-83F3-0475D6A80051}">
      <dgm:prSet/>
      <dgm:spPr/>
      <dgm:t>
        <a:bodyPr/>
        <a:lstStyle/>
        <a:p>
          <a:endParaRPr lang="en-GB"/>
        </a:p>
      </dgm:t>
    </dgm:pt>
    <dgm:pt modelId="{DE4687DD-8621-4F61-BE24-C6372B415806}">
      <dgm:prSet custT="1"/>
      <dgm:spPr/>
      <dgm:t>
        <a:bodyPr/>
        <a:lstStyle/>
        <a:p>
          <a:r>
            <a:rPr lang="de-DE" sz="2400" noProof="0" dirty="0" smtClean="0"/>
            <a:t>Optimierung bestehender Transportmittel</a:t>
          </a:r>
        </a:p>
      </dgm:t>
    </dgm:pt>
    <dgm:pt modelId="{102FF4A7-9C31-4BA6-A706-367C6F640CCB}" type="parTrans" cxnId="{BDDF0DAA-D977-4C29-9033-0420DCB3901B}">
      <dgm:prSet/>
      <dgm:spPr/>
      <dgm:t>
        <a:bodyPr/>
        <a:lstStyle/>
        <a:p>
          <a:endParaRPr lang="de-DE"/>
        </a:p>
      </dgm:t>
    </dgm:pt>
    <dgm:pt modelId="{2923E918-9D4F-43C4-B7A4-FF493E6287CF}" type="sibTrans" cxnId="{BDDF0DAA-D977-4C29-9033-0420DCB3901B}">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rgbClr val="92D050"/>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de-DE" sz="2400" b="0" noProof="0" dirty="0" smtClean="0">
              <a:solidFill>
                <a:schemeClr val="tx1"/>
              </a:solidFill>
            </a:rPr>
            <a:t>Warum wir Alternativen im Gütertransport brauchen</a:t>
          </a:r>
        </a:p>
      </dgm:t>
    </dgm:pt>
    <dgm:pt modelId="{0CEDF57B-D459-45D7-A350-FD28016FAB11}" type="parTrans" cxnId="{57DA4B27-2840-445B-BA12-C22073F6F5A6}">
      <dgm:prSet/>
      <dgm:spPr/>
      <dgm:t>
        <a:bodyPr/>
        <a:lstStyle/>
        <a:p>
          <a:endParaRPr lang="en-GB">
            <a:solidFill>
              <a:schemeClr val="tx1"/>
            </a:solidFill>
          </a:endParaRPr>
        </a:p>
      </dgm:t>
    </dgm:pt>
    <dgm:pt modelId="{0CF79BA9-38A5-469E-A5F4-723A1AFB8F96}" type="sibTrans" cxnId="{57DA4B27-2840-445B-BA12-C22073F6F5A6}">
      <dgm:prSet/>
      <dgm:spPr/>
      <dgm:t>
        <a:bodyPr/>
        <a:lstStyle/>
        <a:p>
          <a:endParaRPr lang="en-GB">
            <a:solidFill>
              <a:schemeClr val="tx1"/>
            </a:solidFill>
          </a:endParaRPr>
        </a:p>
      </dgm:t>
    </dgm:pt>
    <dgm:pt modelId="{572E14F8-8F9A-4E34-A94A-12746280469D}">
      <dgm:prSet custT="1"/>
      <dgm:spPr/>
      <dgm:t>
        <a:bodyPr/>
        <a:lstStyle/>
        <a:p>
          <a:r>
            <a:rPr lang="de-DE" sz="2400" noProof="0" dirty="0" smtClean="0">
              <a:solidFill>
                <a:schemeClr val="tx1"/>
              </a:solidFill>
            </a:rPr>
            <a:t>Innovative Transportkonzepte</a:t>
          </a:r>
        </a:p>
      </dgm:t>
    </dgm:pt>
    <dgm:pt modelId="{15BE10E6-CE1F-4AAB-AC38-DB3D43C57371}" type="parTrans" cxnId="{6D63C36B-D3FD-4162-B8F9-0881C7A07FC0}">
      <dgm:prSet/>
      <dgm:spPr/>
      <dgm:t>
        <a:bodyPr/>
        <a:lstStyle/>
        <a:p>
          <a:endParaRPr lang="en-GB">
            <a:solidFill>
              <a:schemeClr val="tx1"/>
            </a:solidFill>
          </a:endParaRPr>
        </a:p>
      </dgm:t>
    </dgm:pt>
    <dgm:pt modelId="{7A72DAB2-0BF4-4143-83BD-A727F1BC58F4}" type="sibTrans" cxnId="{6D63C36B-D3FD-4162-B8F9-0881C7A07FC0}">
      <dgm:prSet/>
      <dgm:spPr/>
      <dgm:t>
        <a:bodyPr/>
        <a:lstStyle/>
        <a:p>
          <a:endParaRPr lang="en-GB">
            <a:solidFill>
              <a:schemeClr val="tx1"/>
            </a:solidFill>
          </a:endParaRPr>
        </a:p>
      </dgm:t>
    </dgm:pt>
    <dgm:pt modelId="{D2FBAA6B-0649-4A7D-B8DE-F6658D838F30}">
      <dgm:prSet custT="1"/>
      <dgm:spPr/>
      <dgm:t>
        <a:bodyPr/>
        <a:lstStyle/>
        <a:p>
          <a:r>
            <a:rPr lang="de-DE" sz="2400" noProof="0" dirty="0" smtClean="0">
              <a:solidFill>
                <a:schemeClr val="tx1"/>
              </a:solidFill>
            </a:rPr>
            <a:t>Visionäre Transportmittel</a:t>
          </a:r>
        </a:p>
      </dgm:t>
    </dgm:pt>
    <dgm:pt modelId="{7212CE93-716A-4539-AE99-EF3E2AE99506}" type="parTrans" cxnId="{63B99079-3372-4082-83F3-0475D6A80051}">
      <dgm:prSet/>
      <dgm:spPr/>
      <dgm:t>
        <a:bodyPr/>
        <a:lstStyle/>
        <a:p>
          <a:endParaRPr lang="en-GB">
            <a:solidFill>
              <a:schemeClr val="tx1"/>
            </a:solidFill>
          </a:endParaRPr>
        </a:p>
      </dgm:t>
    </dgm:pt>
    <dgm:pt modelId="{A2417E87-50AA-4831-B47A-6864B3E01D71}" type="sibTrans" cxnId="{63B99079-3372-4082-83F3-0475D6A80051}">
      <dgm:prSet/>
      <dgm:spPr/>
      <dgm:t>
        <a:bodyPr/>
        <a:lstStyle/>
        <a:p>
          <a:endParaRPr lang="en-GB">
            <a:solidFill>
              <a:schemeClr val="tx1"/>
            </a:solidFill>
          </a:endParaRPr>
        </a:p>
      </dgm:t>
    </dgm:pt>
    <dgm:pt modelId="{DE4687DD-8621-4F61-BE24-C6372B415806}">
      <dgm:prSet custT="1"/>
      <dgm:spPr/>
      <dgm:t>
        <a:bodyPr/>
        <a:lstStyle/>
        <a:p>
          <a:r>
            <a:rPr lang="de-DE" sz="2400" noProof="0" dirty="0" smtClean="0">
              <a:solidFill>
                <a:schemeClr val="tx1"/>
              </a:solidFill>
            </a:rPr>
            <a:t>Optimierung bestehender Transportmittel</a:t>
          </a:r>
        </a:p>
      </dgm:t>
    </dgm:pt>
    <dgm:pt modelId="{102FF4A7-9C31-4BA6-A706-367C6F640CCB}" type="parTrans" cxnId="{BDDF0DAA-D977-4C29-9033-0420DCB3901B}">
      <dgm:prSet/>
      <dgm:spPr/>
      <dgm:t>
        <a:bodyPr/>
        <a:lstStyle/>
        <a:p>
          <a:endParaRPr lang="de-DE">
            <a:solidFill>
              <a:schemeClr val="tx1"/>
            </a:solidFill>
          </a:endParaRPr>
        </a:p>
      </dgm:t>
    </dgm:pt>
    <dgm:pt modelId="{2923E918-9D4F-43C4-B7A4-FF493E6287CF}" type="sibTrans" cxnId="{BDDF0DAA-D977-4C29-9033-0420DCB3901B}">
      <dgm:prSet/>
      <dgm:spPr/>
      <dgm:t>
        <a:bodyPr/>
        <a:lstStyle/>
        <a:p>
          <a:endParaRPr lang="de-DE">
            <a:solidFill>
              <a:schemeClr val="tx1"/>
            </a:solidFill>
          </a:endParaRPr>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chemeClr val="bg1"/>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a:solidFill>
          <a:srgbClr val="92D050"/>
        </a:solidFill>
      </dgm:spPr>
      <dgm:t>
        <a:bodyPr/>
        <a:lstStyle/>
        <a:p>
          <a:endParaRPr lang="de-DE"/>
        </a:p>
      </dgm:t>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de-DE" sz="2400" b="0" noProof="0" dirty="0" smtClean="0"/>
            <a:t>Warum wir Alternativen im Gütertransport brauchen</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572E14F8-8F9A-4E34-A94A-12746280469D}">
      <dgm:prSet custT="1"/>
      <dgm:spPr/>
      <dgm:t>
        <a:bodyPr/>
        <a:lstStyle/>
        <a:p>
          <a:r>
            <a:rPr lang="de-DE" sz="2400" noProof="0" dirty="0" smtClean="0"/>
            <a:t>Innovative Transportkonzepte</a:t>
          </a:r>
        </a:p>
      </dgm:t>
    </dgm:pt>
    <dgm:pt modelId="{15BE10E6-CE1F-4AAB-AC38-DB3D43C57371}" type="parTrans" cxnId="{6D63C36B-D3FD-4162-B8F9-0881C7A07FC0}">
      <dgm:prSet/>
      <dgm:spPr/>
      <dgm:t>
        <a:bodyPr/>
        <a:lstStyle/>
        <a:p>
          <a:endParaRPr lang="en-GB"/>
        </a:p>
      </dgm:t>
    </dgm:pt>
    <dgm:pt modelId="{7A72DAB2-0BF4-4143-83BD-A727F1BC58F4}" type="sibTrans" cxnId="{6D63C36B-D3FD-4162-B8F9-0881C7A07FC0}">
      <dgm:prSet/>
      <dgm:spPr/>
      <dgm:t>
        <a:bodyPr/>
        <a:lstStyle/>
        <a:p>
          <a:endParaRPr lang="en-GB"/>
        </a:p>
      </dgm:t>
    </dgm:pt>
    <dgm:pt modelId="{D2FBAA6B-0649-4A7D-B8DE-F6658D838F30}">
      <dgm:prSet custT="1"/>
      <dgm:spPr/>
      <dgm:t>
        <a:bodyPr/>
        <a:lstStyle/>
        <a:p>
          <a:r>
            <a:rPr lang="de-DE" sz="2400" noProof="0" dirty="0" smtClean="0"/>
            <a:t>Visionäre Transportmittel</a:t>
          </a:r>
        </a:p>
      </dgm:t>
    </dgm:pt>
    <dgm:pt modelId="{7212CE93-716A-4539-AE99-EF3E2AE99506}" type="parTrans" cxnId="{63B99079-3372-4082-83F3-0475D6A80051}">
      <dgm:prSet/>
      <dgm:spPr/>
      <dgm:t>
        <a:bodyPr/>
        <a:lstStyle/>
        <a:p>
          <a:endParaRPr lang="en-GB"/>
        </a:p>
      </dgm:t>
    </dgm:pt>
    <dgm:pt modelId="{A2417E87-50AA-4831-B47A-6864B3E01D71}" type="sibTrans" cxnId="{63B99079-3372-4082-83F3-0475D6A80051}">
      <dgm:prSet/>
      <dgm:spPr/>
      <dgm:t>
        <a:bodyPr/>
        <a:lstStyle/>
        <a:p>
          <a:endParaRPr lang="en-GB"/>
        </a:p>
      </dgm:t>
    </dgm:pt>
    <dgm:pt modelId="{DE4687DD-8621-4F61-BE24-C6372B415806}">
      <dgm:prSet custT="1"/>
      <dgm:spPr/>
      <dgm:t>
        <a:bodyPr/>
        <a:lstStyle/>
        <a:p>
          <a:r>
            <a:rPr lang="de-DE" sz="2400" noProof="0" dirty="0" smtClean="0"/>
            <a:t>Optimierung bestehender Transportmittel</a:t>
          </a:r>
        </a:p>
      </dgm:t>
    </dgm:pt>
    <dgm:pt modelId="{102FF4A7-9C31-4BA6-A706-367C6F640CCB}" type="parTrans" cxnId="{BDDF0DAA-D977-4C29-9033-0420DCB3901B}">
      <dgm:prSet/>
      <dgm:spPr/>
      <dgm:t>
        <a:bodyPr/>
        <a:lstStyle/>
        <a:p>
          <a:endParaRPr lang="de-DE"/>
        </a:p>
      </dgm:t>
    </dgm:pt>
    <dgm:pt modelId="{2923E918-9D4F-43C4-B7A4-FF493E6287CF}" type="sibTrans" cxnId="{BDDF0DAA-D977-4C29-9033-0420DCB3901B}">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chemeClr val="bg1"/>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a:solidFill>
          <a:schemeClr val="bg1"/>
        </a:solidFill>
      </dgm:spPr>
      <dgm:t>
        <a:bodyPr/>
        <a:lstStyle/>
        <a:p>
          <a:endParaRPr lang="de-DE"/>
        </a:p>
      </dgm:t>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a:solidFill>
          <a:srgbClr val="92D050"/>
        </a:solidFill>
      </dgm:spPr>
      <dgm:t>
        <a:bodyPr/>
        <a:lstStyle/>
        <a:p>
          <a:endParaRPr lang="de-DE"/>
        </a:p>
      </dgm:t>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r>
            <a:rPr lang="de-DE" sz="2400" b="0" noProof="0" dirty="0" smtClean="0"/>
            <a:t>Warum wir Alternativen im Gütertransport brauchen</a:t>
          </a:r>
        </a:p>
      </dgm:t>
    </dgm:pt>
    <dgm:pt modelId="{0CEDF57B-D459-45D7-A350-FD28016FAB11}" type="parTrans" cxnId="{57DA4B27-2840-445B-BA12-C22073F6F5A6}">
      <dgm:prSet/>
      <dgm:spPr/>
      <dgm:t>
        <a:bodyPr/>
        <a:lstStyle/>
        <a:p>
          <a:endParaRPr lang="en-GB"/>
        </a:p>
      </dgm:t>
    </dgm:pt>
    <dgm:pt modelId="{0CF79BA9-38A5-469E-A5F4-723A1AFB8F96}" type="sibTrans" cxnId="{57DA4B27-2840-445B-BA12-C22073F6F5A6}">
      <dgm:prSet/>
      <dgm:spPr/>
      <dgm:t>
        <a:bodyPr/>
        <a:lstStyle/>
        <a:p>
          <a:endParaRPr lang="en-GB"/>
        </a:p>
      </dgm:t>
    </dgm:pt>
    <dgm:pt modelId="{572E14F8-8F9A-4E34-A94A-12746280469D}">
      <dgm:prSet custT="1"/>
      <dgm:spPr/>
      <dgm:t>
        <a:bodyPr/>
        <a:lstStyle/>
        <a:p>
          <a:r>
            <a:rPr lang="de-DE" sz="2400" noProof="0" dirty="0" smtClean="0"/>
            <a:t>Innovative Transportkonzepte</a:t>
          </a:r>
        </a:p>
      </dgm:t>
    </dgm:pt>
    <dgm:pt modelId="{15BE10E6-CE1F-4AAB-AC38-DB3D43C57371}" type="parTrans" cxnId="{6D63C36B-D3FD-4162-B8F9-0881C7A07FC0}">
      <dgm:prSet/>
      <dgm:spPr/>
      <dgm:t>
        <a:bodyPr/>
        <a:lstStyle/>
        <a:p>
          <a:endParaRPr lang="en-GB"/>
        </a:p>
      </dgm:t>
    </dgm:pt>
    <dgm:pt modelId="{7A72DAB2-0BF4-4143-83BD-A727F1BC58F4}" type="sibTrans" cxnId="{6D63C36B-D3FD-4162-B8F9-0881C7A07FC0}">
      <dgm:prSet/>
      <dgm:spPr/>
      <dgm:t>
        <a:bodyPr/>
        <a:lstStyle/>
        <a:p>
          <a:endParaRPr lang="en-GB"/>
        </a:p>
      </dgm:t>
    </dgm:pt>
    <dgm:pt modelId="{D2FBAA6B-0649-4A7D-B8DE-F6658D838F30}">
      <dgm:prSet custT="1"/>
      <dgm:spPr/>
      <dgm:t>
        <a:bodyPr/>
        <a:lstStyle/>
        <a:p>
          <a:r>
            <a:rPr lang="de-DE" sz="2400" noProof="0" dirty="0" smtClean="0"/>
            <a:t>Visionäre Transportmittel</a:t>
          </a:r>
        </a:p>
      </dgm:t>
    </dgm:pt>
    <dgm:pt modelId="{7212CE93-716A-4539-AE99-EF3E2AE99506}" type="parTrans" cxnId="{63B99079-3372-4082-83F3-0475D6A80051}">
      <dgm:prSet/>
      <dgm:spPr/>
      <dgm:t>
        <a:bodyPr/>
        <a:lstStyle/>
        <a:p>
          <a:endParaRPr lang="en-GB"/>
        </a:p>
      </dgm:t>
    </dgm:pt>
    <dgm:pt modelId="{A2417E87-50AA-4831-B47A-6864B3E01D71}" type="sibTrans" cxnId="{63B99079-3372-4082-83F3-0475D6A80051}">
      <dgm:prSet/>
      <dgm:spPr/>
      <dgm:t>
        <a:bodyPr/>
        <a:lstStyle/>
        <a:p>
          <a:endParaRPr lang="en-GB"/>
        </a:p>
      </dgm:t>
    </dgm:pt>
    <dgm:pt modelId="{DE4687DD-8621-4F61-BE24-C6372B415806}">
      <dgm:prSet custT="1"/>
      <dgm:spPr/>
      <dgm:t>
        <a:bodyPr/>
        <a:lstStyle/>
        <a:p>
          <a:r>
            <a:rPr lang="de-DE" sz="2400" noProof="0" dirty="0" smtClean="0"/>
            <a:t>Optimierung bestehender Transportmittel</a:t>
          </a:r>
        </a:p>
      </dgm:t>
    </dgm:pt>
    <dgm:pt modelId="{102FF4A7-9C31-4BA6-A706-367C6F640CCB}" type="parTrans" cxnId="{BDDF0DAA-D977-4C29-9033-0420DCB3901B}">
      <dgm:prSet/>
      <dgm:spPr/>
      <dgm:t>
        <a:bodyPr/>
        <a:lstStyle/>
        <a:p>
          <a:endParaRPr lang="de-DE"/>
        </a:p>
      </dgm:t>
    </dgm:pt>
    <dgm:pt modelId="{2923E918-9D4F-43C4-B7A4-FF493E6287CF}" type="sibTrans" cxnId="{BDDF0DAA-D977-4C29-9033-0420DCB3901B}">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2B62C432-4905-40F9-9530-D2F004B7D3F6}" type="pres">
      <dgm:prSet presAssocID="{98FFCFD7-6EAF-43B3-B073-F90520D80DD2}" presName="text_1" presStyleLbl="node1" presStyleIdx="0" presStyleCnt="4">
        <dgm:presLayoutVars>
          <dgm:bulletEnabled val="1"/>
        </dgm:presLayoutVars>
      </dgm:prSet>
      <dgm:spPr/>
      <dgm:t>
        <a:bodyPr/>
        <a:lstStyle/>
        <a:p>
          <a:endParaRPr lang="en-GB"/>
        </a:p>
      </dgm:t>
    </dgm:pt>
    <dgm:pt modelId="{7D7CD6F4-5BF8-4820-9EDA-8C7339E21069}" type="pres">
      <dgm:prSet presAssocID="{98FFCFD7-6EAF-43B3-B073-F90520D80DD2}" presName="accent_1" presStyleCnt="0"/>
      <dgm:spPr/>
      <dgm:t>
        <a:bodyPr/>
        <a:lstStyle/>
        <a:p>
          <a:endParaRPr lang="en-GB"/>
        </a:p>
      </dgm:t>
    </dgm:pt>
    <dgm:pt modelId="{C2A52F33-F895-4B2F-BC4C-05306D79D5F7}" type="pres">
      <dgm:prSet presAssocID="{98FFCFD7-6EAF-43B3-B073-F90520D80DD2}" presName="accentRepeatNode" presStyleLbl="solidFgAcc1" presStyleIdx="0" presStyleCnt="4"/>
      <dgm:spPr>
        <a:solidFill>
          <a:schemeClr val="bg1"/>
        </a:solidFill>
      </dgm:spPr>
      <dgm:t>
        <a:bodyPr/>
        <a:lstStyle/>
        <a:p>
          <a:endParaRPr lang="en-GB"/>
        </a:p>
      </dgm:t>
    </dgm:pt>
    <dgm:pt modelId="{44C1C6C5-6F11-4F9A-86DA-53B055375F51}" type="pres">
      <dgm:prSet presAssocID="{DE4687DD-8621-4F61-BE24-C6372B415806}" presName="text_2" presStyleLbl="node1" presStyleIdx="1" presStyleCnt="4">
        <dgm:presLayoutVars>
          <dgm:bulletEnabled val="1"/>
        </dgm:presLayoutVars>
      </dgm:prSet>
      <dgm:spPr/>
      <dgm:t>
        <a:bodyPr/>
        <a:lstStyle/>
        <a:p>
          <a:endParaRPr lang="de-DE"/>
        </a:p>
      </dgm:t>
    </dgm:pt>
    <dgm:pt modelId="{657E0AC1-FC15-49D5-BDC2-2B655A860EA8}" type="pres">
      <dgm:prSet presAssocID="{DE4687DD-8621-4F61-BE24-C6372B415806}" presName="accent_2" presStyleCnt="0"/>
      <dgm:spPr/>
    </dgm:pt>
    <dgm:pt modelId="{B278866A-8BC8-4953-A7B0-44B09C51D26C}" type="pres">
      <dgm:prSet presAssocID="{DE4687DD-8621-4F61-BE24-C6372B415806}" presName="accentRepeatNode" presStyleLbl="solidFgAcc1" presStyleIdx="1" presStyleCnt="4"/>
      <dgm:spPr>
        <a:solidFill>
          <a:schemeClr val="bg1"/>
        </a:solidFill>
      </dgm:spPr>
      <dgm:t>
        <a:bodyPr/>
        <a:lstStyle/>
        <a:p>
          <a:endParaRPr lang="de-DE"/>
        </a:p>
      </dgm:t>
    </dgm:pt>
    <dgm:pt modelId="{F7526E67-39C0-44DC-885C-85171439269A}" type="pres">
      <dgm:prSet presAssocID="{D2FBAA6B-0649-4A7D-B8DE-F6658D838F30}" presName="text_3" presStyleLbl="node1" presStyleIdx="2" presStyleCnt="4">
        <dgm:presLayoutVars>
          <dgm:bulletEnabled val="1"/>
        </dgm:presLayoutVars>
      </dgm:prSet>
      <dgm:spPr/>
      <dgm:t>
        <a:bodyPr/>
        <a:lstStyle/>
        <a:p>
          <a:endParaRPr lang="de-DE"/>
        </a:p>
      </dgm:t>
    </dgm:pt>
    <dgm:pt modelId="{F7EB0DA6-1D1F-418D-8E9B-9C7025D896CF}" type="pres">
      <dgm:prSet presAssocID="{D2FBAA6B-0649-4A7D-B8DE-F6658D838F30}" presName="accent_3" presStyleCnt="0"/>
      <dgm:spPr/>
    </dgm:pt>
    <dgm:pt modelId="{EB1F24B5-C955-4DF0-8B66-30DE1C707555}" type="pres">
      <dgm:prSet presAssocID="{D2FBAA6B-0649-4A7D-B8DE-F6658D838F30}" presName="accentRepeatNode" presStyleLbl="solidFgAcc1" presStyleIdx="2" presStyleCnt="4"/>
      <dgm:spPr>
        <a:solidFill>
          <a:schemeClr val="bg1"/>
        </a:solidFill>
      </dgm:spPr>
      <dgm:t>
        <a:bodyPr/>
        <a:lstStyle/>
        <a:p>
          <a:endParaRPr lang="de-DE"/>
        </a:p>
      </dgm:t>
    </dgm:pt>
    <dgm:pt modelId="{55A75B76-0325-447E-9A67-4B85928D5F69}" type="pres">
      <dgm:prSet presAssocID="{572E14F8-8F9A-4E34-A94A-12746280469D}" presName="text_4" presStyleLbl="node1" presStyleIdx="3" presStyleCnt="4">
        <dgm:presLayoutVars>
          <dgm:bulletEnabled val="1"/>
        </dgm:presLayoutVars>
      </dgm:prSet>
      <dgm:spPr/>
      <dgm:t>
        <a:bodyPr/>
        <a:lstStyle/>
        <a:p>
          <a:endParaRPr lang="de-DE"/>
        </a:p>
      </dgm:t>
    </dgm:pt>
    <dgm:pt modelId="{74F89DB3-6046-4EB0-87C9-D9D9925E5104}" type="pres">
      <dgm:prSet presAssocID="{572E14F8-8F9A-4E34-A94A-12746280469D}" presName="accent_4" presStyleCnt="0"/>
      <dgm:spPr/>
    </dgm:pt>
    <dgm:pt modelId="{53114754-F35B-4924-8329-EDA5A56352F4}" type="pres">
      <dgm:prSet presAssocID="{572E14F8-8F9A-4E34-A94A-12746280469D}" presName="accentRepeatNode" presStyleLbl="solidFgAcc1" presStyleIdx="3" presStyleCnt="4"/>
      <dgm:spPr>
        <a:solidFill>
          <a:srgbClr val="92D050"/>
        </a:solidFill>
      </dgm:spPr>
      <dgm:t>
        <a:bodyPr/>
        <a:lstStyle/>
        <a:p>
          <a:endParaRPr lang="de-DE"/>
        </a:p>
      </dgm:t>
    </dgm:pt>
  </dgm:ptLst>
  <dgm:cxnLst>
    <dgm:cxn modelId="{4D0C69E6-F8BC-4B59-9922-0F618CCB8186}" type="presOf" srcId="{D2FBAA6B-0649-4A7D-B8DE-F6658D838F30}" destId="{F7526E67-39C0-44DC-885C-85171439269A}" srcOrd="0" destOrd="0" presId="urn:microsoft.com/office/officeart/2008/layout/VerticalCurvedList"/>
    <dgm:cxn modelId="{112D099D-3B74-41FB-9987-B0874F317F66}" type="presOf" srcId="{754914D3-2823-4D9D-9B5F-8AAE908A2791}" destId="{AE6139D5-D84B-4711-8A6A-A5161E022A99}" srcOrd="0" destOrd="0" presId="urn:microsoft.com/office/officeart/2008/layout/VerticalCurvedList"/>
    <dgm:cxn modelId="{60919570-37D1-4389-807B-835D8FD0666C}" type="presOf" srcId="{572E14F8-8F9A-4E34-A94A-12746280469D}" destId="{55A75B76-0325-447E-9A67-4B85928D5F69}" srcOrd="0" destOrd="0" presId="urn:microsoft.com/office/officeart/2008/layout/VerticalCurvedList"/>
    <dgm:cxn modelId="{6D63C36B-D3FD-4162-B8F9-0881C7A07FC0}" srcId="{754914D3-2823-4D9D-9B5F-8AAE908A2791}" destId="{572E14F8-8F9A-4E34-A94A-12746280469D}" srcOrd="3" destOrd="0" parTransId="{15BE10E6-CE1F-4AAB-AC38-DB3D43C57371}" sibTransId="{7A72DAB2-0BF4-4143-83BD-A727F1BC58F4}"/>
    <dgm:cxn modelId="{9D61296A-D695-4477-9252-C90B8172B5DA}" type="presOf" srcId="{0CF79BA9-38A5-469E-A5F4-723A1AFB8F96}" destId="{93855F07-44CB-45DE-B464-761E63A71CD5}"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A1A0B62E-B720-4E7D-9EE0-650F0F229D88}" type="presOf" srcId="{DE4687DD-8621-4F61-BE24-C6372B415806}" destId="{44C1C6C5-6F11-4F9A-86DA-53B055375F51}" srcOrd="0" destOrd="0" presId="urn:microsoft.com/office/officeart/2008/layout/VerticalCurvedList"/>
    <dgm:cxn modelId="{C20947BA-AC12-4645-A222-8ED16837D4A8}" type="presOf" srcId="{98FFCFD7-6EAF-43B3-B073-F90520D80DD2}" destId="{2B62C432-4905-40F9-9530-D2F004B7D3F6}" srcOrd="0" destOrd="0" presId="urn:microsoft.com/office/officeart/2008/layout/VerticalCurvedList"/>
    <dgm:cxn modelId="{63B99079-3372-4082-83F3-0475D6A80051}" srcId="{754914D3-2823-4D9D-9B5F-8AAE908A2791}" destId="{D2FBAA6B-0649-4A7D-B8DE-F6658D838F30}" srcOrd="2" destOrd="0" parTransId="{7212CE93-716A-4539-AE99-EF3E2AE99506}" sibTransId="{A2417E87-50AA-4831-B47A-6864B3E01D71}"/>
    <dgm:cxn modelId="{BDDF0DAA-D977-4C29-9033-0420DCB3901B}" srcId="{754914D3-2823-4D9D-9B5F-8AAE908A2791}" destId="{DE4687DD-8621-4F61-BE24-C6372B415806}" srcOrd="1" destOrd="0" parTransId="{102FF4A7-9C31-4BA6-A706-367C6F640CCB}" sibTransId="{2923E918-9D4F-43C4-B7A4-FF493E6287CF}"/>
    <dgm:cxn modelId="{BFBC33BB-B0E1-4C09-9926-E4C4976951C5}" type="presParOf" srcId="{AE6139D5-D84B-4711-8A6A-A5161E022A99}" destId="{00F42187-34FD-4D8B-A449-F316E9EB9AFA}" srcOrd="0" destOrd="0" presId="urn:microsoft.com/office/officeart/2008/layout/VerticalCurvedList"/>
    <dgm:cxn modelId="{2348F494-2153-4A11-AAAA-9C75187D4DF4}" type="presParOf" srcId="{00F42187-34FD-4D8B-A449-F316E9EB9AFA}" destId="{C168C53D-163A-4892-8EF0-B5326C3FF8C8}" srcOrd="0" destOrd="0" presId="urn:microsoft.com/office/officeart/2008/layout/VerticalCurvedList"/>
    <dgm:cxn modelId="{F412C659-4E8B-452B-B88A-8290D3F05AF3}" type="presParOf" srcId="{C168C53D-163A-4892-8EF0-B5326C3FF8C8}" destId="{0FAB2C97-DF89-43B9-B7B2-C745E026F562}" srcOrd="0" destOrd="0" presId="urn:microsoft.com/office/officeart/2008/layout/VerticalCurvedList"/>
    <dgm:cxn modelId="{34362140-AA5C-4955-BFAF-01D3A06F5200}" type="presParOf" srcId="{C168C53D-163A-4892-8EF0-B5326C3FF8C8}" destId="{93855F07-44CB-45DE-B464-761E63A71CD5}" srcOrd="1" destOrd="0" presId="urn:microsoft.com/office/officeart/2008/layout/VerticalCurvedList"/>
    <dgm:cxn modelId="{994BC537-F249-4910-BA61-551BB2A022E6}" type="presParOf" srcId="{C168C53D-163A-4892-8EF0-B5326C3FF8C8}" destId="{D258DE45-194F-4470-A0BE-D234AB24927B}" srcOrd="2" destOrd="0" presId="urn:microsoft.com/office/officeart/2008/layout/VerticalCurvedList"/>
    <dgm:cxn modelId="{744BC0D0-5AE4-4FD9-B671-E2299D02C1C4}" type="presParOf" srcId="{C168C53D-163A-4892-8EF0-B5326C3FF8C8}" destId="{BF8CDB65-7F63-46ED-AD6F-299BB5E410A3}" srcOrd="3" destOrd="0" presId="urn:microsoft.com/office/officeart/2008/layout/VerticalCurvedList"/>
    <dgm:cxn modelId="{53CECEFE-5792-4A3C-8C0D-19DC2C466122}" type="presParOf" srcId="{00F42187-34FD-4D8B-A449-F316E9EB9AFA}" destId="{2B62C432-4905-40F9-9530-D2F004B7D3F6}" srcOrd="1" destOrd="0" presId="urn:microsoft.com/office/officeart/2008/layout/VerticalCurvedList"/>
    <dgm:cxn modelId="{05FF1733-DEC4-4861-9F34-7B255E0988AF}" type="presParOf" srcId="{00F42187-34FD-4D8B-A449-F316E9EB9AFA}" destId="{7D7CD6F4-5BF8-4820-9EDA-8C7339E21069}" srcOrd="2" destOrd="0" presId="urn:microsoft.com/office/officeart/2008/layout/VerticalCurvedList"/>
    <dgm:cxn modelId="{5B8A300A-569A-4635-8021-41515D364DB4}" type="presParOf" srcId="{7D7CD6F4-5BF8-4820-9EDA-8C7339E21069}" destId="{C2A52F33-F895-4B2F-BC4C-05306D79D5F7}" srcOrd="0" destOrd="0" presId="urn:microsoft.com/office/officeart/2008/layout/VerticalCurvedList"/>
    <dgm:cxn modelId="{1370EC7E-FD14-487C-9882-DAE921654EAE}" type="presParOf" srcId="{00F42187-34FD-4D8B-A449-F316E9EB9AFA}" destId="{44C1C6C5-6F11-4F9A-86DA-53B055375F51}" srcOrd="3" destOrd="0" presId="urn:microsoft.com/office/officeart/2008/layout/VerticalCurvedList"/>
    <dgm:cxn modelId="{33CAD241-1EE2-4B98-9567-62275165B1FF}" type="presParOf" srcId="{00F42187-34FD-4D8B-A449-F316E9EB9AFA}" destId="{657E0AC1-FC15-49D5-BDC2-2B655A860EA8}" srcOrd="4" destOrd="0" presId="urn:microsoft.com/office/officeart/2008/layout/VerticalCurvedList"/>
    <dgm:cxn modelId="{A09BE7A5-B9CA-472C-A2FD-21CC92FC2728}" type="presParOf" srcId="{657E0AC1-FC15-49D5-BDC2-2B655A860EA8}" destId="{B278866A-8BC8-4953-A7B0-44B09C51D26C}" srcOrd="0" destOrd="0" presId="urn:microsoft.com/office/officeart/2008/layout/VerticalCurvedList"/>
    <dgm:cxn modelId="{54DB531F-2F80-4A70-A852-1FA4F595FDC5}" type="presParOf" srcId="{00F42187-34FD-4D8B-A449-F316E9EB9AFA}" destId="{F7526E67-39C0-44DC-885C-85171439269A}" srcOrd="5" destOrd="0" presId="urn:microsoft.com/office/officeart/2008/layout/VerticalCurvedList"/>
    <dgm:cxn modelId="{A56D930E-0802-41D6-98A1-E3AD9888AC1D}" type="presParOf" srcId="{00F42187-34FD-4D8B-A449-F316E9EB9AFA}" destId="{F7EB0DA6-1D1F-418D-8E9B-9C7025D896CF}" srcOrd="6" destOrd="0" presId="urn:microsoft.com/office/officeart/2008/layout/VerticalCurvedList"/>
    <dgm:cxn modelId="{C2A68CA1-463F-414E-B0A6-9AE6030B6392}" type="presParOf" srcId="{F7EB0DA6-1D1F-418D-8E9B-9C7025D896CF}" destId="{EB1F24B5-C955-4DF0-8B66-30DE1C707555}" srcOrd="0" destOrd="0" presId="urn:microsoft.com/office/officeart/2008/layout/VerticalCurvedList"/>
    <dgm:cxn modelId="{105B9ADA-7A34-4E3F-B09D-603B043B59F3}" type="presParOf" srcId="{00F42187-34FD-4D8B-A449-F316E9EB9AFA}" destId="{55A75B76-0325-447E-9A67-4B85928D5F69}" srcOrd="7" destOrd="0" presId="urn:microsoft.com/office/officeart/2008/layout/VerticalCurvedList"/>
    <dgm:cxn modelId="{A820740D-61BA-4A90-AA5B-0AEAA8DF2C01}" type="presParOf" srcId="{00F42187-34FD-4D8B-A449-F316E9EB9AFA}" destId="{74F89DB3-6046-4EB0-87C9-D9D9925E5104}" srcOrd="8" destOrd="0" presId="urn:microsoft.com/office/officeart/2008/layout/VerticalCurvedList"/>
    <dgm:cxn modelId="{22595BA9-49C1-4BDC-9700-99588C26A5E8}" type="presParOf" srcId="{74F89DB3-6046-4EB0-87C9-D9D9925E5104}" destId="{53114754-F35B-4924-8329-EDA5A56352F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Warum wir </a:t>
          </a:r>
          <a:r>
            <a:rPr lang="de-DE" sz="2400" b="0" kern="1200" noProof="0" dirty="0" smtClean="0">
              <a:solidFill>
                <a:schemeClr val="tx1"/>
              </a:solidFill>
            </a:rPr>
            <a:t>Alternativen</a:t>
          </a:r>
          <a:r>
            <a:rPr lang="de-DE" sz="2400" b="0" kern="1200" noProof="0" dirty="0" smtClean="0"/>
            <a:t> im Gütertransport brauchen</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Optimierung bestehender Transportmittel</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Visionäre Transportmittel</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Innovative Transportkonzepte</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solidFill>
                <a:schemeClr val="tx1"/>
              </a:solidFill>
            </a:rPr>
            <a:t>Warum wir Alternativen im Gütertransport brauchen</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solidFill>
                <a:schemeClr val="tx1"/>
              </a:solidFill>
            </a:rPr>
            <a:t>Optimierung bestehender Transportmittel</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solidFill>
                <a:schemeClr val="tx1"/>
              </a:solidFill>
            </a:rPr>
            <a:t>Visionäre Transportmittel</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solidFill>
                <a:schemeClr val="tx1"/>
              </a:solidFill>
            </a:rPr>
            <a:t>Innovative Transportkonzepte</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Warum wir Alternativen im Gütertransport brauchen</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Optimierung bestehender Transportmittel</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Visionäre Transportmittel</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Innovative Transportkonzepte</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464619" y="315550"/>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b="0" kern="1200" noProof="0" dirty="0" smtClean="0"/>
            <a:t>Warum wir Alternativen im Gütertransport brauchen</a:t>
          </a:r>
        </a:p>
      </dsp:txBody>
      <dsp:txXfrm>
        <a:off x="464619" y="315550"/>
        <a:ext cx="7867978" cy="631429"/>
      </dsp:txXfrm>
    </dsp:sp>
    <dsp:sp modelId="{C2A52F33-F895-4B2F-BC4C-05306D79D5F7}">
      <dsp:nvSpPr>
        <dsp:cNvPr id="0" name=""/>
        <dsp:cNvSpPr/>
      </dsp:nvSpPr>
      <dsp:spPr>
        <a:xfrm>
          <a:off x="69976" y="236621"/>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C1C6C5-6F11-4F9A-86DA-53B055375F51}">
      <dsp:nvSpPr>
        <dsp:cNvPr id="0" name=""/>
        <dsp:cNvSpPr/>
      </dsp:nvSpPr>
      <dsp:spPr>
        <a:xfrm>
          <a:off x="826632" y="1262859"/>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Optimierung bestehender Transportmittel</a:t>
          </a:r>
        </a:p>
      </dsp:txBody>
      <dsp:txXfrm>
        <a:off x="826632" y="1262859"/>
        <a:ext cx="7505965" cy="631429"/>
      </dsp:txXfrm>
    </dsp:sp>
    <dsp:sp modelId="{B278866A-8BC8-4953-A7B0-44B09C51D26C}">
      <dsp:nvSpPr>
        <dsp:cNvPr id="0" name=""/>
        <dsp:cNvSpPr/>
      </dsp:nvSpPr>
      <dsp:spPr>
        <a:xfrm>
          <a:off x="431989" y="1183930"/>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7526E67-39C0-44DC-885C-85171439269A}">
      <dsp:nvSpPr>
        <dsp:cNvPr id="0" name=""/>
        <dsp:cNvSpPr/>
      </dsp:nvSpPr>
      <dsp:spPr>
        <a:xfrm>
          <a:off x="826632" y="2210167"/>
          <a:ext cx="7505965"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Visionäre Transportmittel</a:t>
          </a:r>
        </a:p>
      </dsp:txBody>
      <dsp:txXfrm>
        <a:off x="826632" y="2210167"/>
        <a:ext cx="7505965" cy="631429"/>
      </dsp:txXfrm>
    </dsp:sp>
    <dsp:sp modelId="{EB1F24B5-C955-4DF0-8B66-30DE1C707555}">
      <dsp:nvSpPr>
        <dsp:cNvPr id="0" name=""/>
        <dsp:cNvSpPr/>
      </dsp:nvSpPr>
      <dsp:spPr>
        <a:xfrm>
          <a:off x="431989" y="2131238"/>
          <a:ext cx="789286" cy="789286"/>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5A75B76-0325-447E-9A67-4B85928D5F69}">
      <dsp:nvSpPr>
        <dsp:cNvPr id="0" name=""/>
        <dsp:cNvSpPr/>
      </dsp:nvSpPr>
      <dsp:spPr>
        <a:xfrm>
          <a:off x="464619" y="3157475"/>
          <a:ext cx="7867978" cy="631429"/>
        </a:xfrm>
        <a:prstGeom prst="rect">
          <a:avLst/>
        </a:prstGeom>
        <a:gradFill rotWithShape="0">
          <a:gsLst>
            <a:gs pos="0">
              <a:schemeClr val="lt1">
                <a:hueOff val="0"/>
                <a:satOff val="0"/>
                <a:lumOff val="0"/>
                <a:alphaOff val="0"/>
                <a:tint val="50000"/>
                <a:shade val="86000"/>
                <a:satMod val="140000"/>
              </a:schemeClr>
            </a:gs>
            <a:gs pos="45000">
              <a:schemeClr val="lt1">
                <a:hueOff val="0"/>
                <a:satOff val="0"/>
                <a:lumOff val="0"/>
                <a:alphaOff val="0"/>
                <a:tint val="48000"/>
                <a:satMod val="150000"/>
              </a:schemeClr>
            </a:gs>
            <a:gs pos="100000">
              <a:schemeClr val="l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de-DE" sz="2400" kern="1200" noProof="0" dirty="0" smtClean="0"/>
            <a:t>Innovative Transportkonzepte</a:t>
          </a:r>
        </a:p>
      </dsp:txBody>
      <dsp:txXfrm>
        <a:off x="464619" y="3157475"/>
        <a:ext cx="7867978" cy="631429"/>
      </dsp:txXfrm>
    </dsp:sp>
    <dsp:sp modelId="{53114754-F35B-4924-8329-EDA5A56352F4}">
      <dsp:nvSpPr>
        <dsp:cNvPr id="0" name=""/>
        <dsp:cNvSpPr/>
      </dsp:nvSpPr>
      <dsp:spPr>
        <a:xfrm>
          <a:off x="69976" y="3078547"/>
          <a:ext cx="789286" cy="789286"/>
        </a:xfrm>
        <a:prstGeom prst="ellipse">
          <a:avLst/>
        </a:prstGeom>
        <a:solidFill>
          <a:srgbClr val="92D050"/>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01.08.2019</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5cBEFK70FC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utruckplatooning.com/About/default.aspx"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futurezone.at/science/platooning-lkw-im-elektronisch-gekoppelten-fahrzeugkonvoi/116.088.64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400" dirty="0" smtClean="0"/>
              <a:t>Dieser Foliensatz </a:t>
            </a:r>
            <a:r>
              <a:rPr lang="de-AT" sz="1400" baseline="0" dirty="0" smtClean="0"/>
              <a:t>bietet einen Überblick über das Thema „Zukunftstrends im Güterverkehr“ und befasst sich mit der Notwendigkeit von Alternativen im Gütertransport sowie möglichen Lösungsansätzen durch Optimierung bestehender Transportmittel, visionäre Transportmittel und innovative Transportkonzepte.  </a:t>
            </a:r>
            <a:endParaRPr lang="de-AT" sz="140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Autonomes Fahren wird auch als Möglichkeit für den Schiffverkehr angesehen, um Herausforderungen wie die Wettbewerbsfähigkeit, Sicherheit und Nachhaltigkeit zu bewältigen. Dazu gehören fortschrittliche Systeme zur Entscheidungsunterstützung, die die Möglichkeit bieten, Schiffe unter halb- oder vollautomatischer Steuerung ferngesteuert zu betreiben. Die Firma Rolls-Royce möchte bis 2025 die ersten ferngesteuerten Gütertransportschiffe im kommerziellen Betrieb einsetzen. Die Steuerung erfolgt dabei von einem Kontrollzentrum an Land und wird mittels Virtual Reality–Brille durch Kapitäne durchgeführt, die die Anfahrt und Ausfahrt aus dem Hafen steuern. 2035 sollen die erste vollautonomen Schiffe im kommerziellen Bereich verwendet werden. Durch autonom fahrende Schiffe kann der Treibstoffverbrauch und damit verbundene Emissionen reduziert werden. Es entfallen mit der Besatzung verbundene Sicherheitsrisiken wie z.B. Piraterie und Geiselnahme der Besetzung. Des Weiteren könnten Reedereien kosten Personalkosten sparen und mehr Güter transportieren, da diese Schiffe keine Besatzungsunterkünfte benötigen.  Die Europäische Kommission hat eine Förderung in der Höhe von 27.6 Millionen Euro zur Unterstützung dieses Projekts beschlossen um die Entwicklung dieser Technologie zusätzlich voranzutreiben.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Quellen</a:t>
            </a:r>
            <a:r>
              <a:rPr lang="en-US" sz="1200" kern="120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Rolls-Royce (2016): </a:t>
            </a:r>
            <a:r>
              <a:rPr lang="de-AT" sz="1200" kern="1200" dirty="0" err="1" smtClean="0">
                <a:solidFill>
                  <a:schemeClr val="tx1"/>
                </a:solidFill>
                <a:effectLst/>
                <a:latin typeface="+mn-lt"/>
                <a:ea typeface="+mn-ea"/>
                <a:cs typeface="+mn-cs"/>
              </a:rPr>
              <a:t>Autonomous</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ships</a:t>
            </a:r>
            <a:r>
              <a:rPr lang="de-AT" sz="1200" kern="1200" dirty="0" smtClean="0">
                <a:solidFill>
                  <a:schemeClr val="tx1"/>
                </a:solidFill>
                <a:effectLst/>
                <a:latin typeface="+mn-lt"/>
                <a:ea typeface="+mn-ea"/>
                <a:cs typeface="+mn-cs"/>
              </a:rPr>
              <a:t>. The </a:t>
            </a:r>
            <a:r>
              <a:rPr lang="de-AT" sz="1200" kern="1200" dirty="0" err="1" smtClean="0">
                <a:solidFill>
                  <a:schemeClr val="tx1"/>
                </a:solidFill>
                <a:effectLst/>
                <a:latin typeface="+mn-lt"/>
                <a:ea typeface="+mn-ea"/>
                <a:cs typeface="+mn-cs"/>
              </a:rPr>
              <a:t>next</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step</a:t>
            </a:r>
            <a:r>
              <a:rPr lang="de-AT" sz="1200" kern="1200" dirty="0" smtClean="0">
                <a:solidFill>
                  <a:schemeClr val="tx1"/>
                </a:solidFill>
                <a:effectLst/>
                <a:latin typeface="+mn-lt"/>
                <a:ea typeface="+mn-ea"/>
                <a:cs typeface="+mn-cs"/>
              </a:rPr>
              <a:t>. URL: https://www.rolls-royce.com/~/media/Files/R/Rolls-Royce/documents/customers/marine/ship-intel/rr-ship-intel-aawa-8pg.pdf, [19.06.2019]</a:t>
            </a:r>
          </a:p>
          <a:p>
            <a:r>
              <a:rPr lang="de-AT" sz="1200" kern="1200" dirty="0" smtClean="0">
                <a:solidFill>
                  <a:schemeClr val="tx1"/>
                </a:solidFill>
                <a:effectLst/>
                <a:latin typeface="+mn-lt"/>
                <a:ea typeface="+mn-ea"/>
                <a:cs typeface="+mn-cs"/>
              </a:rPr>
              <a:t>Schroeder, Patrick (2016): Rolls-Royce entwickelt autonomes Containerschiff - ingenieur.de. URL: https://www.ingenieur.de/technik/fachbereiche/schiffbau/rolls-royce-entwickelt-autonomes-containerschiff/, [19.06.2019]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Port Technology (2019): Autonomous Shipping Project Wins EU Investment. URL: https://www.porttechnology.org/news/autonomous_shipping_project_wins_eu_investment </a:t>
            </a:r>
            <a:r>
              <a:rPr lang="de-AT" sz="1200" kern="1200" dirty="0" smtClean="0">
                <a:solidFill>
                  <a:schemeClr val="tx1"/>
                </a:solidFill>
                <a:effectLst/>
                <a:latin typeface="+mn-lt"/>
                <a:ea typeface="+mn-ea"/>
                <a:cs typeface="+mn-cs"/>
              </a:rPr>
              <a:t>[19.06.2019]</a:t>
            </a:r>
          </a:p>
          <a:p>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Bild-Quelle:</a:t>
            </a:r>
            <a:r>
              <a:rPr lang="de-DE" baseline="0" dirty="0" smtClean="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Ingenieur.de (2016):</a:t>
            </a:r>
            <a:r>
              <a:rPr lang="de-DE" baseline="0" dirty="0" smtClean="0">
                <a:solidFill>
                  <a:schemeClr val="tx1"/>
                </a:solidFill>
              </a:rPr>
              <a:t> </a:t>
            </a:r>
            <a:r>
              <a:rPr lang="de-AT" b="0" dirty="0" smtClean="0">
                <a:solidFill>
                  <a:schemeClr val="tx1"/>
                </a:solidFill>
              </a:rPr>
              <a:t>Rolls-Royce entwickelt autonomes Containerschiff. URL: </a:t>
            </a:r>
            <a:r>
              <a:rPr lang="de-AT" sz="1200" dirty="0" smtClean="0">
                <a:solidFill>
                  <a:schemeClr val="tx1"/>
                </a:solidFill>
              </a:rPr>
              <a:t>https://www.ingenieur.de/technik/fachbereiche/schiffbau/rolls-royce-entwickelt-autonomes-containerschiff/ </a:t>
            </a:r>
            <a:r>
              <a:rPr lang="de-AT" dirty="0" smtClean="0">
                <a:solidFill>
                  <a:schemeClr val="tx1"/>
                </a:solidFill>
              </a:rPr>
              <a:t>[20.05.2019]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smtClean="0">
              <a:solidFill>
                <a:schemeClr val="tx1"/>
              </a:solidFill>
            </a:endParaRPr>
          </a:p>
          <a:p>
            <a:r>
              <a:rPr lang="de-DE" dirty="0" smtClean="0">
                <a:solidFill>
                  <a:schemeClr val="tx1"/>
                </a:solidFill>
              </a:rPr>
              <a:t>Videoquelle:</a:t>
            </a:r>
            <a:r>
              <a:rPr lang="de-DE" baseline="0" dirty="0" smtClean="0">
                <a:solidFill>
                  <a:schemeClr val="tx1"/>
                </a:solidFill>
              </a:rPr>
              <a:t> </a:t>
            </a:r>
          </a:p>
          <a:p>
            <a:r>
              <a:rPr lang="de-DE" dirty="0" smtClean="0">
                <a:solidFill>
                  <a:schemeClr val="tx1"/>
                </a:solidFill>
              </a:rPr>
              <a:t>Wall</a:t>
            </a:r>
            <a:r>
              <a:rPr lang="de-DE" baseline="0" dirty="0" smtClean="0">
                <a:solidFill>
                  <a:schemeClr val="tx1"/>
                </a:solidFill>
              </a:rPr>
              <a:t> Street Journal (2016): </a:t>
            </a:r>
            <a:r>
              <a:rPr lang="de-DE" dirty="0" err="1" smtClean="0">
                <a:solidFill>
                  <a:schemeClr val="tx1"/>
                </a:solidFill>
              </a:rPr>
              <a:t>Automated</a:t>
            </a:r>
            <a:r>
              <a:rPr lang="de-DE" baseline="0" dirty="0" smtClean="0">
                <a:solidFill>
                  <a:schemeClr val="tx1"/>
                </a:solidFill>
              </a:rPr>
              <a:t> Cargo </a:t>
            </a:r>
            <a:r>
              <a:rPr lang="de-DE" baseline="0" dirty="0" err="1" smtClean="0">
                <a:solidFill>
                  <a:schemeClr val="tx1"/>
                </a:solidFill>
              </a:rPr>
              <a:t>Ships</a:t>
            </a:r>
            <a:r>
              <a:rPr lang="de-DE" baseline="0" dirty="0" smtClean="0">
                <a:solidFill>
                  <a:schemeClr val="tx1"/>
                </a:solidFill>
              </a:rPr>
              <a:t>: The Next Transport Revolution? URL: </a:t>
            </a:r>
            <a:r>
              <a:rPr lang="de-AT" dirty="0" smtClean="0">
                <a:solidFill>
                  <a:schemeClr val="tx1"/>
                </a:solidFill>
              </a:rPr>
              <a:t>https://www.youtube.com/watch?v=Z5cTxSjjEXI [20.05.2019]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solidFill>
                <a:schemeClr val="tx1"/>
              </a:solidFill>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10</a:t>
            </a:fld>
            <a:endParaRPr lang="en-US"/>
          </a:p>
        </p:txBody>
      </p:sp>
    </p:spTree>
    <p:extLst>
      <p:ext uri="{BB962C8B-B14F-4D97-AF65-F5344CB8AC3E}">
        <p14:creationId xmlns:p14="http://schemas.microsoft.com/office/powerpoint/2010/main" val="351700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sz="1200" kern="1200" dirty="0" smtClean="0">
                <a:solidFill>
                  <a:schemeClr val="tx1"/>
                </a:solidFill>
                <a:effectLst/>
                <a:latin typeface="+mn-lt"/>
                <a:ea typeface="+mn-ea"/>
                <a:cs typeface="+mn-cs"/>
              </a:rPr>
              <a:t>Autonomes Fahren als Zukunftsmodell beschäftigt auch die Forschung des Verkehrsträgers Schiene. Die Deutsche Luft- und Raumfahrt hat sich mit dem Projekt Next Generation Train Cargo (NGT-CARGO) das Ziel gesetzt vollautomatische Hochgeschwindigkeitszüge zu entwickeln um den Anteil der Schiene am Gütertransport zu erhöhen. Der NGT CARGO soll unter anderem für die neue Seidenstraße zum Einsatz kommen und den Güterzug als Konkurrenten von Containerschiffen etablieren. Die Strecke zwischen China und Europa soll so von 14 Tagen auf 3 Tage reduziert werden.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NGT CARGO-Züge werden je nach Bedarf aus Einzelwagen und leistungsstarken Triebköpfen zusammengestellt. Die Anzahl der Cargo-Einzelwagen und Triebköpfe kann je nach Kundenanforderung unter Anpassung der Höchstgeschwindigkeit variiert werden, wobei das System in der schnellsten Konfiguration für Geschwindigkeiten bis 400 km/h ausgelegt ist. Die Cargo-Einzelwagen verfügen über einen eigenen Antrieb mit geringer Leistung (20 km/h, 20 km Reichweite), einem fahrzeugseitigen Energiespeicher sowie einem automatischen Kupplungssystem. Dies ermöglicht eine vollautomatische Zugbildung und Trennung ohne den Einsatz von Rangierlokomotiven. Durch den eigenständigen Antrieb können die Wagons die letzten Kilometer zu Anschlussstellen und Speditionsladepunkten autonom zurücklegen. Dadurch könnte der Verkehrsträger Schiene auch für kleine, flexible und eilbedürftige Sendungen (LDHV – Low </a:t>
            </a:r>
            <a:r>
              <a:rPr lang="de-AT" sz="1200" kern="1200" dirty="0" err="1" smtClean="0">
                <a:solidFill>
                  <a:schemeClr val="tx1"/>
                </a:solidFill>
                <a:effectLst/>
                <a:latin typeface="+mn-lt"/>
                <a:ea typeface="+mn-ea"/>
                <a:cs typeface="+mn-cs"/>
              </a:rPr>
              <a:t>Density</a:t>
            </a:r>
            <a:r>
              <a:rPr lang="de-AT" sz="1200" kern="1200" dirty="0" smtClean="0">
                <a:solidFill>
                  <a:schemeClr val="tx1"/>
                </a:solidFill>
                <a:effectLst/>
                <a:latin typeface="+mn-lt"/>
                <a:ea typeface="+mn-ea"/>
                <a:cs typeface="+mn-cs"/>
              </a:rPr>
              <a:t> High Value) wieder an Relevanz gewinnen.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Die Vollautomatisierung der Züge ermöglicht auch eine virtuelle Kupplung und Entkopplung von Zügen während der Fahrt. Dieser Vorgang wird als Dynamisches Flügeln bezeichnet. Dabei wird durch automatische Regelung von Antrieb und Bremsen ein gleichmäßiger Abstand (z.B. 10m) zwischen den Zügen erzeugt um den Luftwiderstand zu reduzieren. Eine Kupplung mit vollautomatischen Personenzügen ist ebenfalls möglich. Durch die Bündelung des Personen- und Güterverkehrs können die vorhandenen Streckenkapazitäten optimaler genutzt werden und die Flexibilität des Verkehrsträger Schiene erhöht werden. </a:t>
            </a:r>
          </a:p>
          <a:p>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Quellen:</a:t>
            </a:r>
            <a:r>
              <a:rPr lang="de-DE" sz="1200" kern="1200" baseline="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Stüber, Jürgen (2018): In den Zügen der Zukunft mit Tempo 400 um die Welt | NGIN Mobility. In: NGIN Mobility (1), S. 67. Online verfügbar unter https://ngin-mobility.com/artikel/zuege-der-zukunft/, zuletzt geprüft am 20.06.2019</a:t>
            </a:r>
            <a:endParaRPr lang="en-US"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Deutsche Luft- und Raumfahrt: NGT CARGO - Hochgeschwindigkeits-Güterzug. Online verfügbar unter https://verkehrsforschung.dlr.de/de/projekte/ngt-cargo, zuletzt geprüft am 20.06.2019.</a:t>
            </a:r>
          </a:p>
          <a:p>
            <a:r>
              <a:rPr lang="de-AT" sz="1200" kern="1200" dirty="0" smtClean="0">
                <a:solidFill>
                  <a:schemeClr val="tx1"/>
                </a:solidFill>
                <a:effectLst/>
                <a:latin typeface="+mn-lt"/>
                <a:ea typeface="+mn-ea"/>
                <a:cs typeface="+mn-cs"/>
              </a:rPr>
              <a:t>Deutsche Luft- und Raumfahrt (2017): NGT CARGO: So sieht der Güterzug der Zukunft aus. Deutsches Zentrum für Luft- und Raumfahrt (DLR). Online verfügbar unter https://www.dlr.de/dlr/desktopdefault.aspx/tabid-10081/151_read-21934#/gallery/26733, zuletzt geprüft am 20.06.2019.</a:t>
            </a:r>
          </a:p>
          <a:p>
            <a:r>
              <a:rPr lang="de-AT" sz="1200" kern="1200" dirty="0" smtClean="0">
                <a:solidFill>
                  <a:schemeClr val="tx1"/>
                </a:solidFill>
                <a:effectLst/>
                <a:latin typeface="+mn-lt"/>
                <a:ea typeface="+mn-ea"/>
                <a:cs typeface="+mn-cs"/>
              </a:rPr>
              <a:t>Schumann, Tilo (2017): Erhöhung der Streckenkapazität des </a:t>
            </a:r>
            <a:r>
              <a:rPr lang="de-AT" sz="1200" kern="1200" dirty="0" err="1" smtClean="0">
                <a:solidFill>
                  <a:schemeClr val="tx1"/>
                </a:solidFill>
                <a:effectLst/>
                <a:latin typeface="+mn-lt"/>
                <a:ea typeface="+mn-ea"/>
                <a:cs typeface="+mn-cs"/>
              </a:rPr>
              <a:t>Shinkansen</a:t>
            </a:r>
            <a:r>
              <a:rPr lang="de-AT" sz="1200" kern="1200" dirty="0" smtClean="0">
                <a:solidFill>
                  <a:schemeClr val="tx1"/>
                </a:solidFill>
                <a:effectLst/>
                <a:latin typeface="+mn-lt"/>
                <a:ea typeface="+mn-ea"/>
                <a:cs typeface="+mn-cs"/>
              </a:rPr>
              <a:t> mit dynamischem Flügeln. In: EI - Der Eisenbahningenieur (1). Online verfügbar unter https://elib.dlr.de/106576/1/NGT3_Shinkansen-Szenario_EI_2017_01_final.pdf. </a:t>
            </a:r>
            <a:endParaRPr lang="en-US" dirty="0"/>
          </a:p>
        </p:txBody>
      </p:sp>
      <p:sp>
        <p:nvSpPr>
          <p:cNvPr id="4" name="Slide Number Placeholder 3"/>
          <p:cNvSpPr>
            <a:spLocks noGrp="1"/>
          </p:cNvSpPr>
          <p:nvPr>
            <p:ph type="sldNum" sz="quarter" idx="10"/>
          </p:nvPr>
        </p:nvSpPr>
        <p:spPr/>
        <p:txBody>
          <a:bodyPr/>
          <a:lstStyle/>
          <a:p>
            <a:fld id="{0EDFA6B0-5DC3-4D22-8E41-F7511E10BAE2}" type="slidenum">
              <a:rPr lang="en-US" smtClean="0"/>
              <a:t>11</a:t>
            </a:fld>
            <a:endParaRPr lang="en-US"/>
          </a:p>
        </p:txBody>
      </p:sp>
    </p:spTree>
    <p:extLst>
      <p:ext uri="{BB962C8B-B14F-4D97-AF65-F5344CB8AC3E}">
        <p14:creationId xmlns:p14="http://schemas.microsoft.com/office/powerpoint/2010/main" val="361137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sz="1200" kern="1200" dirty="0" smtClean="0">
                <a:solidFill>
                  <a:schemeClr val="tx1"/>
                </a:solidFill>
                <a:effectLst/>
                <a:latin typeface="+mn-lt"/>
                <a:ea typeface="+mn-ea"/>
                <a:cs typeface="+mn-cs"/>
              </a:rPr>
              <a:t>Erdgas wird als alternativer Treibstoff für Kraftfahrzeuge in komprimiertem gasförmigen Zustand (CNG – Compressed Natural Gas) sowie im flüssigen Zustand (LNG – </a:t>
            </a:r>
            <a:r>
              <a:rPr lang="de-AT" sz="1200" kern="1200" dirty="0" err="1" smtClean="0">
                <a:solidFill>
                  <a:schemeClr val="tx1"/>
                </a:solidFill>
                <a:effectLst/>
                <a:latin typeface="+mn-lt"/>
                <a:ea typeface="+mn-ea"/>
                <a:cs typeface="+mn-cs"/>
              </a:rPr>
              <a:t>Liquefied</a:t>
            </a:r>
            <a:r>
              <a:rPr lang="de-AT" sz="1200" kern="1200" dirty="0" smtClean="0">
                <a:solidFill>
                  <a:schemeClr val="tx1"/>
                </a:solidFill>
                <a:effectLst/>
                <a:latin typeface="+mn-lt"/>
                <a:ea typeface="+mn-ea"/>
                <a:cs typeface="+mn-cs"/>
              </a:rPr>
              <a:t> Natural Gas) verwendet. Bei CNG wird Erdgas auf ca. 200 bar komprimiert um eine ausreichende Energiemenge in einem vertretbaren Volumen im Fahrzeug mitführen zu können (1kg CNG entspricht 1,3 Liter Diesel oder 1,5 Liter Benzin). LNG oder verflüssigtes Erdgas ist Erdgas, das auf mindestens -162 ° C abgekühlt wird und somit 600-mal weniger Platz einnimmt als unbearbeitetes Erdgas. Aufgrund dieser Eigenschaften wird LNG als Alternative zu herkömmlichen Treibstoffen für den Langstreckentransport betrachtet. Neben der Verwendung als Treibstoff für Binnenschiffe und LKW kann LNG auch für industrielle Prozesse in </a:t>
            </a:r>
            <a:r>
              <a:rPr lang="de-AT" sz="1200" kern="1200" dirty="0" err="1" smtClean="0">
                <a:solidFill>
                  <a:schemeClr val="tx1"/>
                </a:solidFill>
                <a:effectLst/>
                <a:latin typeface="+mn-lt"/>
                <a:ea typeface="+mn-ea"/>
                <a:cs typeface="+mn-cs"/>
              </a:rPr>
              <a:t>Gasform</a:t>
            </a:r>
            <a:r>
              <a:rPr lang="de-AT" sz="1200" kern="1200" dirty="0" smtClean="0">
                <a:solidFill>
                  <a:schemeClr val="tx1"/>
                </a:solidFill>
                <a:effectLst/>
                <a:latin typeface="+mn-lt"/>
                <a:ea typeface="+mn-ea"/>
                <a:cs typeface="+mn-cs"/>
              </a:rPr>
              <a:t> verwendet werden.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Erdgasbetriebene LKWs wie der IVECO </a:t>
            </a:r>
            <a:r>
              <a:rPr lang="de-AT" sz="1200" kern="1200" dirty="0" err="1" smtClean="0">
                <a:solidFill>
                  <a:schemeClr val="tx1"/>
                </a:solidFill>
                <a:effectLst/>
                <a:latin typeface="+mn-lt"/>
                <a:ea typeface="+mn-ea"/>
                <a:cs typeface="+mn-cs"/>
              </a:rPr>
              <a:t>Stralis</a:t>
            </a:r>
            <a:r>
              <a:rPr lang="de-AT" sz="1200" kern="1200" dirty="0" smtClean="0">
                <a:solidFill>
                  <a:schemeClr val="tx1"/>
                </a:solidFill>
                <a:effectLst/>
                <a:latin typeface="+mn-lt"/>
                <a:ea typeface="+mn-ea"/>
                <a:cs typeface="+mn-cs"/>
              </a:rPr>
              <a:t> LNG weisen mehrere Vorteile gegenüber herkömmlichen Diesel-LKWs auf. Die Reichweite kann je nach Modell laut Herstellerangaben von 570km (zwei Compressed Natural Gas (CNG)-Tanks) auf 1030 km (ein CNG-Tank, ein LNG-Tank) bis hin zu 1600km (2 LNG-Tanks) erhöht werden. </a:t>
            </a:r>
          </a:p>
          <a:p>
            <a:r>
              <a:rPr lang="de-AT" sz="1200" kern="1200" dirty="0" smtClean="0">
                <a:solidFill>
                  <a:schemeClr val="tx1"/>
                </a:solidFill>
                <a:effectLst/>
                <a:latin typeface="+mn-lt"/>
                <a:ea typeface="+mn-ea"/>
                <a:cs typeface="+mn-cs"/>
              </a:rPr>
              <a:t>Aufgrund der geringeren Motoren-Lautstärke sind erdgasbetriebene LKWs auch für Nacht- und Innenstadt-Fahrten geeignet. Vergleichswerte zeigen, dass durch erdgasbetriebene LKWs deutliche Emissionsreduktionen erzielt werden könnten. Die Emissionswerte des Erdgasmotors IVECO Cursor 8 beispielsweise liegt im Vergleich zu Euro-VI-Grenzwerten bei -70% </a:t>
            </a:r>
            <a:r>
              <a:rPr lang="de-AT" sz="1200" kern="1200" dirty="0" err="1" smtClean="0">
                <a:solidFill>
                  <a:schemeClr val="tx1"/>
                </a:solidFill>
                <a:effectLst/>
                <a:latin typeface="+mn-lt"/>
                <a:ea typeface="+mn-ea"/>
                <a:cs typeface="+mn-cs"/>
              </a:rPr>
              <a:t>NOx</a:t>
            </a:r>
            <a:r>
              <a:rPr lang="de-AT" sz="1200" kern="1200" dirty="0" smtClean="0">
                <a:solidFill>
                  <a:schemeClr val="tx1"/>
                </a:solidFill>
                <a:effectLst/>
                <a:latin typeface="+mn-lt"/>
                <a:ea typeface="+mn-ea"/>
                <a:cs typeface="+mn-cs"/>
              </a:rPr>
              <a:t> , -96% Feinstaub (PM), -90% NMHC, -88% Methan und -25% CO2.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Die Anschaffungskosten eines Erdgas-LKWs liegen derzeit knapp 30% über dem Anschaffungspreis eines herkömmlichen Diesel-LKW. Je nach EU-Staat bietet der Kauf eines Erdgas-LKWs unterschiedlich hohe staatliche Subventionen. In Deutschland wird der Kauf mit 12.000 Euro pro Fahrzeug subventioniert. Des Weiteren sind die Fahrzeuge 2 Jahre von der Maut befreit und es gibt steuerliche Vergünstigungen. In Österreich konnte ein vergleichbares Subventionspaket trotz mehrmaliger Forderung der Wirtschaftskammer noch nicht realisiert werden. Neben den Subventionen trägt der reduzierte Treibstoffverbrauch von knapp 18% wesentlich zur schnellen Amortisierung des Fahrzeugs bei. Die höheren Anschaffungskosten amortisieren sich laut Praxiserfahrung bei 14.000-15.000km im Monat innerhalb von 3 Jahren</a:t>
            </a:r>
          </a:p>
          <a:p>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Quelle</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Aymelek</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Boulougouris</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Turan</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Konovessis</a:t>
            </a:r>
            <a:r>
              <a:rPr lang="en-US" sz="1200" kern="1200" dirty="0" smtClean="0">
                <a:solidFill>
                  <a:schemeClr val="tx1"/>
                </a:solidFill>
                <a:effectLst/>
                <a:latin typeface="+mn-lt"/>
                <a:ea typeface="+mn-ea"/>
                <a:cs typeface="+mn-cs"/>
              </a:rPr>
              <a:t>, D. (2014): Challenges and opportunities for LNG as a ship fuel source and an application to bunkering network </a:t>
            </a:r>
            <a:r>
              <a:rPr lang="en-US" sz="1200" kern="1200" dirty="0" err="1" smtClean="0">
                <a:solidFill>
                  <a:schemeClr val="tx1"/>
                </a:solidFill>
                <a:effectLst/>
                <a:latin typeface="+mn-lt"/>
                <a:ea typeface="+mn-ea"/>
                <a:cs typeface="+mn-cs"/>
              </a:rPr>
              <a:t>optimisation</a:t>
            </a:r>
            <a:r>
              <a:rPr lang="en-US" sz="1200" kern="1200" dirty="0" smtClean="0">
                <a:solidFill>
                  <a:schemeClr val="tx1"/>
                </a:solidFill>
                <a:effectLst/>
                <a:latin typeface="+mn-lt"/>
                <a:ea typeface="+mn-ea"/>
                <a:cs typeface="+mn-cs"/>
              </a:rPr>
              <a:t>. In: Carlos </a:t>
            </a:r>
            <a:r>
              <a:rPr lang="en-US" sz="1200" kern="1200" dirty="0" err="1" smtClean="0">
                <a:solidFill>
                  <a:schemeClr val="tx1"/>
                </a:solidFill>
                <a:effectLst/>
                <a:latin typeface="+mn-lt"/>
                <a:ea typeface="+mn-ea"/>
                <a:cs typeface="+mn-cs"/>
              </a:rPr>
              <a:t>Soares</a:t>
            </a:r>
            <a:r>
              <a:rPr lang="en-US" sz="1200" kern="1200" dirty="0" smtClean="0">
                <a:solidFill>
                  <a:schemeClr val="tx1"/>
                </a:solidFill>
                <a:effectLst/>
                <a:latin typeface="+mn-lt"/>
                <a:ea typeface="+mn-ea"/>
                <a:cs typeface="+mn-cs"/>
              </a:rPr>
              <a:t> und T. Santos (Hg.): Maritime Technology and Engineering, Bd. 88: CRC Press, S. 767–776</a:t>
            </a:r>
            <a:r>
              <a:rPr lang="en-US" sz="1200" kern="1200" baseline="0" dirty="0" smtClean="0">
                <a:solidFill>
                  <a:schemeClr val="tx1"/>
                </a:solidFill>
                <a:effectLst/>
                <a:latin typeface="+mn-lt"/>
                <a:ea typeface="+mn-ea"/>
                <a:cs typeface="+mn-cs"/>
              </a:rPr>
              <a:t>. </a:t>
            </a:r>
            <a:r>
              <a:rPr lang="en-US" b="0" dirty="0" smtClean="0"/>
              <a:t>URL:</a:t>
            </a:r>
            <a:r>
              <a:rPr lang="en-US" b="0" baseline="0" dirty="0" smtClean="0"/>
              <a:t> h</a:t>
            </a:r>
            <a:r>
              <a:rPr lang="en-US" dirty="0" smtClean="0"/>
              <a:t>ttps://www.researchgate.net/profile/Murat_Aymelek/publication/274379729_Challenges_and_opportunities_for_LNG_as_a_ship_fuel_source_and_an_application_to_bunkering_network_optimisation/links/55e5bf9f08aecb1a7ccd4ab6.pdf [21.05.2019]</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IVECO (2018): Der neue </a:t>
            </a:r>
            <a:r>
              <a:rPr lang="de-AT" sz="1200" kern="1200" dirty="0" err="1" smtClean="0">
                <a:solidFill>
                  <a:schemeClr val="tx1"/>
                </a:solidFill>
                <a:effectLst/>
                <a:latin typeface="+mn-lt"/>
                <a:ea typeface="+mn-ea"/>
                <a:cs typeface="+mn-cs"/>
              </a:rPr>
              <a:t>Stralis</a:t>
            </a:r>
            <a:r>
              <a:rPr lang="de-AT" sz="1200" kern="1200" dirty="0" smtClean="0">
                <a:solidFill>
                  <a:schemeClr val="tx1"/>
                </a:solidFill>
                <a:effectLst/>
                <a:latin typeface="+mn-lt"/>
                <a:ea typeface="+mn-ea"/>
                <a:cs typeface="+mn-cs"/>
              </a:rPr>
              <a:t> NP. Online verfügbar unter https://www.iveco.com/austria/Neufahrzeuge/Documents/stralis/StralisNP_brochure_AT.pdf [01.07.2019]</a:t>
            </a:r>
          </a:p>
          <a:p>
            <a:r>
              <a:rPr lang="de-AT" sz="1200" kern="1200" dirty="0" smtClean="0">
                <a:solidFill>
                  <a:schemeClr val="tx1"/>
                </a:solidFill>
                <a:effectLst/>
                <a:latin typeface="+mn-lt"/>
                <a:ea typeface="+mn-ea"/>
                <a:cs typeface="+mn-cs"/>
              </a:rPr>
              <a:t>DVGW (2016): Zukunft LNG. Flüssiges Erdgas als sauberer Kraftstoff für schwere Lkw und Flottenfahrzeuge. Online verfügbar unter https://www.dvgw.de/medien/dvgw/leistungen/publikationen/broschuere_zukunft_lng.pdf</a:t>
            </a:r>
            <a:r>
              <a:rPr lang="de-AT" sz="1200" kern="1200" baseline="0" dirty="0" smtClean="0">
                <a:solidFill>
                  <a:schemeClr val="tx1"/>
                </a:solidFill>
                <a:effectLst/>
                <a:latin typeface="+mn-lt"/>
                <a:ea typeface="+mn-ea"/>
                <a:cs typeface="+mn-cs"/>
              </a:rPr>
              <a:t> [01.07.2019]</a:t>
            </a:r>
          </a:p>
          <a:p>
            <a:r>
              <a:rPr lang="de-AT" sz="1200" kern="1200" dirty="0" err="1" smtClean="0">
                <a:solidFill>
                  <a:schemeClr val="tx1"/>
                </a:solidFill>
                <a:effectLst/>
                <a:latin typeface="+mn-lt"/>
                <a:ea typeface="+mn-ea"/>
                <a:cs typeface="+mn-cs"/>
              </a:rPr>
              <a:t>Rathmann</a:t>
            </a:r>
            <a:r>
              <a:rPr lang="de-AT" sz="1200" kern="1200" dirty="0" smtClean="0">
                <a:solidFill>
                  <a:schemeClr val="tx1"/>
                </a:solidFill>
                <a:effectLst/>
                <a:latin typeface="+mn-lt"/>
                <a:ea typeface="+mn-ea"/>
                <a:cs typeface="+mn-cs"/>
              </a:rPr>
              <a:t>, Matthias (2018): Erdgas rechnet sich. Spediteure prüfen Einsatz von LNG. Online verfügbar unter https://www.eurotransport.de/artikel/erdgas-rechnet-sich-spediteure-pruefen-einsatz-von-lng-10486265.html</a:t>
            </a:r>
            <a:r>
              <a:rPr lang="de-AT" sz="1200" kern="1200" baseline="0" dirty="0" smtClean="0">
                <a:solidFill>
                  <a:schemeClr val="tx1"/>
                </a:solidFill>
                <a:effectLst/>
                <a:latin typeface="+mn-lt"/>
                <a:ea typeface="+mn-ea"/>
                <a:cs typeface="+mn-cs"/>
              </a:rPr>
              <a:t> [01.07.2019]</a:t>
            </a:r>
          </a:p>
          <a:p>
            <a:r>
              <a:rPr lang="de-AT" sz="1200" kern="1200" dirty="0" err="1" smtClean="0">
                <a:solidFill>
                  <a:schemeClr val="tx1"/>
                </a:solidFill>
                <a:effectLst/>
                <a:latin typeface="+mn-lt"/>
                <a:ea typeface="+mn-ea"/>
                <a:cs typeface="+mn-cs"/>
              </a:rPr>
              <a:t>Proissl</a:t>
            </a:r>
            <a:r>
              <a:rPr lang="de-AT" sz="1200" kern="1200" dirty="0" smtClean="0">
                <a:solidFill>
                  <a:schemeClr val="tx1"/>
                </a:solidFill>
                <a:effectLst/>
                <a:latin typeface="+mn-lt"/>
                <a:ea typeface="+mn-ea"/>
                <a:cs typeface="+mn-cs"/>
              </a:rPr>
              <a:t>, Anneliese (2019): Erdgas-Lkw: Umweltschonend, aber unbeliebt beim Staat. Online verfügbar unter https://www.trend.at/branchen/auto-mobilitaet/erdgas-lkw-umweltschonend-staat-10597689</a:t>
            </a:r>
            <a:r>
              <a:rPr lang="de-AT" sz="1200" kern="1200" baseline="0" dirty="0" smtClean="0">
                <a:solidFill>
                  <a:schemeClr val="tx1"/>
                </a:solidFill>
                <a:effectLst/>
                <a:latin typeface="+mn-lt"/>
                <a:ea typeface="+mn-ea"/>
                <a:cs typeface="+mn-cs"/>
              </a:rPr>
              <a:t> [01.07.2019]</a:t>
            </a:r>
          </a:p>
          <a:p>
            <a:endParaRPr lang="de-DE" sz="1200" kern="1200" baseline="0" dirty="0" smtClean="0">
              <a:solidFill>
                <a:schemeClr val="tx1"/>
              </a:solidFill>
              <a:effectLst/>
              <a:latin typeface="+mn-lt"/>
              <a:ea typeface="+mn-ea"/>
              <a:cs typeface="+mn-cs"/>
            </a:endParaRPr>
          </a:p>
          <a:p>
            <a:r>
              <a:rPr lang="de-DE" sz="1200" kern="1200" baseline="0" dirty="0" smtClean="0">
                <a:solidFill>
                  <a:schemeClr val="tx1"/>
                </a:solidFill>
                <a:effectLst/>
                <a:latin typeface="+mn-lt"/>
                <a:ea typeface="+mn-ea"/>
                <a:cs typeface="+mn-cs"/>
              </a:rPr>
              <a:t>Bildquelle: </a:t>
            </a:r>
          </a:p>
          <a:p>
            <a:r>
              <a:rPr lang="de-AT" sz="1200" kern="1200" dirty="0" smtClean="0">
                <a:solidFill>
                  <a:schemeClr val="tx1"/>
                </a:solidFill>
                <a:effectLst/>
                <a:latin typeface="+mn-lt"/>
                <a:ea typeface="+mn-ea"/>
                <a:cs typeface="+mn-cs"/>
              </a:rPr>
              <a:t>IVECO (2017): Der neue </a:t>
            </a:r>
            <a:r>
              <a:rPr lang="de-AT" sz="1200" kern="1200" dirty="0" err="1" smtClean="0">
                <a:solidFill>
                  <a:schemeClr val="tx1"/>
                </a:solidFill>
                <a:effectLst/>
                <a:latin typeface="+mn-lt"/>
                <a:ea typeface="+mn-ea"/>
                <a:cs typeface="+mn-cs"/>
              </a:rPr>
              <a:t>Stralis</a:t>
            </a:r>
            <a:r>
              <a:rPr lang="de-AT" sz="1200" kern="1200" dirty="0" smtClean="0">
                <a:solidFill>
                  <a:schemeClr val="tx1"/>
                </a:solidFill>
                <a:effectLst/>
                <a:latin typeface="+mn-lt"/>
                <a:ea typeface="+mn-ea"/>
                <a:cs typeface="+mn-cs"/>
              </a:rPr>
              <a:t> NP. URL: https://www.iveco.com/austria/neufahrzeuge/pages/new-stralis-np-gas-truck.aspx [01.07.2019]</a:t>
            </a:r>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408323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Für den Einsatz von Erdgas-LKWs im Langstreckentransport ist ein gut ausgebautes Tankstellennetz essentiell. Derzeit gibt es ca. 200 LNG-Tankstellen sowie ca. 3600 CNG-Tankstellen in Europa. In Österreich gibt es zurzeit nur 2 LNG-Tankstellen. Die Unternehmen RAG, </a:t>
            </a:r>
            <a:r>
              <a:rPr lang="de-AT" sz="1200" kern="1200" dirty="0" err="1" smtClean="0">
                <a:solidFill>
                  <a:schemeClr val="tx1"/>
                </a:solidFill>
                <a:effectLst/>
                <a:latin typeface="+mn-lt"/>
                <a:ea typeface="+mn-ea"/>
                <a:cs typeface="+mn-cs"/>
              </a:rPr>
              <a:t>Ennshafen</a:t>
            </a:r>
            <a:r>
              <a:rPr lang="de-AT" sz="1200" kern="1200" dirty="0" smtClean="0">
                <a:solidFill>
                  <a:schemeClr val="tx1"/>
                </a:solidFill>
                <a:effectLst/>
                <a:latin typeface="+mn-lt"/>
                <a:ea typeface="+mn-ea"/>
                <a:cs typeface="+mn-cs"/>
              </a:rPr>
              <a:t> OÖ GmbH und IVECO Austria haben am 26. September 2017 im Rahmen des Zukunftsforums LNG im oberösterreichischen </a:t>
            </a:r>
            <a:r>
              <a:rPr lang="de-AT" sz="1200" kern="1200" dirty="0" err="1" smtClean="0">
                <a:solidFill>
                  <a:schemeClr val="tx1"/>
                </a:solidFill>
                <a:effectLst/>
                <a:latin typeface="+mn-lt"/>
                <a:ea typeface="+mn-ea"/>
                <a:cs typeface="+mn-cs"/>
              </a:rPr>
              <a:t>Ennshafen</a:t>
            </a:r>
            <a:r>
              <a:rPr lang="de-AT" sz="1200" kern="1200" dirty="0" smtClean="0">
                <a:solidFill>
                  <a:schemeClr val="tx1"/>
                </a:solidFill>
                <a:effectLst/>
                <a:latin typeface="+mn-lt"/>
                <a:ea typeface="+mn-ea"/>
                <a:cs typeface="+mn-cs"/>
              </a:rPr>
              <a:t> die österreichweit erste Tankstelle für LNG (</a:t>
            </a:r>
            <a:r>
              <a:rPr lang="de-AT" sz="1200" kern="1200" dirty="0" err="1" smtClean="0">
                <a:solidFill>
                  <a:schemeClr val="tx1"/>
                </a:solidFill>
                <a:effectLst/>
                <a:latin typeface="+mn-lt"/>
                <a:ea typeface="+mn-ea"/>
                <a:cs typeface="+mn-cs"/>
              </a:rPr>
              <a:t>Liquefied</a:t>
            </a:r>
            <a:r>
              <a:rPr lang="de-AT" sz="1200" kern="1200" dirty="0" smtClean="0">
                <a:solidFill>
                  <a:schemeClr val="tx1"/>
                </a:solidFill>
                <a:effectLst/>
                <a:latin typeface="+mn-lt"/>
                <a:ea typeface="+mn-ea"/>
                <a:cs typeface="+mn-cs"/>
              </a:rPr>
              <a:t> Natural Gas) eröffnet. Die Kapazitäten belaufen sich derzeit bei 10 bis 15 LKWs täglich. Die zweite Tankstelle wurde April 2019 in Graz eröffnet.</a:t>
            </a:r>
          </a:p>
          <a:p>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NGVA Europe (2019): </a:t>
            </a:r>
            <a:r>
              <a:rPr lang="de-AT" sz="1200" kern="1200" dirty="0" err="1" smtClean="0">
                <a:solidFill>
                  <a:schemeClr val="tx1"/>
                </a:solidFill>
                <a:effectLst/>
                <a:latin typeface="+mn-lt"/>
                <a:ea typeface="+mn-ea"/>
                <a:cs typeface="+mn-cs"/>
              </a:rPr>
              <a:t>Stations</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map</a:t>
            </a:r>
            <a:r>
              <a:rPr lang="de-AT" sz="1200" kern="1200" dirty="0" smtClean="0">
                <a:solidFill>
                  <a:schemeClr val="tx1"/>
                </a:solidFill>
                <a:effectLst/>
                <a:latin typeface="+mn-lt"/>
                <a:ea typeface="+mn-ea"/>
                <a:cs typeface="+mn-cs"/>
              </a:rPr>
              <a:t>. Online verfügbar unter https://www.ngva.eu/stations-map/</a:t>
            </a:r>
            <a:r>
              <a:rPr lang="de-AT" sz="1200" kern="1200" baseline="0" dirty="0" smtClean="0">
                <a:solidFill>
                  <a:schemeClr val="tx1"/>
                </a:solidFill>
                <a:effectLst/>
                <a:latin typeface="+mn-lt"/>
                <a:ea typeface="+mn-ea"/>
                <a:cs typeface="+mn-cs"/>
              </a:rPr>
              <a:t> [01.07.2019]</a:t>
            </a:r>
          </a:p>
          <a:p>
            <a:r>
              <a:rPr lang="de-AT" sz="1200" kern="1200" dirty="0" smtClean="0">
                <a:solidFill>
                  <a:schemeClr val="tx1"/>
                </a:solidFill>
                <a:effectLst/>
                <a:latin typeface="+mn-lt"/>
                <a:ea typeface="+mn-ea"/>
                <a:cs typeface="+mn-cs"/>
              </a:rPr>
              <a:t>Business </a:t>
            </a:r>
            <a:r>
              <a:rPr lang="de-AT" sz="1200" kern="1200" dirty="0" err="1" smtClean="0">
                <a:solidFill>
                  <a:schemeClr val="tx1"/>
                </a:solidFill>
                <a:effectLst/>
                <a:latin typeface="+mn-lt"/>
                <a:ea typeface="+mn-ea"/>
                <a:cs typeface="+mn-cs"/>
              </a:rPr>
              <a:t>Upper</a:t>
            </a:r>
            <a:r>
              <a:rPr lang="de-AT" sz="1200" kern="1200" dirty="0" smtClean="0">
                <a:solidFill>
                  <a:schemeClr val="tx1"/>
                </a:solidFill>
                <a:effectLst/>
                <a:latin typeface="+mn-lt"/>
                <a:ea typeface="+mn-ea"/>
                <a:cs typeface="+mn-cs"/>
              </a:rPr>
              <a:t> Austria - OÖ Wirtschaftsagentur GmbH (2017): Erste Flüssigerdgas-Tankstelle in Österreich eröffnet. Online verfügbar unter https://www.ooe2020.at/rechte-navigation/news-presse/detail/news/erste-fluessigerdgas-tankstelle-in-oesterreich-eroeff/ [01.07.2019]</a:t>
            </a:r>
            <a:endParaRPr lang="en-US"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STANDARD Verlagsgesellschaft m. </a:t>
            </a:r>
            <a:r>
              <a:rPr lang="de-AT" sz="1200" kern="1200" dirty="0" err="1" smtClean="0">
                <a:solidFill>
                  <a:schemeClr val="tx1"/>
                </a:solidFill>
                <a:effectLst/>
                <a:latin typeface="+mn-lt"/>
                <a:ea typeface="+mn-ea"/>
                <a:cs typeface="+mn-cs"/>
              </a:rPr>
              <a:t>b.H</a:t>
            </a:r>
            <a:r>
              <a:rPr lang="de-AT" sz="1200" kern="1200" dirty="0" smtClean="0">
                <a:solidFill>
                  <a:schemeClr val="tx1"/>
                </a:solidFill>
                <a:effectLst/>
                <a:latin typeface="+mn-lt"/>
                <a:ea typeface="+mn-ea"/>
                <a:cs typeface="+mn-cs"/>
              </a:rPr>
              <a:t>. (2019): Bei Flüssiggas steht Österreich auf der Bremse – noch. Online verfügbar unter https://derstandard.at/2000102771169/Bei-Fluessiggas-steht-Oesterreich-auf-der-Bremse-noch</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[01.07.2019]</a:t>
            </a:r>
          </a:p>
          <a:p>
            <a:endParaRPr lang="en-US" sz="1200" kern="1200" dirty="0" smtClean="0">
              <a:solidFill>
                <a:schemeClr val="tx1"/>
              </a:solidFill>
              <a:effectLst/>
              <a:latin typeface="+mn-lt"/>
              <a:ea typeface="+mn-ea"/>
              <a:cs typeface="+mn-cs"/>
            </a:endParaRPr>
          </a:p>
          <a:p>
            <a:r>
              <a:rPr lang="de-DE" dirty="0" smtClean="0"/>
              <a:t>Bildquelle:</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Business </a:t>
            </a:r>
            <a:r>
              <a:rPr lang="de-AT" dirty="0" err="1" smtClean="0"/>
              <a:t>Upper</a:t>
            </a:r>
            <a:r>
              <a:rPr lang="de-AT" dirty="0" smtClean="0"/>
              <a:t> Austria – OÖ Wirtschaftsagentur GmbH (2017)</a:t>
            </a:r>
            <a:r>
              <a:rPr lang="de-AT" b="0" baseline="0" dirty="0" smtClean="0"/>
              <a:t>: </a:t>
            </a:r>
            <a:r>
              <a:rPr lang="de-AT" b="0" dirty="0" smtClean="0"/>
              <a:t>Erste Flüssigerdgas-Tankstelle in Österreich eröffnet. URL: </a:t>
            </a:r>
            <a:r>
              <a:rPr lang="en-US" dirty="0" smtClean="0"/>
              <a:t>https://www.ooe2020.at/rechte-navigation/news-presse/detail/news/erste-fluessigerdgas-tankstelle-in-oesterreich-eroeff/ [21.05.2019]</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38858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Der Gütertransport ist verantwortlich für 50% des CO2-Austoßes im urbanen Straßenverkehr. Transporte mit Klein-LKWs haben sich seit 1990 verdoppelt und sind somit auf 2,3 Milliarden Tonnenkilometer gestiegen. Durch den steigenden Online-Handel ist mit einem weiteren Anstieg zu rechnen. Durch E-Mobilität im Kurzstreckentransport sollen Schadstoff- und Lärmbelastung reduziert werden. </a:t>
            </a:r>
          </a:p>
          <a:p>
            <a:r>
              <a:rPr lang="de-AT" sz="1200" kern="1200" dirty="0" smtClean="0">
                <a:solidFill>
                  <a:schemeClr val="tx1"/>
                </a:solidFill>
                <a:effectLst/>
                <a:latin typeface="+mn-lt"/>
                <a:ea typeface="+mn-ea"/>
                <a:cs typeface="+mn-cs"/>
              </a:rPr>
              <a:t>Der LKW-Hersteller MAN hat diesbezüglich im Rahmen des Forschungsprojektes „</a:t>
            </a:r>
            <a:r>
              <a:rPr lang="de-AT" sz="1200" kern="1200" dirty="0" err="1" smtClean="0">
                <a:solidFill>
                  <a:schemeClr val="tx1"/>
                </a:solidFill>
                <a:effectLst/>
                <a:latin typeface="+mn-lt"/>
                <a:ea typeface="+mn-ea"/>
                <a:cs typeface="+mn-cs"/>
              </a:rPr>
              <a:t>MegaWATT</a:t>
            </a:r>
            <a:r>
              <a:rPr lang="de-AT" sz="1200" kern="1200" dirty="0" smtClean="0">
                <a:solidFill>
                  <a:schemeClr val="tx1"/>
                </a:solidFill>
                <a:effectLst/>
                <a:latin typeface="+mn-lt"/>
                <a:ea typeface="+mn-ea"/>
                <a:cs typeface="+mn-cs"/>
              </a:rPr>
              <a:t>“ ein Pilotprojekt gestartet um E-LKWs (26-Tonnen-Elektrofahrzeuge) im urbanen Raum zu testen. 9 E-LKWs mit einer Reichweite von 180 km werden zurzeit im urbanen Raum von Wien, Graz und Salzburg getestet. Ziel des vom Klima- und Energiefonds geförderten und der Universität für Bodenkultur (BOKU) geleitete Forschungsprojektes „</a:t>
            </a:r>
            <a:r>
              <a:rPr lang="de-AT" sz="1200" kern="1200" dirty="0" err="1" smtClean="0">
                <a:solidFill>
                  <a:schemeClr val="tx1"/>
                </a:solidFill>
                <a:effectLst/>
                <a:latin typeface="+mn-lt"/>
                <a:ea typeface="+mn-ea"/>
                <a:cs typeface="+mn-cs"/>
              </a:rPr>
              <a:t>MegaWATT</a:t>
            </a:r>
            <a:r>
              <a:rPr lang="de-AT" sz="1200" kern="1200" dirty="0" smtClean="0">
                <a:solidFill>
                  <a:schemeClr val="tx1"/>
                </a:solidFill>
                <a:effectLst/>
                <a:latin typeface="+mn-lt"/>
                <a:ea typeface="+mn-ea"/>
                <a:cs typeface="+mn-cs"/>
              </a:rPr>
              <a:t>“ ist eine CO2-freie Stadtlogistik bis 2030 in größeren Ballungsräumen.</a:t>
            </a:r>
          </a:p>
          <a:p>
            <a:r>
              <a:rPr lang="de-AT" sz="1200" kern="1200" dirty="0" smtClean="0">
                <a:solidFill>
                  <a:schemeClr val="tx1"/>
                </a:solidFill>
                <a:effectLst/>
                <a:latin typeface="+mn-lt"/>
                <a:ea typeface="+mn-ea"/>
                <a:cs typeface="+mn-cs"/>
              </a:rPr>
              <a:t>Die österreichische Post setzt schon seit längerer Zeit auf Elektromobilität und hat </a:t>
            </a:r>
            <a:r>
              <a:rPr lang="de-AT" sz="1200" kern="1200" dirty="0" err="1" smtClean="0">
                <a:solidFill>
                  <a:schemeClr val="tx1"/>
                </a:solidFill>
                <a:effectLst/>
                <a:latin typeface="+mn-lt"/>
                <a:ea typeface="+mn-ea"/>
                <a:cs typeface="+mn-cs"/>
              </a:rPr>
              <a:t>mittlerweil</a:t>
            </a:r>
            <a:r>
              <a:rPr lang="de-AT" sz="1200" kern="1200" dirty="0" smtClean="0">
                <a:solidFill>
                  <a:schemeClr val="tx1"/>
                </a:solidFill>
                <a:effectLst/>
                <a:latin typeface="+mn-lt"/>
                <a:ea typeface="+mn-ea"/>
                <a:cs typeface="+mn-cs"/>
              </a:rPr>
              <a:t> mit 1600 ein- und mehrspurigen Elektrofahrzeugen die größte E-</a:t>
            </a:r>
            <a:r>
              <a:rPr lang="de-AT" sz="1200" kern="1200" dirty="0" err="1" smtClean="0">
                <a:solidFill>
                  <a:schemeClr val="tx1"/>
                </a:solidFill>
                <a:effectLst/>
                <a:latin typeface="+mn-lt"/>
                <a:ea typeface="+mn-ea"/>
                <a:cs typeface="+mn-cs"/>
              </a:rPr>
              <a:t>Flote</a:t>
            </a:r>
            <a:r>
              <a:rPr lang="de-AT" sz="1200" kern="1200" dirty="0" smtClean="0">
                <a:solidFill>
                  <a:schemeClr val="tx1"/>
                </a:solidFill>
                <a:effectLst/>
                <a:latin typeface="+mn-lt"/>
                <a:ea typeface="+mn-ea"/>
                <a:cs typeface="+mn-cs"/>
              </a:rPr>
              <a:t> Österreichs. Als Ziel wird eine 100% CO2-freie Zustellung von Briefen und Paketen angestrebt. In Wien wurde dieses Ziel bereits umgesetzt.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Quelle</a:t>
            </a:r>
            <a:r>
              <a:rPr lang="en-US" sz="1200" kern="120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VCÖ (2016): Der urbane Gütertransport der Zukunft ist emissionsfrei. Online verfügbar unter https://www.vcoe.at/files/vcoe/uploads/News/VCOe-Factsheets/2016-02%20-%20Der%20urbane%20Guetertransport%20der%20Zukunft%20ist%20emissionsfrei/VC%C3%96-Factsheet%20Urbaner%20G%C3%BCtertransport.pdf,</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[01.07.2019]</a:t>
            </a:r>
            <a:endParaRPr lang="en-US"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BMVIT (2018): </a:t>
            </a:r>
            <a:r>
              <a:rPr lang="de-AT" sz="1200" kern="1200" dirty="0" err="1" smtClean="0">
                <a:solidFill>
                  <a:schemeClr val="tx1"/>
                </a:solidFill>
                <a:effectLst/>
                <a:latin typeface="+mn-lt"/>
                <a:ea typeface="+mn-ea"/>
                <a:cs typeface="+mn-cs"/>
              </a:rPr>
              <a:t>MegaWATT</a:t>
            </a:r>
            <a:r>
              <a:rPr lang="de-AT" sz="1200" kern="1200" dirty="0" smtClean="0">
                <a:solidFill>
                  <a:schemeClr val="tx1"/>
                </a:solidFill>
                <a:effectLst/>
                <a:latin typeface="+mn-lt"/>
                <a:ea typeface="+mn-ea"/>
                <a:cs typeface="+mn-cs"/>
              </a:rPr>
              <a:t> rollt an: Die ersten neun Elektro-Trucks ausgeliefert. Online verfügbar unter https://infothek.bmvit.gv.at/man-in-steyr-praesentation-uebergabe-elektro-trucks/, [01.07.2019]</a:t>
            </a:r>
            <a:endParaRPr lang="en-US"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Österreichische Post AG (2019): E-Mobilität. Online verfügbar unter https://www.post.at/co2neutral/e_mobilitaet.php, [01.07.2019]</a:t>
            </a:r>
            <a:endParaRPr lang="en-US" sz="1200" kern="1200" dirty="0" smtClean="0">
              <a:solidFill>
                <a:schemeClr val="tx1"/>
              </a:solidFill>
              <a:effectLst/>
              <a:latin typeface="+mn-lt"/>
              <a:ea typeface="+mn-ea"/>
              <a:cs typeface="+mn-cs"/>
            </a:endParaRPr>
          </a:p>
          <a:p>
            <a:endParaRPr lang="de-DE" dirty="0" smtClean="0"/>
          </a:p>
          <a:p>
            <a:r>
              <a:rPr lang="de-DE" dirty="0" smtClean="0"/>
              <a:t>Bildquelle:</a:t>
            </a:r>
          </a:p>
          <a:p>
            <a:r>
              <a:rPr lang="de-DE" dirty="0" smtClean="0"/>
              <a:t>MAN</a:t>
            </a:r>
            <a:r>
              <a:rPr lang="de-DE" baseline="0" dirty="0" smtClean="0"/>
              <a:t> (2018). </a:t>
            </a:r>
            <a:r>
              <a:rPr lang="de-AT" sz="1200" kern="1200" dirty="0" smtClean="0">
                <a:solidFill>
                  <a:schemeClr val="tx1"/>
                </a:solidFill>
                <a:effectLst/>
                <a:latin typeface="+mn-lt"/>
                <a:ea typeface="+mn-ea"/>
                <a:cs typeface="+mn-cs"/>
              </a:rPr>
              <a:t>https://infothek.bmvit.gv.at/man-in-steyr-praesentation-uebergabe-elektro-trucks/  [01.07.2019]</a:t>
            </a:r>
            <a:endParaRPr lang="de-DE" baseline="0" dirty="0" smtClean="0"/>
          </a:p>
          <a:p>
            <a:r>
              <a:rPr lang="de-DE" baseline="0" dirty="0" smtClean="0"/>
              <a:t>Post AG (2018). URL: https://www.post.at/footer_ueber_uns_multimedia_archiv_bilder.php#collapse-5d19f2c47f94c-3 [01.07.2019]</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63735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smtClean="0"/>
              <a:t>Welche Optimierungen</a:t>
            </a:r>
            <a:r>
              <a:rPr lang="de-AT" baseline="0" dirty="0" smtClean="0"/>
              <a:t> bestehender Verkehrsträger kennt ihr</a:t>
            </a:r>
            <a:r>
              <a:rPr lang="de-AT" dirty="0" smtClean="0"/>
              <a:t>?</a:t>
            </a:r>
          </a:p>
          <a:p>
            <a:r>
              <a:rPr lang="de-AT" dirty="0" smtClean="0"/>
              <a:t>Automatisiertes Fahren:</a:t>
            </a:r>
            <a:r>
              <a:rPr lang="de-AT" baseline="0" dirty="0" smtClean="0"/>
              <a:t> </a:t>
            </a:r>
            <a:r>
              <a:rPr lang="de-AT" dirty="0" err="1" smtClean="0"/>
              <a:t>Platooning</a:t>
            </a:r>
            <a:r>
              <a:rPr lang="de-AT" baseline="0" dirty="0" smtClean="0"/>
              <a:t>, Autonome Gütertransportschiffe, Hochgeschwindigkeitszüge </a:t>
            </a:r>
          </a:p>
          <a:p>
            <a:r>
              <a:rPr lang="de-AT" baseline="0" dirty="0" smtClean="0"/>
              <a:t>Alternative Treibstoffe: Erdgas (LNG und CNG), Elektromobilität</a:t>
            </a:r>
          </a:p>
          <a:p>
            <a:endParaRPr lang="de-DE" baseline="0" dirty="0" smtClean="0"/>
          </a:p>
          <a:p>
            <a:r>
              <a:rPr lang="de-DE" baseline="0" dirty="0" smtClean="0"/>
              <a:t>Bildquelle: https://pixabay.com/de/illustrations/fragezeichen-haufen-frage-marke-1495858/</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750560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299136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t>Bildquellen</a:t>
            </a:r>
            <a:r>
              <a:rPr lang="en-U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smtClean="0"/>
              <a:t>Amazon.com.</a:t>
            </a:r>
            <a:r>
              <a:rPr lang="de-AT" sz="1200" baseline="0" dirty="0" smtClean="0"/>
              <a:t> </a:t>
            </a:r>
            <a:r>
              <a:rPr lang="de-AT" sz="1200" dirty="0" smtClean="0"/>
              <a:t>https://www.amazon.com/Amazon-Prime-Air/b?ie=UTF8&amp;node=8037720011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CST AG.</a:t>
            </a:r>
            <a:r>
              <a:rPr lang="de-DE" sz="1200" baseline="0" dirty="0" smtClean="0"/>
              <a:t> </a:t>
            </a:r>
            <a:r>
              <a:rPr lang="en-US" sz="1200" dirty="0" smtClean="0"/>
              <a:t>https://www.cst.ch/wp-content/uploads/2019/04/Cargo-sous-terrain_Fahrzeug_02.jpg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Hybrid Air Vehicles.</a:t>
            </a:r>
            <a:r>
              <a:rPr lang="en-US" sz="1200" baseline="0" dirty="0" smtClean="0"/>
              <a:t> https://www.hybridairvehicles.com/our-aircraft/airlander-10/ [01.07.2019]</a:t>
            </a:r>
            <a:endParaRPr lang="en-US" sz="1200" dirty="0" smtClean="0"/>
          </a:p>
          <a:p>
            <a:r>
              <a:rPr lang="de-DE" noProof="0" dirty="0" smtClean="0"/>
              <a:t>Hyperloop TT.  https://www.dropbox.com/sh/p85hepf1y829aju/AABhhgj3QbFcdAB61hsX-dHda/I.%20Latest%20HyperloopTT%20Assets/Images%20-%20HyperloopTT?dl=0&amp;preview=HyperloopTT+capsule.jpg&amp;subfolder_nav_tracking=1 [01.07.2019]</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382102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Hyperloop ist ein neuartiges Konzept, aus der Feder von </a:t>
            </a:r>
            <a:r>
              <a:rPr lang="de-AT" sz="1200" kern="1200" dirty="0" err="1" smtClean="0">
                <a:solidFill>
                  <a:schemeClr val="tx1"/>
                </a:solidFill>
                <a:effectLst/>
                <a:latin typeface="+mn-lt"/>
                <a:ea typeface="+mn-ea"/>
                <a:cs typeface="+mn-cs"/>
              </a:rPr>
              <a:t>Elon</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Musk</a:t>
            </a:r>
            <a:r>
              <a:rPr lang="de-AT" sz="1200" kern="1200" dirty="0" smtClean="0">
                <a:solidFill>
                  <a:schemeClr val="tx1"/>
                </a:solidFill>
                <a:effectLst/>
                <a:latin typeface="+mn-lt"/>
                <a:ea typeface="+mn-ea"/>
                <a:cs typeface="+mn-cs"/>
              </a:rPr>
              <a:t> (Gründer von Tesla, PayPal und </a:t>
            </a:r>
            <a:r>
              <a:rPr lang="de-AT" sz="1200" kern="1200" dirty="0" err="1" smtClean="0">
                <a:solidFill>
                  <a:schemeClr val="tx1"/>
                </a:solidFill>
                <a:effectLst/>
                <a:latin typeface="+mn-lt"/>
                <a:ea typeface="+mn-ea"/>
                <a:cs typeface="+mn-cs"/>
              </a:rPr>
              <a:t>SpaceX</a:t>
            </a:r>
            <a:r>
              <a:rPr lang="de-AT" sz="1200" kern="1200" dirty="0" smtClean="0">
                <a:solidFill>
                  <a:schemeClr val="tx1"/>
                </a:solidFill>
                <a:effectLst/>
                <a:latin typeface="+mn-lt"/>
                <a:ea typeface="+mn-ea"/>
                <a:cs typeface="+mn-cs"/>
              </a:rPr>
              <a:t>), für den Transport von Gütern und Personen, oft auch fünfter Transportmodus genannt. Die Fahrzeuge, sogenannte </a:t>
            </a:r>
            <a:r>
              <a:rPr lang="de-AT" sz="1200" kern="1200" dirty="0" err="1" smtClean="0">
                <a:solidFill>
                  <a:schemeClr val="tx1"/>
                </a:solidFill>
                <a:effectLst/>
                <a:latin typeface="+mn-lt"/>
                <a:ea typeface="+mn-ea"/>
                <a:cs typeface="+mn-cs"/>
              </a:rPr>
              <a:t>Pods</a:t>
            </a:r>
            <a:r>
              <a:rPr lang="de-AT" sz="1200" kern="1200" dirty="0" smtClean="0">
                <a:solidFill>
                  <a:schemeClr val="tx1"/>
                </a:solidFill>
                <a:effectLst/>
                <a:latin typeface="+mn-lt"/>
                <a:ea typeface="+mn-ea"/>
                <a:cs typeface="+mn-cs"/>
              </a:rPr>
              <a:t> bewegen sich mit Geschwindigkeiten von bis zu 1220 km/h durch „evakuierte </a:t>
            </a:r>
            <a:r>
              <a:rPr lang="de-AT" sz="1200" kern="1200" dirty="0" err="1" smtClean="0">
                <a:solidFill>
                  <a:schemeClr val="tx1"/>
                </a:solidFill>
                <a:effectLst/>
                <a:latin typeface="+mn-lt"/>
                <a:ea typeface="+mn-ea"/>
                <a:cs typeface="+mn-cs"/>
              </a:rPr>
              <a:t>Tubes</a:t>
            </a:r>
            <a:r>
              <a:rPr lang="de-AT" sz="1200" kern="1200" dirty="0" smtClean="0">
                <a:solidFill>
                  <a:schemeClr val="tx1"/>
                </a:solidFill>
                <a:effectLst/>
                <a:latin typeface="+mn-lt"/>
                <a:ea typeface="+mn-ea"/>
                <a:cs typeface="+mn-cs"/>
              </a:rPr>
              <a:t>“. Das sind Röhren, in denen beinahe Vakuumverhältnisse hergestellt werden, um den geringstmöglichen Luftwiederstand wirtschaftlich erhalten zu können. Die </a:t>
            </a:r>
            <a:r>
              <a:rPr lang="de-AT" sz="1200" kern="1200" dirty="0" err="1" smtClean="0">
                <a:solidFill>
                  <a:schemeClr val="tx1"/>
                </a:solidFill>
                <a:effectLst/>
                <a:latin typeface="+mn-lt"/>
                <a:ea typeface="+mn-ea"/>
                <a:cs typeface="+mn-cs"/>
              </a:rPr>
              <a:t>Pods</a:t>
            </a:r>
            <a:r>
              <a:rPr lang="de-AT" sz="1200" kern="1200" dirty="0" smtClean="0">
                <a:solidFill>
                  <a:schemeClr val="tx1"/>
                </a:solidFill>
                <a:effectLst/>
                <a:latin typeface="+mn-lt"/>
                <a:ea typeface="+mn-ea"/>
                <a:cs typeface="+mn-cs"/>
              </a:rPr>
              <a:t> werden per Elektromotoren angetrieben und mittels Luftdruck vom Boden gehoben, um, im Gegensatz zu Fahrzeugen auf Rädern, keine Reibung zu verursachen. Die Transportkapazität liegt laut Berechnungen bei etwa 12 Tonnen je </a:t>
            </a:r>
            <a:r>
              <a:rPr lang="de-AT" sz="1200" kern="1200" dirty="0" err="1" smtClean="0">
                <a:solidFill>
                  <a:schemeClr val="tx1"/>
                </a:solidFill>
                <a:effectLst/>
                <a:latin typeface="+mn-lt"/>
                <a:ea typeface="+mn-ea"/>
                <a:cs typeface="+mn-cs"/>
              </a:rPr>
              <a:t>Pod</a:t>
            </a:r>
            <a:r>
              <a:rPr lang="de-AT" sz="1200" kern="1200" dirty="0" smtClean="0">
                <a:solidFill>
                  <a:schemeClr val="tx1"/>
                </a:solidFill>
                <a:effectLst/>
                <a:latin typeface="+mn-lt"/>
                <a:ea typeface="+mn-ea"/>
                <a:cs typeface="+mn-cs"/>
              </a:rPr>
              <a:t>. Die Transportkapazität wurde aufgrund der Angaben im White Paper errechnet. Es wurden allerdings noch keine offiziellen Versuche dazu durchgeführt, wie hoch die Zuladung sein darf um bestimmte, physikalische Kräfte (g-Kräfte) und Geschwindigkeiten nicht zu übersteigen. Ebenfalls gibt es noch keine Angaben bezüglich der Größe für die unterschiedlichen Ausführungen für drei Versionen (Fracht, Personen und Pakete). Eine Machbarkeitsstudie der NASA etwa weist auf einen wesentlich größeren Durchmesser der </a:t>
            </a:r>
            <a:r>
              <a:rPr lang="de-AT" sz="1200" kern="1200" dirty="0" err="1" smtClean="0">
                <a:solidFill>
                  <a:schemeClr val="tx1"/>
                </a:solidFill>
                <a:effectLst/>
                <a:latin typeface="+mn-lt"/>
                <a:ea typeface="+mn-ea"/>
                <a:cs typeface="+mn-cs"/>
              </a:rPr>
              <a:t>Tubes</a:t>
            </a:r>
            <a:r>
              <a:rPr lang="de-AT" sz="1200" kern="1200" dirty="0" smtClean="0">
                <a:solidFill>
                  <a:schemeClr val="tx1"/>
                </a:solidFill>
                <a:effectLst/>
                <a:latin typeface="+mn-lt"/>
                <a:ea typeface="+mn-ea"/>
                <a:cs typeface="+mn-cs"/>
              </a:rPr>
              <a:t> hin, um die angegebene Geschwindigkeit von max. 1220 km/h erreichen zu können.</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In der Grundidee des Hyperloops geht es um Personentransport, da der Individualverkehr wesentlich zeitsensitiver ist als der Gütertransport. Es sollten Ballungsräume verbunden werden, und zu „</a:t>
            </a:r>
            <a:r>
              <a:rPr lang="de-DE" sz="1200" kern="1200" dirty="0" err="1" smtClean="0">
                <a:solidFill>
                  <a:schemeClr val="tx1"/>
                </a:solidFill>
                <a:effectLst/>
                <a:latin typeface="+mn-lt"/>
                <a:ea typeface="+mn-ea"/>
                <a:cs typeface="+mn-cs"/>
              </a:rPr>
              <a:t>Megacities</a:t>
            </a:r>
            <a:r>
              <a:rPr lang="de-DE" sz="1200" kern="1200" dirty="0" smtClean="0">
                <a:solidFill>
                  <a:schemeClr val="tx1"/>
                </a:solidFill>
                <a:effectLst/>
                <a:latin typeface="+mn-lt"/>
                <a:ea typeface="+mn-ea"/>
                <a:cs typeface="+mn-cs"/>
              </a:rPr>
              <a:t>“ verschmelzen. Virgin Hyperloop </a:t>
            </a:r>
            <a:r>
              <a:rPr lang="de-DE" sz="1200" kern="1200" dirty="0" err="1" smtClean="0">
                <a:solidFill>
                  <a:schemeClr val="tx1"/>
                </a:solidFill>
                <a:effectLst/>
                <a:latin typeface="+mn-lt"/>
                <a:ea typeface="+mn-ea"/>
                <a:cs typeface="+mn-cs"/>
              </a:rPr>
              <a:t>One</a:t>
            </a:r>
            <a:r>
              <a:rPr lang="de-DE" sz="1200" kern="1200" dirty="0" smtClean="0">
                <a:solidFill>
                  <a:schemeClr val="tx1"/>
                </a:solidFill>
                <a:effectLst/>
                <a:latin typeface="+mn-lt"/>
                <a:ea typeface="+mn-ea"/>
                <a:cs typeface="+mn-cs"/>
              </a:rPr>
              <a:t> hat (vermutlich aufgrund der Gefahr, welche mit den ausführlichen Tests von Prototypen neuer Technologie einhergeht) zusätzlich auch unterschiedlich große Güterversionen des Hyperloops entwickelt, welche beispielsweise die überlasteten Straßen von und zu Hochseehäfen entlasten sollen.</a:t>
            </a:r>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Elon</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Musk</a:t>
            </a:r>
            <a:r>
              <a:rPr lang="de-AT" sz="1200" kern="1200" dirty="0" smtClean="0">
                <a:solidFill>
                  <a:schemeClr val="tx1"/>
                </a:solidFill>
                <a:effectLst/>
                <a:latin typeface="+mn-lt"/>
                <a:ea typeface="+mn-ea"/>
                <a:cs typeface="+mn-cs"/>
              </a:rPr>
              <a:t> stellte 2013 ein White Paper über das Konzept und Berechnungen des Hyperloop öffentlich zur Verfügung und startete eine Global Challenge zur besten </a:t>
            </a:r>
            <a:r>
              <a:rPr lang="de-AT" sz="1200" kern="1200" dirty="0" err="1" smtClean="0">
                <a:solidFill>
                  <a:schemeClr val="tx1"/>
                </a:solidFill>
                <a:effectLst/>
                <a:latin typeface="+mn-lt"/>
                <a:ea typeface="+mn-ea"/>
                <a:cs typeface="+mn-cs"/>
              </a:rPr>
              <a:t>Pod</a:t>
            </a:r>
            <a:r>
              <a:rPr lang="de-AT" sz="1200" kern="1200" dirty="0" smtClean="0">
                <a:solidFill>
                  <a:schemeClr val="tx1"/>
                </a:solidFill>
                <a:effectLst/>
                <a:latin typeface="+mn-lt"/>
                <a:ea typeface="+mn-ea"/>
                <a:cs typeface="+mn-cs"/>
              </a:rPr>
              <a:t>-Technologie. In den bisherigen drei </a:t>
            </a:r>
            <a:r>
              <a:rPr lang="de-AT" sz="1200" kern="1200" dirty="0" err="1" smtClean="0">
                <a:solidFill>
                  <a:schemeClr val="tx1"/>
                </a:solidFill>
                <a:effectLst/>
                <a:latin typeface="+mn-lt"/>
                <a:ea typeface="+mn-ea"/>
                <a:cs typeface="+mn-cs"/>
              </a:rPr>
              <a:t>Challenges</a:t>
            </a:r>
            <a:r>
              <a:rPr lang="de-AT" sz="1200" kern="1200" dirty="0" smtClean="0">
                <a:solidFill>
                  <a:schemeClr val="tx1"/>
                </a:solidFill>
                <a:effectLst/>
                <a:latin typeface="+mn-lt"/>
                <a:ea typeface="+mn-ea"/>
                <a:cs typeface="+mn-cs"/>
              </a:rPr>
              <a:t> konnte das WARR-Team der TU München den Wettbewerb gewinnen. Virgin Hyperloop </a:t>
            </a:r>
            <a:r>
              <a:rPr lang="de-AT" sz="1200" kern="1200" dirty="0" err="1" smtClean="0">
                <a:solidFill>
                  <a:schemeClr val="tx1"/>
                </a:solidFill>
                <a:effectLst/>
                <a:latin typeface="+mn-lt"/>
                <a:ea typeface="+mn-ea"/>
                <a:cs typeface="+mn-cs"/>
              </a:rPr>
              <a:t>One</a:t>
            </a:r>
            <a:r>
              <a:rPr lang="de-AT" sz="1200" kern="1200" dirty="0" smtClean="0">
                <a:solidFill>
                  <a:schemeClr val="tx1"/>
                </a:solidFill>
                <a:effectLst/>
                <a:latin typeface="+mn-lt"/>
                <a:ea typeface="+mn-ea"/>
                <a:cs typeface="+mn-cs"/>
              </a:rPr>
              <a:t> startete einen globalen Wettbewerb in der Erstellung der Erhebung der wirtschaftlich ansprechendsten Routen. Von 2600 Registrierungen stehen aktuell 10 Routen im Finale. </a:t>
            </a:r>
          </a:p>
          <a:p>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Quellen:</a:t>
            </a:r>
          </a:p>
          <a:p>
            <a:r>
              <a:rPr lang="de-AT" sz="1200" kern="1200" dirty="0" err="1" smtClean="0">
                <a:solidFill>
                  <a:schemeClr val="tx1"/>
                </a:solidFill>
                <a:effectLst/>
                <a:latin typeface="+mn-lt"/>
                <a:ea typeface="+mn-ea"/>
                <a:cs typeface="+mn-cs"/>
              </a:rPr>
              <a:t>SpaceX</a:t>
            </a:r>
            <a:r>
              <a:rPr lang="de-AT" sz="1200" kern="1200" dirty="0" smtClean="0">
                <a:solidFill>
                  <a:schemeClr val="tx1"/>
                </a:solidFill>
                <a:effectLst/>
                <a:latin typeface="+mn-lt"/>
                <a:ea typeface="+mn-ea"/>
                <a:cs typeface="+mn-cs"/>
              </a:rPr>
              <a:t> (2013): Hyperloop Alpha. Online verfügbar unter https://www.spacex.com/sites/spacex/files/hyperloop_alpha-20130812.pdf, [01.07.2019]</a:t>
            </a:r>
          </a:p>
          <a:p>
            <a:r>
              <a:rPr lang="de-DE" sz="1200" kern="1200" dirty="0" smtClean="0">
                <a:solidFill>
                  <a:schemeClr val="tx1"/>
                </a:solidFill>
                <a:effectLst/>
                <a:latin typeface="+mn-lt"/>
                <a:ea typeface="+mn-ea"/>
                <a:cs typeface="+mn-cs"/>
              </a:rPr>
              <a:t>Werner, Max; </a:t>
            </a:r>
            <a:r>
              <a:rPr lang="de-DE" sz="1200" kern="1200" dirty="0" err="1" smtClean="0">
                <a:solidFill>
                  <a:schemeClr val="tx1"/>
                </a:solidFill>
                <a:effectLst/>
                <a:latin typeface="+mn-lt"/>
                <a:ea typeface="+mn-ea"/>
                <a:cs typeface="+mn-cs"/>
              </a:rPr>
              <a:t>Eissing</a:t>
            </a:r>
            <a:r>
              <a:rPr lang="de-DE" sz="1200" kern="1200" dirty="0" smtClean="0">
                <a:solidFill>
                  <a:schemeClr val="tx1"/>
                </a:solidFill>
                <a:effectLst/>
                <a:latin typeface="+mn-lt"/>
                <a:ea typeface="+mn-ea"/>
                <a:cs typeface="+mn-cs"/>
              </a:rPr>
              <a:t>, Klaus; Langton, Sebastian (2016): </a:t>
            </a:r>
            <a:r>
              <a:rPr lang="de-DE" sz="1200" kern="1200" dirty="0" err="1" smtClean="0">
                <a:solidFill>
                  <a:schemeClr val="tx1"/>
                </a:solidFill>
                <a:effectLst/>
                <a:latin typeface="+mn-lt"/>
                <a:ea typeface="+mn-ea"/>
                <a:cs typeface="+mn-cs"/>
              </a:rPr>
              <a:t>Shared</a:t>
            </a:r>
            <a:r>
              <a:rPr lang="de-DE" sz="1200" kern="1200" dirty="0" smtClean="0">
                <a:solidFill>
                  <a:schemeClr val="tx1"/>
                </a:solidFill>
                <a:effectLst/>
                <a:latin typeface="+mn-lt"/>
                <a:ea typeface="+mn-ea"/>
                <a:cs typeface="+mn-cs"/>
              </a:rPr>
              <a:t> Value Potential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Transporting</a:t>
            </a:r>
            <a:r>
              <a:rPr lang="de-DE" sz="1200" kern="1200" dirty="0" smtClean="0">
                <a:solidFill>
                  <a:schemeClr val="tx1"/>
                </a:solidFill>
                <a:effectLst/>
                <a:latin typeface="+mn-lt"/>
                <a:ea typeface="+mn-ea"/>
                <a:cs typeface="+mn-cs"/>
              </a:rPr>
              <a:t> Cargo via Hyperloop. In: Front. </a:t>
            </a:r>
            <a:r>
              <a:rPr lang="de-DE" sz="1200" kern="1200" dirty="0" err="1" smtClean="0">
                <a:solidFill>
                  <a:schemeClr val="tx1"/>
                </a:solidFill>
                <a:effectLst/>
                <a:latin typeface="+mn-lt"/>
                <a:ea typeface="+mn-ea"/>
                <a:cs typeface="+mn-cs"/>
              </a:rPr>
              <a:t>Built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Environ</a:t>
            </a:r>
            <a:r>
              <a:rPr lang="de-DE" sz="1200" kern="1200" dirty="0" smtClean="0">
                <a:solidFill>
                  <a:schemeClr val="tx1"/>
                </a:solidFill>
                <a:effectLst/>
                <a:latin typeface="+mn-lt"/>
                <a:ea typeface="+mn-ea"/>
                <a:cs typeface="+mn-cs"/>
              </a:rPr>
              <a:t>. 2, S. 11. DOI: 10.3389/fbuil.2016.00017 [01.07.2019]</a:t>
            </a:r>
          </a:p>
          <a:p>
            <a:r>
              <a:rPr lang="de-DE" sz="1200" kern="1200" dirty="0" smtClean="0">
                <a:solidFill>
                  <a:schemeClr val="tx1"/>
                </a:solidFill>
                <a:effectLst/>
                <a:latin typeface="+mn-lt"/>
                <a:ea typeface="+mn-ea"/>
                <a:cs typeface="+mn-cs"/>
              </a:rPr>
              <a:t>Taylor, Catherine L.; Hyde, David J.; Barr, Lawrence C. (2016): Hyperloop Commercial </a:t>
            </a:r>
            <a:r>
              <a:rPr lang="de-DE" sz="1200" kern="1200" dirty="0" err="1" smtClean="0">
                <a:solidFill>
                  <a:schemeClr val="tx1"/>
                </a:solidFill>
                <a:effectLst/>
                <a:latin typeface="+mn-lt"/>
                <a:ea typeface="+mn-ea"/>
                <a:cs typeface="+mn-cs"/>
              </a:rPr>
              <a:t>Feasibility</a:t>
            </a:r>
            <a:r>
              <a:rPr lang="de-DE" sz="1200" kern="1200" dirty="0" smtClean="0">
                <a:solidFill>
                  <a:schemeClr val="tx1"/>
                </a:solidFill>
                <a:effectLst/>
                <a:latin typeface="+mn-lt"/>
                <a:ea typeface="+mn-ea"/>
                <a:cs typeface="+mn-cs"/>
              </a:rPr>
              <a:t> Analysis : High Level </a:t>
            </a:r>
            <a:r>
              <a:rPr lang="de-DE" sz="1200" kern="1200" dirty="0" err="1" smtClean="0">
                <a:solidFill>
                  <a:schemeClr val="tx1"/>
                </a:solidFill>
                <a:effectLst/>
                <a:latin typeface="+mn-lt"/>
                <a:ea typeface="+mn-ea"/>
                <a:cs typeface="+mn-cs"/>
              </a:rPr>
              <a:t>Overview</a:t>
            </a:r>
            <a:r>
              <a:rPr lang="de-DE" sz="1200" kern="1200" dirty="0" smtClean="0">
                <a:solidFill>
                  <a:schemeClr val="tx1"/>
                </a:solidFill>
                <a:effectLst/>
                <a:latin typeface="+mn-lt"/>
                <a:ea typeface="+mn-ea"/>
                <a:cs typeface="+mn-cs"/>
              </a:rPr>
              <a:t>. Unter Mitarbeit von John A. </a:t>
            </a:r>
            <a:r>
              <a:rPr lang="de-DE" sz="1200" kern="1200" dirty="0" err="1" smtClean="0">
                <a:solidFill>
                  <a:schemeClr val="tx1"/>
                </a:solidFill>
                <a:effectLst/>
                <a:latin typeface="+mn-lt"/>
                <a:ea typeface="+mn-ea"/>
                <a:cs typeface="+mn-cs"/>
              </a:rPr>
              <a:t>Volpe</a:t>
            </a:r>
            <a:r>
              <a:rPr lang="de-DE" sz="1200" kern="1200" dirty="0" smtClean="0">
                <a:solidFill>
                  <a:schemeClr val="tx1"/>
                </a:solidFill>
                <a:effectLst/>
                <a:latin typeface="+mn-lt"/>
                <a:ea typeface="+mn-ea"/>
                <a:cs typeface="+mn-cs"/>
              </a:rPr>
              <a:t> National Transportation Systems Center (U.S.). Online verfügbar unter https://rosap.ntl.bts.gov/view/dot/12308. [01.07.2019]</a:t>
            </a:r>
          </a:p>
          <a:p>
            <a:r>
              <a:rPr lang="de-DE" sz="1200" kern="1200" dirty="0" smtClean="0">
                <a:solidFill>
                  <a:schemeClr val="tx1"/>
                </a:solidFill>
                <a:effectLst/>
                <a:latin typeface="+mn-lt"/>
                <a:ea typeface="+mn-ea"/>
                <a:cs typeface="+mn-cs"/>
              </a:rPr>
              <a:t>Hawkins, Andrew J. (2018): WARR Hyperloop </a:t>
            </a:r>
            <a:r>
              <a:rPr lang="de-DE" sz="1200" kern="1200" dirty="0" err="1" smtClean="0">
                <a:solidFill>
                  <a:schemeClr val="tx1"/>
                </a:solidFill>
                <a:effectLst/>
                <a:latin typeface="+mn-lt"/>
                <a:ea typeface="+mn-ea"/>
                <a:cs typeface="+mn-cs"/>
              </a:rPr>
              <a:t>pod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hits</a:t>
            </a:r>
            <a:r>
              <a:rPr lang="de-DE" sz="1200" kern="1200" dirty="0" smtClean="0">
                <a:solidFill>
                  <a:schemeClr val="tx1"/>
                </a:solidFill>
                <a:effectLst/>
                <a:latin typeface="+mn-lt"/>
                <a:ea typeface="+mn-ea"/>
                <a:cs typeface="+mn-cs"/>
              </a:rPr>
              <a:t> 284 mph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win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SpaceX</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competition</a:t>
            </a:r>
            <a:r>
              <a:rPr lang="de-DE" sz="1200" kern="1200" dirty="0" smtClean="0">
                <a:solidFill>
                  <a:schemeClr val="tx1"/>
                </a:solidFill>
                <a:effectLst/>
                <a:latin typeface="+mn-lt"/>
                <a:ea typeface="+mn-ea"/>
                <a:cs typeface="+mn-cs"/>
              </a:rPr>
              <a:t>. Online verfügbar unter https://www.theverge.com/2018/7/22/17601280/warr-hyperloop-pod-competition-spacex-elon-musk, zuletzt geprüft am 01.07.2019.</a:t>
            </a:r>
          </a:p>
          <a:p>
            <a:r>
              <a:rPr lang="de-DE" sz="1200" kern="1200" dirty="0" smtClean="0">
                <a:solidFill>
                  <a:schemeClr val="tx1"/>
                </a:solidFill>
                <a:effectLst/>
                <a:latin typeface="+mn-lt"/>
                <a:ea typeface="+mn-ea"/>
                <a:cs typeface="+mn-cs"/>
              </a:rPr>
              <a:t>DP World (2019): DP World </a:t>
            </a:r>
            <a:r>
              <a:rPr lang="de-DE" sz="1200" kern="1200" dirty="0" err="1" smtClean="0">
                <a:solidFill>
                  <a:schemeClr val="tx1"/>
                </a:solidFill>
                <a:effectLst/>
                <a:latin typeface="+mn-lt"/>
                <a:ea typeface="+mn-ea"/>
                <a:cs typeface="+mn-cs"/>
              </a:rPr>
              <a:t>Cargospeed</a:t>
            </a:r>
            <a:r>
              <a:rPr lang="de-DE" sz="1200" kern="1200" dirty="0" smtClean="0">
                <a:solidFill>
                  <a:schemeClr val="tx1"/>
                </a:solidFill>
                <a:effectLst/>
                <a:latin typeface="+mn-lt"/>
                <a:ea typeface="+mn-ea"/>
                <a:cs typeface="+mn-cs"/>
              </a:rPr>
              <a:t>. Online verfügbar unter https://www.dpworld.com/smart-trade/dp-world-cargospeed, zuletzt geprüft am 01.07.2019.</a:t>
            </a:r>
          </a:p>
          <a:p>
            <a:r>
              <a:rPr lang="de-AT" sz="1200" kern="1200" dirty="0" smtClean="0">
                <a:solidFill>
                  <a:schemeClr val="tx1"/>
                </a:solidFill>
                <a:effectLst/>
                <a:latin typeface="+mn-lt"/>
                <a:ea typeface="+mn-ea"/>
                <a:cs typeface="+mn-cs"/>
              </a:rPr>
              <a:t>Virgin Hyperloop </a:t>
            </a:r>
            <a:r>
              <a:rPr lang="de-AT" sz="1200" kern="1200" dirty="0" err="1" smtClean="0">
                <a:solidFill>
                  <a:schemeClr val="tx1"/>
                </a:solidFill>
                <a:effectLst/>
                <a:latin typeface="+mn-lt"/>
                <a:ea typeface="+mn-ea"/>
                <a:cs typeface="+mn-cs"/>
              </a:rPr>
              <a:t>One</a:t>
            </a:r>
            <a:r>
              <a:rPr lang="de-AT" sz="1200" kern="1200" dirty="0" smtClean="0">
                <a:solidFill>
                  <a:schemeClr val="tx1"/>
                </a:solidFill>
                <a:effectLst/>
                <a:latin typeface="+mn-lt"/>
                <a:ea typeface="+mn-ea"/>
                <a:cs typeface="+mn-cs"/>
              </a:rPr>
              <a:t> (2019): Hyperloop </a:t>
            </a:r>
            <a:r>
              <a:rPr lang="de-AT" sz="1200" kern="1200" dirty="0" err="1" smtClean="0">
                <a:solidFill>
                  <a:schemeClr val="tx1"/>
                </a:solidFill>
                <a:effectLst/>
                <a:latin typeface="+mn-lt"/>
                <a:ea typeface="+mn-ea"/>
                <a:cs typeface="+mn-cs"/>
              </a:rPr>
              <a:t>One</a:t>
            </a:r>
            <a:r>
              <a:rPr lang="de-AT" sz="1200" kern="1200" dirty="0" smtClean="0">
                <a:solidFill>
                  <a:schemeClr val="tx1"/>
                </a:solidFill>
                <a:effectLst/>
                <a:latin typeface="+mn-lt"/>
                <a:ea typeface="+mn-ea"/>
                <a:cs typeface="+mn-cs"/>
              </a:rPr>
              <a:t> Global Challenge. Online verfügbar unter https://hyperloop-one.com/global-challenge, zuletzt aktualisiert am 26.06.2019, zuletzt geprüft am 01.07.2019.</a:t>
            </a:r>
            <a:endParaRPr lang="de-DE"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Bildquellen: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t>Virgin Hyperloop </a:t>
            </a:r>
            <a:r>
              <a:rPr lang="de-DE" sz="1200" dirty="0" err="1" smtClean="0"/>
              <a:t>one</a:t>
            </a:r>
            <a:r>
              <a:rPr lang="de-DE" sz="1200" dirty="0" smtClean="0"/>
              <a:t> (2019). URL:</a:t>
            </a:r>
            <a:r>
              <a:rPr lang="de-DE" sz="1200" baseline="0" dirty="0" smtClean="0"/>
              <a:t> </a:t>
            </a:r>
            <a:r>
              <a:rPr lang="de-DE" sz="1200" dirty="0" smtClean="0"/>
              <a:t>https://www.dropbox.com/sh/6pejtkr49pljjyb/AAD5kjKUgJAvDIf1jhAo_wNha?dl=0&amp;preview=Virgin_Hyperloop_One_2-4.jpg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http://www.spacex.com/sites/spacex/files/hyperloop_alpha-20130812.pdf,</a:t>
            </a:r>
            <a:r>
              <a:rPr lang="en-GB" sz="1200" kern="1200" baseline="0" dirty="0" smtClean="0">
                <a:solidFill>
                  <a:schemeClr val="tx1"/>
                </a:solidFill>
                <a:effectLst/>
                <a:latin typeface="+mn-lt"/>
                <a:ea typeface="+mn-ea"/>
                <a:cs typeface="+mn-cs"/>
              </a:rPr>
              <a:t> [21.05.2019]</a:t>
            </a:r>
            <a:endParaRPr lang="de-DE"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dirty="0" smtClean="0"/>
          </a:p>
        </p:txBody>
      </p:sp>
      <p:sp>
        <p:nvSpPr>
          <p:cNvPr id="4" name="Foliennummernplatzhalter 3"/>
          <p:cNvSpPr>
            <a:spLocks noGrp="1"/>
          </p:cNvSpPr>
          <p:nvPr>
            <p:ph type="sldNum" sz="quarter" idx="10"/>
          </p:nvPr>
        </p:nvSpPr>
        <p:spPr/>
        <p:txBody>
          <a:bodyPr/>
          <a:lstStyle/>
          <a:p>
            <a:fld id="{0EDFA6B0-5DC3-4D22-8E41-F7511E10BAE2}" type="slidenum">
              <a:rPr lang="en-US" smtClean="0"/>
              <a:t>18</a:t>
            </a:fld>
            <a:endParaRPr lang="en-US"/>
          </a:p>
        </p:txBody>
      </p:sp>
    </p:spTree>
    <p:extLst>
      <p:ext uri="{BB962C8B-B14F-4D97-AF65-F5344CB8AC3E}">
        <p14:creationId xmlns:p14="http://schemas.microsoft.com/office/powerpoint/2010/main" val="27680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Durch den vollautonomen Betrieb können Transport- und Ankunftszeit präzise bestimmt und dadurch ein optimierter intermodaler Verkehr ohne Wartezeiten gewährleistet werden. Auch bei Verspätungen im Vorlauf können Transport- und Ankunftszeiten in Echtzeit kalkuliert und weitergegeben werden. Da das Konzept einen Hochgeschwindigkeitstransport von A nach B vorsieht, ist es aufgrund der Eigenschaften wie Geschwindigkeit oder Infrastruktur nicht möglich bis zum Endkunden zu Liefern bzw. ein dichtes Netz anzubieten. Daher sind Vor- und Nachlauf notwendig, um Güter vom Versender abzuholen und zur Hyperloop-Einrichtung zu bringen und </a:t>
            </a:r>
            <a:r>
              <a:rPr lang="de-AT" sz="1200" kern="1200" dirty="0" err="1" smtClean="0">
                <a:solidFill>
                  <a:schemeClr val="tx1"/>
                </a:solidFill>
                <a:effectLst/>
                <a:latin typeface="+mn-lt"/>
                <a:ea typeface="+mn-ea"/>
                <a:cs typeface="+mn-cs"/>
              </a:rPr>
              <a:t>weiters</a:t>
            </a:r>
            <a:r>
              <a:rPr lang="de-AT" sz="1200" kern="1200" dirty="0" smtClean="0">
                <a:solidFill>
                  <a:schemeClr val="tx1"/>
                </a:solidFill>
                <a:effectLst/>
                <a:latin typeface="+mn-lt"/>
                <a:ea typeface="+mn-ea"/>
                <a:cs typeface="+mn-cs"/>
              </a:rPr>
              <a:t> von der Hyperloop-Zieldestination zum Abnehmer (Vergleichbar mit schienengebundenem Transport). </a:t>
            </a:r>
          </a:p>
          <a:p>
            <a:r>
              <a:rPr lang="de-AT" sz="1200" kern="1200" dirty="0" smtClean="0">
                <a:solidFill>
                  <a:schemeClr val="tx1"/>
                </a:solidFill>
                <a:effectLst/>
                <a:latin typeface="+mn-lt"/>
                <a:ea typeface="+mn-ea"/>
                <a:cs typeface="+mn-cs"/>
              </a:rPr>
              <a:t>Hyperloops haben das Potential zur Entlastung der herkömmlichen Verkehrsträger eingeräumt, im Besonderen als Substitut für den Lufttransport für kleine, eilbedürftige wertvolle Güter. Auch als Alternative für den Überseetransport wird dem Hyperloop ein gewisses Potential eingeräumt. Dem gegenüber stehen jedoch die hohen Kosten für neue Infrastrukturen. Diese sind stark von der topographischen Struktur abhängig. Steigungen von über 6 % erfordern den Bau von kostspieligen Tunnels. Auch das Umgehen von Hindernissen mittels Kurven führt zu beträchtlichen Mehrkosten. Im </a:t>
            </a:r>
            <a:r>
              <a:rPr lang="de-AT" sz="1200" kern="1200" dirty="0" err="1" smtClean="0">
                <a:solidFill>
                  <a:schemeClr val="tx1"/>
                </a:solidFill>
                <a:effectLst/>
                <a:latin typeface="+mn-lt"/>
                <a:ea typeface="+mn-ea"/>
                <a:cs typeface="+mn-cs"/>
              </a:rPr>
              <a:t>SpaceX</a:t>
            </a:r>
            <a:r>
              <a:rPr lang="de-AT" sz="1200" kern="1200" dirty="0" smtClean="0">
                <a:solidFill>
                  <a:schemeClr val="tx1"/>
                </a:solidFill>
                <a:effectLst/>
                <a:latin typeface="+mn-lt"/>
                <a:ea typeface="+mn-ea"/>
                <a:cs typeface="+mn-cs"/>
              </a:rPr>
              <a:t> White Paper wird mit etwa € 9,5 Mio. Errichtungskosten pro Kilometer gerechnet, im Falle eines benötigten Tunnels kommen weitere € 27 Mio. dazu. Abhängig ist dieser Wert von vielen Faktoren, wie </a:t>
            </a:r>
            <a:r>
              <a:rPr lang="de-AT" sz="1200" kern="1200" dirty="0" err="1" smtClean="0">
                <a:solidFill>
                  <a:schemeClr val="tx1"/>
                </a:solidFill>
                <a:effectLst/>
                <a:latin typeface="+mn-lt"/>
                <a:ea typeface="+mn-ea"/>
                <a:cs typeface="+mn-cs"/>
              </a:rPr>
              <a:t>Landakquisekosten</a:t>
            </a:r>
            <a:r>
              <a:rPr lang="de-AT" sz="1200" kern="1200" dirty="0" smtClean="0">
                <a:solidFill>
                  <a:schemeClr val="tx1"/>
                </a:solidFill>
                <a:effectLst/>
                <a:latin typeface="+mn-lt"/>
                <a:ea typeface="+mn-ea"/>
                <a:cs typeface="+mn-cs"/>
              </a:rPr>
              <a:t>, Stabilität (Unwetter, Erdbeben, etc.), Hindernisse (Brücken, Gewässer, etc.) und natürlich den benötigten Tunnelkilometern. Ähnlich verhält es sich mit der Verwendung von Solar-Panels entlang der Hyperloop-Strecke, durch die eine umweltfreundliche Energieversorgung des Hyperloop gewährleistet wäre. Eine ökonomisch sinnvolle Nutzung von Solar-Panels ist jedoch stark abhängig von der geographischen Lage und somit nicht überall geeignet.  </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Quellen:</a:t>
            </a:r>
          </a:p>
          <a:p>
            <a:r>
              <a:rPr lang="de-AT" sz="1200" kern="1200" dirty="0" err="1" smtClean="0">
                <a:solidFill>
                  <a:schemeClr val="tx1"/>
                </a:solidFill>
                <a:effectLst/>
                <a:latin typeface="+mn-lt"/>
                <a:ea typeface="+mn-ea"/>
                <a:cs typeface="+mn-cs"/>
              </a:rPr>
              <a:t>SpaceX</a:t>
            </a:r>
            <a:r>
              <a:rPr lang="de-AT" sz="1200" kern="1200" dirty="0" smtClean="0">
                <a:solidFill>
                  <a:schemeClr val="tx1"/>
                </a:solidFill>
                <a:effectLst/>
                <a:latin typeface="+mn-lt"/>
                <a:ea typeface="+mn-ea"/>
                <a:cs typeface="+mn-cs"/>
              </a:rPr>
              <a:t> (2013): Hyperloop Alpha. Online verfügbar unter https://www.spacex.com/sites/spacex/files/hyperloop_alpha-20130812.pdf, [01.07.2019]</a:t>
            </a:r>
          </a:p>
          <a:p>
            <a:r>
              <a:rPr lang="de-DE" sz="1200" kern="1200" dirty="0" smtClean="0">
                <a:solidFill>
                  <a:schemeClr val="tx1"/>
                </a:solidFill>
                <a:effectLst/>
                <a:latin typeface="+mn-lt"/>
                <a:ea typeface="+mn-ea"/>
                <a:cs typeface="+mn-cs"/>
              </a:rPr>
              <a:t>Werner, Max; </a:t>
            </a:r>
            <a:r>
              <a:rPr lang="de-DE" sz="1200" kern="1200" dirty="0" err="1" smtClean="0">
                <a:solidFill>
                  <a:schemeClr val="tx1"/>
                </a:solidFill>
                <a:effectLst/>
                <a:latin typeface="+mn-lt"/>
                <a:ea typeface="+mn-ea"/>
                <a:cs typeface="+mn-cs"/>
              </a:rPr>
              <a:t>Eissing</a:t>
            </a:r>
            <a:r>
              <a:rPr lang="de-DE" sz="1200" kern="1200" dirty="0" smtClean="0">
                <a:solidFill>
                  <a:schemeClr val="tx1"/>
                </a:solidFill>
                <a:effectLst/>
                <a:latin typeface="+mn-lt"/>
                <a:ea typeface="+mn-ea"/>
                <a:cs typeface="+mn-cs"/>
              </a:rPr>
              <a:t>, Klaus; Langton, Sebastian (2016): </a:t>
            </a:r>
            <a:r>
              <a:rPr lang="de-DE" sz="1200" kern="1200" dirty="0" err="1" smtClean="0">
                <a:solidFill>
                  <a:schemeClr val="tx1"/>
                </a:solidFill>
                <a:effectLst/>
                <a:latin typeface="+mn-lt"/>
                <a:ea typeface="+mn-ea"/>
                <a:cs typeface="+mn-cs"/>
              </a:rPr>
              <a:t>Shared</a:t>
            </a:r>
            <a:r>
              <a:rPr lang="de-DE" sz="1200" kern="1200" dirty="0" smtClean="0">
                <a:solidFill>
                  <a:schemeClr val="tx1"/>
                </a:solidFill>
                <a:effectLst/>
                <a:latin typeface="+mn-lt"/>
                <a:ea typeface="+mn-ea"/>
                <a:cs typeface="+mn-cs"/>
              </a:rPr>
              <a:t> Value Potential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Transporting</a:t>
            </a:r>
            <a:r>
              <a:rPr lang="de-DE" sz="1200" kern="1200" dirty="0" smtClean="0">
                <a:solidFill>
                  <a:schemeClr val="tx1"/>
                </a:solidFill>
                <a:effectLst/>
                <a:latin typeface="+mn-lt"/>
                <a:ea typeface="+mn-ea"/>
                <a:cs typeface="+mn-cs"/>
              </a:rPr>
              <a:t> Cargo via Hyperloop. In: Front. </a:t>
            </a:r>
            <a:r>
              <a:rPr lang="de-DE" sz="1200" kern="1200" dirty="0" err="1" smtClean="0">
                <a:solidFill>
                  <a:schemeClr val="tx1"/>
                </a:solidFill>
                <a:effectLst/>
                <a:latin typeface="+mn-lt"/>
                <a:ea typeface="+mn-ea"/>
                <a:cs typeface="+mn-cs"/>
              </a:rPr>
              <a:t>Built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Environ</a:t>
            </a:r>
            <a:r>
              <a:rPr lang="de-DE" sz="1200" kern="1200" dirty="0" smtClean="0">
                <a:solidFill>
                  <a:schemeClr val="tx1"/>
                </a:solidFill>
                <a:effectLst/>
                <a:latin typeface="+mn-lt"/>
                <a:ea typeface="+mn-ea"/>
                <a:cs typeface="+mn-cs"/>
              </a:rPr>
              <a:t>. 2, S. 11. DOI: 10.3389/fbuil.2016.00017 [01.07.2019]</a:t>
            </a:r>
          </a:p>
          <a:p>
            <a:r>
              <a:rPr lang="de-DE" sz="1200" kern="1200" dirty="0" smtClean="0">
                <a:solidFill>
                  <a:schemeClr val="tx1"/>
                </a:solidFill>
                <a:effectLst/>
                <a:latin typeface="+mn-lt"/>
                <a:ea typeface="+mn-ea"/>
                <a:cs typeface="+mn-cs"/>
              </a:rPr>
              <a:t>Taylor, Catherine L.; Hyde, David J.; Barr, Lawrence C. (2016): Hyperloop Commercial </a:t>
            </a:r>
            <a:r>
              <a:rPr lang="de-DE" sz="1200" kern="1200" dirty="0" err="1" smtClean="0">
                <a:solidFill>
                  <a:schemeClr val="tx1"/>
                </a:solidFill>
                <a:effectLst/>
                <a:latin typeface="+mn-lt"/>
                <a:ea typeface="+mn-ea"/>
                <a:cs typeface="+mn-cs"/>
              </a:rPr>
              <a:t>Feasibility</a:t>
            </a:r>
            <a:r>
              <a:rPr lang="de-DE" sz="1200" kern="1200" dirty="0" smtClean="0">
                <a:solidFill>
                  <a:schemeClr val="tx1"/>
                </a:solidFill>
                <a:effectLst/>
                <a:latin typeface="+mn-lt"/>
                <a:ea typeface="+mn-ea"/>
                <a:cs typeface="+mn-cs"/>
              </a:rPr>
              <a:t> Analysis : High Level </a:t>
            </a:r>
            <a:r>
              <a:rPr lang="de-DE" sz="1200" kern="1200" dirty="0" err="1" smtClean="0">
                <a:solidFill>
                  <a:schemeClr val="tx1"/>
                </a:solidFill>
                <a:effectLst/>
                <a:latin typeface="+mn-lt"/>
                <a:ea typeface="+mn-ea"/>
                <a:cs typeface="+mn-cs"/>
              </a:rPr>
              <a:t>Overview</a:t>
            </a:r>
            <a:r>
              <a:rPr lang="de-DE" sz="1200" kern="1200" dirty="0" smtClean="0">
                <a:solidFill>
                  <a:schemeClr val="tx1"/>
                </a:solidFill>
                <a:effectLst/>
                <a:latin typeface="+mn-lt"/>
                <a:ea typeface="+mn-ea"/>
                <a:cs typeface="+mn-cs"/>
              </a:rPr>
              <a:t>. Unter Mitarbeit von John A. </a:t>
            </a:r>
            <a:r>
              <a:rPr lang="de-DE" sz="1200" kern="1200" dirty="0" err="1" smtClean="0">
                <a:solidFill>
                  <a:schemeClr val="tx1"/>
                </a:solidFill>
                <a:effectLst/>
                <a:latin typeface="+mn-lt"/>
                <a:ea typeface="+mn-ea"/>
                <a:cs typeface="+mn-cs"/>
              </a:rPr>
              <a:t>Volpe</a:t>
            </a:r>
            <a:r>
              <a:rPr lang="de-DE" sz="1200" kern="1200" dirty="0" smtClean="0">
                <a:solidFill>
                  <a:schemeClr val="tx1"/>
                </a:solidFill>
                <a:effectLst/>
                <a:latin typeface="+mn-lt"/>
                <a:ea typeface="+mn-ea"/>
                <a:cs typeface="+mn-cs"/>
              </a:rPr>
              <a:t> National Transportation Systems Center (U.S.). Online verfügbar unter https://rosap.ntl.bts.gov/view/dot/12308. [01.07.2019]</a:t>
            </a: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19</a:t>
            </a:fld>
            <a:endParaRPr lang="en-US"/>
          </a:p>
        </p:txBody>
      </p:sp>
    </p:spTree>
    <p:extLst>
      <p:ext uri="{BB962C8B-B14F-4D97-AF65-F5344CB8AC3E}">
        <p14:creationId xmlns:p14="http://schemas.microsoft.com/office/powerpoint/2010/main" val="278960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sz="1200" b="1" kern="1200" dirty="0" smtClean="0">
                <a:solidFill>
                  <a:schemeClr val="tx1"/>
                </a:solidFill>
                <a:effectLst/>
                <a:latin typeface="+mn-lt"/>
                <a:ea typeface="+mn-ea"/>
                <a:cs typeface="+mn-cs"/>
              </a:rPr>
              <a:t>Einsatzgebiete</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In der Grundidee des Hyperloops geht es um Personentransport, da der Individualverkehr wesentlich zeitsensitiver ist als der Gütertransport. Es sollten Ballungsräume verbunden werden, und zu „</a:t>
            </a:r>
            <a:r>
              <a:rPr lang="de-DE" sz="1200" kern="1200" dirty="0" err="1" smtClean="0">
                <a:solidFill>
                  <a:schemeClr val="tx1"/>
                </a:solidFill>
                <a:effectLst/>
                <a:latin typeface="+mn-lt"/>
                <a:ea typeface="+mn-ea"/>
                <a:cs typeface="+mn-cs"/>
              </a:rPr>
              <a:t>Megacities</a:t>
            </a:r>
            <a:r>
              <a:rPr lang="de-DE" sz="1200" kern="1200" dirty="0" smtClean="0">
                <a:solidFill>
                  <a:schemeClr val="tx1"/>
                </a:solidFill>
                <a:effectLst/>
                <a:latin typeface="+mn-lt"/>
                <a:ea typeface="+mn-ea"/>
                <a:cs typeface="+mn-cs"/>
              </a:rPr>
              <a:t>“ verschmelzen. Virgin Hyperloop </a:t>
            </a:r>
            <a:r>
              <a:rPr lang="de-DE" sz="1200" kern="1200" dirty="0" err="1" smtClean="0">
                <a:solidFill>
                  <a:schemeClr val="tx1"/>
                </a:solidFill>
                <a:effectLst/>
                <a:latin typeface="+mn-lt"/>
                <a:ea typeface="+mn-ea"/>
                <a:cs typeface="+mn-cs"/>
              </a:rPr>
              <a:t>One</a:t>
            </a:r>
            <a:r>
              <a:rPr lang="de-DE" sz="1200" kern="1200" dirty="0" smtClean="0">
                <a:solidFill>
                  <a:schemeClr val="tx1"/>
                </a:solidFill>
                <a:effectLst/>
                <a:latin typeface="+mn-lt"/>
                <a:ea typeface="+mn-ea"/>
                <a:cs typeface="+mn-cs"/>
              </a:rPr>
              <a:t> hat (vermutlich aufgrund der Gefahr, welche mit den ausführlichen Tests von Prototypen neuer Technologie einhergeht) zusätzlich auch unterschiedlich große Güterversionen des Hyperloops entwickelt, welche beispielsweise die überlasteten Straßen von und zu Hochseehäfen entlasten sollen.</a:t>
            </a:r>
            <a:endParaRPr lang="de-AT" sz="1200" kern="1200" dirty="0" smtClean="0">
              <a:solidFill>
                <a:schemeClr val="tx1"/>
              </a:solidFill>
              <a:effectLst/>
              <a:latin typeface="+mn-lt"/>
              <a:ea typeface="+mn-ea"/>
              <a:cs typeface="+mn-cs"/>
            </a:endParaRPr>
          </a:p>
          <a:p>
            <a:endParaRPr lang="de-DE" sz="1200" b="1"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Status Quo</a:t>
            </a:r>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Elon</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Musk</a:t>
            </a:r>
            <a:r>
              <a:rPr lang="de-AT" sz="1200" kern="1200" dirty="0" smtClean="0">
                <a:solidFill>
                  <a:schemeClr val="tx1"/>
                </a:solidFill>
                <a:effectLst/>
                <a:latin typeface="+mn-lt"/>
                <a:ea typeface="+mn-ea"/>
                <a:cs typeface="+mn-cs"/>
              </a:rPr>
              <a:t> stellte 2013 ein White Paper über das Konzept und Berechnungen des Hyperloop öffentlich zur Verfügung und startete eine Global Challenge zur besten </a:t>
            </a:r>
            <a:r>
              <a:rPr lang="de-AT" sz="1200" kern="1200" dirty="0" err="1" smtClean="0">
                <a:solidFill>
                  <a:schemeClr val="tx1"/>
                </a:solidFill>
                <a:effectLst/>
                <a:latin typeface="+mn-lt"/>
                <a:ea typeface="+mn-ea"/>
                <a:cs typeface="+mn-cs"/>
              </a:rPr>
              <a:t>Pod</a:t>
            </a:r>
            <a:r>
              <a:rPr lang="de-AT" sz="1200" kern="1200" dirty="0" smtClean="0">
                <a:solidFill>
                  <a:schemeClr val="tx1"/>
                </a:solidFill>
                <a:effectLst/>
                <a:latin typeface="+mn-lt"/>
                <a:ea typeface="+mn-ea"/>
                <a:cs typeface="+mn-cs"/>
              </a:rPr>
              <a:t>-Technologie. In den bisherigen drei </a:t>
            </a:r>
            <a:r>
              <a:rPr lang="de-AT" sz="1200" kern="1200" dirty="0" err="1" smtClean="0">
                <a:solidFill>
                  <a:schemeClr val="tx1"/>
                </a:solidFill>
                <a:effectLst/>
                <a:latin typeface="+mn-lt"/>
                <a:ea typeface="+mn-ea"/>
                <a:cs typeface="+mn-cs"/>
              </a:rPr>
              <a:t>Challenges</a:t>
            </a:r>
            <a:r>
              <a:rPr lang="de-AT" sz="1200" kern="1200" dirty="0" smtClean="0">
                <a:solidFill>
                  <a:schemeClr val="tx1"/>
                </a:solidFill>
                <a:effectLst/>
                <a:latin typeface="+mn-lt"/>
                <a:ea typeface="+mn-ea"/>
                <a:cs typeface="+mn-cs"/>
              </a:rPr>
              <a:t> konnte das WARR-Team der TU München den Wettbewerb gewinnen. Virgin Hyperloop </a:t>
            </a:r>
            <a:r>
              <a:rPr lang="de-AT" sz="1200" kern="1200" dirty="0" err="1" smtClean="0">
                <a:solidFill>
                  <a:schemeClr val="tx1"/>
                </a:solidFill>
                <a:effectLst/>
                <a:latin typeface="+mn-lt"/>
                <a:ea typeface="+mn-ea"/>
                <a:cs typeface="+mn-cs"/>
              </a:rPr>
              <a:t>One</a:t>
            </a:r>
            <a:r>
              <a:rPr lang="de-AT" sz="1200" kern="1200" dirty="0" smtClean="0">
                <a:solidFill>
                  <a:schemeClr val="tx1"/>
                </a:solidFill>
                <a:effectLst/>
                <a:latin typeface="+mn-lt"/>
                <a:ea typeface="+mn-ea"/>
                <a:cs typeface="+mn-cs"/>
              </a:rPr>
              <a:t> startete einen globalen Wettbewerb in der Erstellung der Erhebung der wirtschaftlich ansprechendsten Routen. Von 2600 Registrierungen stehen aktuell 10 Routen im Finale. </a:t>
            </a:r>
          </a:p>
          <a:p>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SpaceX</a:t>
            </a:r>
            <a:r>
              <a:rPr lang="de-AT" sz="1200" kern="1200" dirty="0" smtClean="0">
                <a:solidFill>
                  <a:schemeClr val="tx1"/>
                </a:solidFill>
                <a:effectLst/>
                <a:latin typeface="+mn-lt"/>
                <a:ea typeface="+mn-ea"/>
                <a:cs typeface="+mn-cs"/>
              </a:rPr>
              <a:t> (2013): Hyperloop Alpha. Online verfügbar unter https://www.spacex.com/sites/spacex/files/hyperloop_alpha-20130812.pdf, [01.07.2019]</a:t>
            </a:r>
          </a:p>
          <a:p>
            <a:r>
              <a:rPr lang="en-US" sz="1200" kern="1200" dirty="0" smtClean="0">
                <a:solidFill>
                  <a:schemeClr val="tx1"/>
                </a:solidFill>
                <a:effectLst/>
                <a:latin typeface="+mn-lt"/>
                <a:ea typeface="+mn-ea"/>
                <a:cs typeface="+mn-cs"/>
              </a:rPr>
              <a:t>DP World (2019): DP World </a:t>
            </a:r>
            <a:r>
              <a:rPr lang="en-US" sz="1200" kern="1200" dirty="0" err="1" smtClean="0">
                <a:solidFill>
                  <a:schemeClr val="tx1"/>
                </a:solidFill>
                <a:effectLst/>
                <a:latin typeface="+mn-lt"/>
                <a:ea typeface="+mn-ea"/>
                <a:cs typeface="+mn-cs"/>
              </a:rPr>
              <a:t>Cargospeed</a:t>
            </a:r>
            <a:r>
              <a:rPr lang="en-US" sz="1200" kern="120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Online verfügbar unter https://www.dpworld.com/smart-trade/dp-world-cargospeed,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Hawkins, Andrew J. (2018): WARR Hyperloop pod hits 284 mph to win </a:t>
            </a:r>
            <a:r>
              <a:rPr lang="en-US" sz="1200" kern="1200" dirty="0" err="1" smtClean="0">
                <a:solidFill>
                  <a:schemeClr val="tx1"/>
                </a:solidFill>
                <a:effectLst/>
                <a:latin typeface="+mn-lt"/>
                <a:ea typeface="+mn-ea"/>
                <a:cs typeface="+mn-cs"/>
              </a:rPr>
              <a:t>SpaceX</a:t>
            </a:r>
            <a:r>
              <a:rPr lang="en-US" sz="1200" kern="1200" dirty="0" smtClean="0">
                <a:solidFill>
                  <a:schemeClr val="tx1"/>
                </a:solidFill>
                <a:effectLst/>
                <a:latin typeface="+mn-lt"/>
                <a:ea typeface="+mn-ea"/>
                <a:cs typeface="+mn-cs"/>
              </a:rPr>
              <a:t> competition. </a:t>
            </a:r>
            <a:r>
              <a:rPr lang="de-AT" sz="1200" kern="1200" dirty="0" smtClean="0">
                <a:solidFill>
                  <a:schemeClr val="tx1"/>
                </a:solidFill>
                <a:effectLst/>
                <a:latin typeface="+mn-lt"/>
                <a:ea typeface="+mn-ea"/>
                <a:cs typeface="+mn-cs"/>
              </a:rPr>
              <a:t>Online verfügbar unter https://www.theverge.com/2018/7/22/17601280/warr-hyperloop-pod-competition-spacex-elon-musk, [01.07.2019]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Virgin Hyperloop One (2019): Hyperloop One Global Challenge. </a:t>
            </a:r>
            <a:r>
              <a:rPr lang="de-AT" sz="1200" kern="1200" dirty="0" smtClean="0">
                <a:solidFill>
                  <a:schemeClr val="tx1"/>
                </a:solidFill>
                <a:effectLst/>
                <a:latin typeface="+mn-lt"/>
                <a:ea typeface="+mn-ea"/>
                <a:cs typeface="+mn-cs"/>
              </a:rPr>
              <a:t>Online verfügbar unter https://hyperloop-one.com/global-challenge [01.07.2019]</a:t>
            </a:r>
          </a:p>
          <a:p>
            <a:endParaRPr lang="de-AT" sz="1200" kern="1200" dirty="0" smtClean="0">
              <a:solidFill>
                <a:schemeClr val="tx1"/>
              </a:solidFill>
              <a:effectLst/>
              <a:latin typeface="+mn-lt"/>
              <a:ea typeface="+mn-ea"/>
              <a:cs typeface="+mn-cs"/>
            </a:endParaRPr>
          </a:p>
          <a:p>
            <a:r>
              <a:rPr lang="en-US" i="0" baseline="0" dirty="0" err="1" smtClean="0"/>
              <a:t>Bildquelle</a:t>
            </a:r>
            <a:r>
              <a:rPr lang="en-US" i="0" baseline="0" dirty="0" smtClean="0"/>
              <a:t>:</a:t>
            </a:r>
          </a:p>
          <a:p>
            <a:r>
              <a:rPr lang="en-US" i="0" baseline="0" dirty="0" smtClean="0"/>
              <a:t>https://www.flickr.com/photos/148755431@N04/36010454304/</a:t>
            </a:r>
          </a:p>
          <a:p>
            <a:endParaRPr lang="en-US" baseline="0" dirty="0" smtClean="0"/>
          </a:p>
          <a:p>
            <a:r>
              <a:rPr lang="en-US" baseline="0" dirty="0" smtClean="0"/>
              <a:t>Video-</a:t>
            </a:r>
            <a:r>
              <a:rPr lang="en-US" baseline="0" dirty="0" err="1" smtClean="0"/>
              <a:t>Quelle</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smtClean="0"/>
              <a:t>The Economist</a:t>
            </a:r>
            <a:r>
              <a:rPr lang="de-AT" b="0" baseline="0" dirty="0" smtClean="0"/>
              <a:t> (2017): </a:t>
            </a:r>
            <a:r>
              <a:rPr lang="de-AT" b="0" dirty="0" err="1" smtClean="0"/>
              <a:t>Elon</a:t>
            </a:r>
            <a:r>
              <a:rPr lang="de-AT" b="0" dirty="0" smtClean="0"/>
              <a:t> </a:t>
            </a:r>
            <a:r>
              <a:rPr lang="de-AT" b="0" dirty="0" err="1" smtClean="0"/>
              <a:t>Musk's</a:t>
            </a:r>
            <a:r>
              <a:rPr lang="de-AT" b="0" dirty="0" smtClean="0"/>
              <a:t> </a:t>
            </a:r>
            <a:r>
              <a:rPr lang="de-AT" b="0" dirty="0" err="1" smtClean="0"/>
              <a:t>hyperloop</a:t>
            </a:r>
            <a:r>
              <a:rPr lang="de-AT" b="0" dirty="0" smtClean="0"/>
              <a:t> </a:t>
            </a:r>
            <a:r>
              <a:rPr lang="de-AT" b="0" dirty="0" err="1" smtClean="0"/>
              <a:t>could</a:t>
            </a:r>
            <a:r>
              <a:rPr lang="de-AT" b="0" dirty="0" smtClean="0"/>
              <a:t> </a:t>
            </a:r>
            <a:r>
              <a:rPr lang="de-AT" b="0" dirty="0" err="1" smtClean="0"/>
              <a:t>revolutionise</a:t>
            </a:r>
            <a:r>
              <a:rPr lang="de-AT" b="0" dirty="0" smtClean="0"/>
              <a:t> </a:t>
            </a:r>
            <a:r>
              <a:rPr lang="de-AT" b="0" dirty="0" err="1" smtClean="0"/>
              <a:t>public</a:t>
            </a:r>
            <a:r>
              <a:rPr lang="de-AT" b="0" dirty="0" smtClean="0"/>
              <a:t> </a:t>
            </a:r>
            <a:r>
              <a:rPr lang="de-AT" b="0" dirty="0" err="1" smtClean="0"/>
              <a:t>transport</a:t>
            </a:r>
            <a:r>
              <a:rPr lang="de-AT" b="0" dirty="0" smtClean="0"/>
              <a:t>.</a:t>
            </a:r>
            <a:r>
              <a:rPr lang="de-AT" b="0" baseline="0" dirty="0" smtClean="0"/>
              <a:t> URL:</a:t>
            </a:r>
            <a:r>
              <a:rPr lang="en-US" b="0" dirty="0" smtClean="0"/>
              <a:t> https://www.youtube.com/watch?v=lWo6LscqSGg [14.06.2019]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Virgin Hyperloop One  (2018):</a:t>
            </a:r>
            <a:r>
              <a:rPr lang="en-US" b="0" baseline="0" dirty="0" smtClean="0"/>
              <a:t> </a:t>
            </a:r>
            <a:r>
              <a:rPr lang="en-US" b="0" dirty="0" smtClean="0"/>
              <a:t>Building </a:t>
            </a:r>
            <a:r>
              <a:rPr lang="en-US" b="0" dirty="0" err="1" smtClean="0"/>
              <a:t>DevLoop</a:t>
            </a:r>
            <a:r>
              <a:rPr lang="en-US" b="0" dirty="0" smtClean="0"/>
              <a:t>. URL: </a:t>
            </a:r>
            <a:r>
              <a:rPr lang="en-US" b="0" baseline="0" dirty="0" smtClean="0"/>
              <a:t>https://www.youtube.com/watch?v=QLFQlraM5tg [14.06.2019]</a:t>
            </a:r>
            <a:endParaRPr lang="en-US" b="0" dirty="0"/>
          </a:p>
        </p:txBody>
      </p:sp>
      <p:sp>
        <p:nvSpPr>
          <p:cNvPr id="4" name="Slide Number Placeholder 3"/>
          <p:cNvSpPr>
            <a:spLocks noGrp="1"/>
          </p:cNvSpPr>
          <p:nvPr>
            <p:ph type="sldNum" sz="quarter" idx="10"/>
          </p:nvPr>
        </p:nvSpPr>
        <p:spPr/>
        <p:txBody>
          <a:bodyPr/>
          <a:lstStyle/>
          <a:p>
            <a:fld id="{0EDFA6B0-5DC3-4D22-8E41-F7511E10BAE2}" type="slidenum">
              <a:rPr lang="en-US" smtClean="0"/>
              <a:t>20</a:t>
            </a:fld>
            <a:endParaRPr lang="en-US"/>
          </a:p>
        </p:txBody>
      </p:sp>
    </p:spTree>
    <p:extLst>
      <p:ext uri="{BB962C8B-B14F-4D97-AF65-F5344CB8AC3E}">
        <p14:creationId xmlns:p14="http://schemas.microsoft.com/office/powerpoint/2010/main" val="94108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3028" rtl="0" eaLnBrk="1" fontAlgn="auto" latinLnBrk="0" hangingPunct="1">
              <a:lnSpc>
                <a:spcPct val="100000"/>
              </a:lnSpc>
              <a:spcBef>
                <a:spcPts val="0"/>
              </a:spcBef>
              <a:spcAft>
                <a:spcPts val="0"/>
              </a:spcAft>
              <a:buClrTx/>
              <a:buSzTx/>
              <a:buFontTx/>
              <a:buNone/>
              <a:tabLst/>
              <a:defRPr/>
            </a:pPr>
            <a:r>
              <a:rPr lang="de-DE" sz="1200" b="1" dirty="0" smtClean="0"/>
              <a:t>Link im linken</a:t>
            </a:r>
            <a:r>
              <a:rPr lang="de-DE" sz="1200" b="1" baseline="0" dirty="0" smtClean="0"/>
              <a:t> </a:t>
            </a:r>
            <a:r>
              <a:rPr lang="de-DE" sz="1200" b="1" dirty="0" smtClean="0"/>
              <a:t>Bild führt zu einem Image-Video</a:t>
            </a:r>
            <a:r>
              <a:rPr lang="de-DE" sz="1200" b="1" baseline="0" dirty="0" smtClean="0"/>
              <a:t> von CST</a:t>
            </a:r>
            <a:endParaRPr lang="de-DE" sz="1200" b="1" dirty="0" smtClean="0"/>
          </a:p>
          <a:p>
            <a:pPr marL="0" marR="0" lvl="0" indent="0" algn="l" defTabSz="913028" rtl="0" eaLnBrk="1" fontAlgn="auto" latinLnBrk="0" hangingPunct="1">
              <a:lnSpc>
                <a:spcPct val="100000"/>
              </a:lnSpc>
              <a:spcBef>
                <a:spcPts val="0"/>
              </a:spcBef>
              <a:spcAft>
                <a:spcPts val="0"/>
              </a:spcAft>
              <a:buClrTx/>
              <a:buSzTx/>
              <a:buFontTx/>
              <a:buNone/>
              <a:tabLst/>
              <a:defRPr/>
            </a:pPr>
            <a:endParaRPr lang="de-DE" sz="1200" dirty="0" smtClean="0"/>
          </a:p>
          <a:p>
            <a:r>
              <a:rPr lang="de-AT" sz="1200" kern="1200" dirty="0" smtClean="0">
                <a:solidFill>
                  <a:schemeClr val="tx1"/>
                </a:solidFill>
                <a:effectLst/>
                <a:latin typeface="+mn-lt"/>
                <a:ea typeface="+mn-ea"/>
                <a:cs typeface="+mn-cs"/>
              </a:rPr>
              <a:t>Cargo Sous Terrain ist ein schweizerisches Konzept für ein nachhaltiges, automatisiertes Gesamtlogistiksystem, welches in einem unterirdischen Tunnelsystem Ballungsräume mit Produktions- und Logistikstandorten verbindet und zu 100% durch erneuerbare Energien betrieben werden soll. Vorgesehen ist der Transport von Paletten und Behältern für Pakete, Stückgüter, Schüttgut und deren Zwischenlagerung und eine City Logistik-Lösung für die Verteilung auf der Last Mile.</a:t>
            </a:r>
          </a:p>
          <a:p>
            <a:r>
              <a:rPr lang="de-AT" sz="1200" kern="1200" dirty="0" smtClean="0">
                <a:solidFill>
                  <a:schemeClr val="tx1"/>
                </a:solidFill>
                <a:effectLst/>
                <a:latin typeface="+mn-lt"/>
                <a:ea typeface="+mn-ea"/>
                <a:cs typeface="+mn-cs"/>
              </a:rPr>
              <a:t>Der Transport findet auf mehrspurigen Linien mittels vollautonomen, elektrobetriebenen Fahrzeugen auf Rädern statt, welche flexibel die Spur wechseln und sich nach Zieldestination gebündelt weiterbewegen können. Dies passiert mit 30 km/h 24/7. Die Fahrzeuge sollen Platz für zwei Europaletten bieten und sämtliche Güter transportieren, welche auf Paletten bereitgestellt werden können. Kleinere Transporte werden im selben System mittels Deckenförderer mit der doppelten Geschwindigkeit (60 km/h) in beide Richtungen durchgeführt.</a:t>
            </a:r>
          </a:p>
          <a:p>
            <a:r>
              <a:rPr lang="de-AT" sz="1200" kern="1200" dirty="0" smtClean="0">
                <a:solidFill>
                  <a:schemeClr val="tx1"/>
                </a:solidFill>
                <a:effectLst/>
                <a:latin typeface="+mn-lt"/>
                <a:ea typeface="+mn-ea"/>
                <a:cs typeface="+mn-cs"/>
              </a:rPr>
              <a:t>Auf den mittleren Spuren werden die Sendungen nach Zieldestinationen gebündelt. Das ergibt Vorteile bei der zugehörigen City Logistik Lösung, da die Lieferungen auch gebündelt verladen werden und gesamt weniger Verkehr in der Stadt verursachen, was bessere Effekte bezüglich Lärm, CO2-Ausstoß und anderen Emissionen mit sich bringt. Zusätzlich werden Retouren, Recyclinggut, etc. in entgegengesetzter Richtung gleich in die Routenführung miteingeplant, um die Fahrwege optimal ausnutzen zu können. Dies vermindert das Güterverkehrsaufkommen in dicht besiedelten Regionen und vermindert die Staubildung.</a:t>
            </a:r>
          </a:p>
          <a:p>
            <a:r>
              <a:rPr lang="de-AT" sz="1200" kern="1200" dirty="0" smtClean="0">
                <a:solidFill>
                  <a:schemeClr val="tx1"/>
                </a:solidFill>
                <a:effectLst/>
                <a:latin typeface="+mn-lt"/>
                <a:ea typeface="+mn-ea"/>
                <a:cs typeface="+mn-cs"/>
              </a:rPr>
              <a:t>Geplant ist eine Teststrecke zwischen </a:t>
            </a:r>
            <a:r>
              <a:rPr lang="de-AT" sz="1200" kern="1200" dirty="0" err="1" smtClean="0">
                <a:solidFill>
                  <a:schemeClr val="tx1"/>
                </a:solidFill>
                <a:effectLst/>
                <a:latin typeface="+mn-lt"/>
                <a:ea typeface="+mn-ea"/>
                <a:cs typeface="+mn-cs"/>
              </a:rPr>
              <a:t>Härkingen</a:t>
            </a:r>
            <a:r>
              <a:rPr lang="de-AT" sz="1200" kern="1200" dirty="0" smtClean="0">
                <a:solidFill>
                  <a:schemeClr val="tx1"/>
                </a:solidFill>
                <a:effectLst/>
                <a:latin typeface="+mn-lt"/>
                <a:ea typeface="+mn-ea"/>
                <a:cs typeface="+mn-cs"/>
              </a:rPr>
              <a:t>/</a:t>
            </a:r>
            <a:r>
              <a:rPr lang="de-AT" sz="1200" kern="1200" dirty="0" err="1" smtClean="0">
                <a:solidFill>
                  <a:schemeClr val="tx1"/>
                </a:solidFill>
                <a:effectLst/>
                <a:latin typeface="+mn-lt"/>
                <a:ea typeface="+mn-ea"/>
                <a:cs typeface="+mn-cs"/>
              </a:rPr>
              <a:t>Niederbipp</a:t>
            </a:r>
            <a:r>
              <a:rPr lang="de-AT" sz="1200" kern="1200" dirty="0" smtClean="0">
                <a:solidFill>
                  <a:schemeClr val="tx1"/>
                </a:solidFill>
                <a:effectLst/>
                <a:latin typeface="+mn-lt"/>
                <a:ea typeface="+mn-ea"/>
                <a:cs typeface="+mn-cs"/>
              </a:rPr>
              <a:t> und Zürich mit einer Strecke von 70 km, folgen soll ein Ausbau des Tunnelsystems vom Bodensee bis zum </a:t>
            </a:r>
            <a:r>
              <a:rPr lang="de-AT" sz="1200" kern="1200" dirty="0" err="1" smtClean="0">
                <a:solidFill>
                  <a:schemeClr val="tx1"/>
                </a:solidFill>
                <a:effectLst/>
                <a:latin typeface="+mn-lt"/>
                <a:ea typeface="+mn-ea"/>
                <a:cs typeface="+mn-cs"/>
              </a:rPr>
              <a:t>Genfersee</a:t>
            </a:r>
            <a:r>
              <a:rPr lang="de-AT" sz="1200" kern="1200" dirty="0" smtClean="0">
                <a:solidFill>
                  <a:schemeClr val="tx1"/>
                </a:solidFill>
                <a:effectLst/>
                <a:latin typeface="+mn-lt"/>
                <a:ea typeface="+mn-ea"/>
                <a:cs typeface="+mn-cs"/>
              </a:rPr>
              <a:t> mit Ausläufern nach Basel, Luzern und Thun. Dabei sollen Ballungsräume mit Produktions- und Logistikstandorten verbunden werden.</a:t>
            </a:r>
          </a:p>
          <a:p>
            <a:pPr marL="0" marR="0" lvl="0" indent="0" algn="l" defTabSz="913028" rtl="0" eaLnBrk="1" fontAlgn="auto" latinLnBrk="0" hangingPunct="1">
              <a:lnSpc>
                <a:spcPct val="100000"/>
              </a:lnSpc>
              <a:spcBef>
                <a:spcPts val="0"/>
              </a:spcBef>
              <a:spcAft>
                <a:spcPts val="0"/>
              </a:spcAft>
              <a:buClrTx/>
              <a:buSzTx/>
              <a:buFontTx/>
              <a:buNone/>
              <a:tabLst/>
              <a:defRPr/>
            </a:pPr>
            <a:endParaRPr lang="de-AT" sz="1200" dirty="0" smtClean="0"/>
          </a:p>
          <a:p>
            <a:pPr defTabSz="913028">
              <a:defRPr/>
            </a:pPr>
            <a:r>
              <a:rPr lang="de-DE" dirty="0" smtClean="0"/>
              <a:t>Quelle:</a:t>
            </a:r>
            <a:endParaRPr lang="de-AT" dirty="0" smtClean="0"/>
          </a:p>
          <a:p>
            <a:pPr defTabSz="913028">
              <a:defRPr/>
            </a:pPr>
            <a:r>
              <a:rPr lang="de-AT" dirty="0" smtClean="0"/>
              <a:t>Cargo </a:t>
            </a:r>
            <a:r>
              <a:rPr lang="de-AT" dirty="0" err="1" smtClean="0"/>
              <a:t>sous</a:t>
            </a:r>
            <a:r>
              <a:rPr lang="de-AT" dirty="0" smtClean="0"/>
              <a:t> </a:t>
            </a:r>
            <a:r>
              <a:rPr lang="de-AT" dirty="0" err="1" smtClean="0"/>
              <a:t>terrain</a:t>
            </a:r>
            <a:r>
              <a:rPr lang="de-AT" dirty="0" smtClean="0"/>
              <a:t> AG (2019): Was ist CST. Online verfügbar unter https://www.cst.ch/was-ist-cst/, zuletzt geprüft am 01.07.2019.</a:t>
            </a:r>
          </a:p>
          <a:p>
            <a:pPr defTabSz="913028">
              <a:defRPr/>
            </a:pPr>
            <a:endParaRPr lang="en-GB" sz="1200" kern="1200" dirty="0" smtClean="0">
              <a:solidFill>
                <a:schemeClr val="tx1"/>
              </a:solidFill>
              <a:effectLst/>
              <a:latin typeface="+mn-lt"/>
              <a:ea typeface="+mn-ea"/>
              <a:cs typeface="+mn-cs"/>
            </a:endParaRPr>
          </a:p>
          <a:p>
            <a:pPr defTabSz="913028">
              <a:defRPr/>
            </a:pPr>
            <a:r>
              <a:rPr lang="en-GB" sz="1200" kern="1200" dirty="0" err="1" smtClean="0">
                <a:solidFill>
                  <a:schemeClr val="tx1"/>
                </a:solidFill>
                <a:effectLst/>
                <a:latin typeface="+mn-lt"/>
                <a:ea typeface="+mn-ea"/>
                <a:cs typeface="+mn-cs"/>
              </a:rPr>
              <a:t>Bildquelle</a:t>
            </a:r>
            <a:r>
              <a:rPr lang="en-GB" sz="1200" kern="1200" dirty="0" smtClean="0">
                <a:solidFill>
                  <a:schemeClr val="tx1"/>
                </a:solidFill>
                <a:effectLst/>
                <a:latin typeface="+mn-lt"/>
                <a:ea typeface="+mn-ea"/>
                <a:cs typeface="+mn-cs"/>
              </a:rPr>
              <a:t>: </a:t>
            </a:r>
          </a:p>
          <a:p>
            <a:pPr defTabSz="913028">
              <a:defRPr/>
            </a:pPr>
            <a:r>
              <a:rPr lang="en-GB" sz="1200" kern="1200" dirty="0" smtClean="0">
                <a:solidFill>
                  <a:schemeClr val="tx1"/>
                </a:solidFill>
                <a:effectLst/>
                <a:latin typeface="+mn-lt"/>
                <a:ea typeface="+mn-ea"/>
                <a:cs typeface="+mn-cs"/>
              </a:rPr>
              <a:t>Cargo</a:t>
            </a:r>
            <a:r>
              <a:rPr lang="en-GB" sz="1200" kern="1200" baseline="0" dirty="0" smtClean="0">
                <a:solidFill>
                  <a:schemeClr val="tx1"/>
                </a:solidFill>
                <a:effectLst/>
                <a:latin typeface="+mn-lt"/>
                <a:ea typeface="+mn-ea"/>
                <a:cs typeface="+mn-cs"/>
              </a:rPr>
              <a:t> sous terrain AG</a:t>
            </a:r>
            <a:r>
              <a:rPr lang="en-GB" sz="1200" kern="1200" dirty="0" smtClean="0">
                <a:solidFill>
                  <a:schemeClr val="tx1"/>
                </a:solidFill>
                <a:effectLst/>
                <a:latin typeface="+mn-lt"/>
                <a:ea typeface="+mn-ea"/>
                <a:cs typeface="+mn-cs"/>
              </a:rPr>
              <a:t> (2019) URL: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https://www.cst.ch/medienbereich/ [01.07.2019]</a:t>
            </a:r>
          </a:p>
          <a:p>
            <a:pPr defTabSz="913028">
              <a:defRPr/>
            </a:pPr>
            <a:endParaRPr lang="en-GB" sz="1200" kern="1200" dirty="0" smtClean="0">
              <a:solidFill>
                <a:schemeClr val="tx1"/>
              </a:solidFill>
              <a:effectLst/>
              <a:latin typeface="+mn-lt"/>
              <a:ea typeface="+mn-ea"/>
              <a:cs typeface="+mn-cs"/>
            </a:endParaRPr>
          </a:p>
          <a:p>
            <a:pPr defTabSz="913028">
              <a:defRPr/>
            </a:pPr>
            <a:r>
              <a:rPr lang="en-GB" sz="1200" kern="1200" dirty="0" smtClean="0">
                <a:solidFill>
                  <a:schemeClr val="tx1"/>
                </a:solidFill>
                <a:effectLst/>
                <a:latin typeface="+mn-lt"/>
                <a:ea typeface="+mn-ea"/>
                <a:cs typeface="+mn-cs"/>
              </a:rPr>
              <a:t>Video-</a:t>
            </a:r>
            <a:r>
              <a:rPr lang="en-GB" sz="1200" kern="1200" dirty="0" err="1" smtClean="0">
                <a:solidFill>
                  <a:schemeClr val="tx1"/>
                </a:solidFill>
                <a:effectLst/>
                <a:latin typeface="+mn-lt"/>
                <a:ea typeface="+mn-ea"/>
                <a:cs typeface="+mn-cs"/>
              </a:rPr>
              <a:t>Quelle</a:t>
            </a:r>
            <a:r>
              <a:rPr lang="en-GB" sz="1200" kern="1200" dirty="0" smtClean="0">
                <a:solidFill>
                  <a:schemeClr val="tx1"/>
                </a:solidFill>
                <a:effectLst/>
                <a:latin typeface="+mn-lt"/>
                <a:ea typeface="+mn-ea"/>
                <a:cs typeface="+mn-cs"/>
              </a:rPr>
              <a:t>:</a:t>
            </a:r>
            <a:endParaRPr lang="en-GB" sz="1200" kern="1200" baseline="0" dirty="0" smtClean="0">
              <a:solidFill>
                <a:schemeClr val="tx1"/>
              </a:solidFill>
              <a:effectLst/>
              <a:latin typeface="+mn-lt"/>
              <a:ea typeface="+mn-ea"/>
              <a:cs typeface="+mn-cs"/>
            </a:endParaRPr>
          </a:p>
          <a:p>
            <a:pPr defTabSz="913028">
              <a:defRPr/>
            </a:pPr>
            <a:r>
              <a:rPr lang="en-GB" sz="1200" kern="1200" baseline="0" dirty="0" smtClean="0">
                <a:solidFill>
                  <a:schemeClr val="tx1"/>
                </a:solidFill>
                <a:effectLst/>
                <a:latin typeface="+mn-lt"/>
                <a:ea typeface="+mn-ea"/>
                <a:cs typeface="+mn-cs"/>
              </a:rPr>
              <a:t>Cargo sous terrain (2016): Cargo sous terrain – </a:t>
            </a:r>
            <a:r>
              <a:rPr lang="en-GB" sz="1200" kern="1200" baseline="0" dirty="0" err="1" smtClean="0">
                <a:solidFill>
                  <a:schemeClr val="tx1"/>
                </a:solidFill>
                <a:effectLst/>
                <a:latin typeface="+mn-lt"/>
                <a:ea typeface="+mn-ea"/>
                <a:cs typeface="+mn-cs"/>
              </a:rPr>
              <a:t>Erklärung</a:t>
            </a:r>
            <a:r>
              <a:rPr lang="en-GB" sz="1200" kern="1200" baseline="0" dirty="0" smtClean="0">
                <a:solidFill>
                  <a:schemeClr val="tx1"/>
                </a:solidFill>
                <a:effectLst/>
                <a:latin typeface="+mn-lt"/>
                <a:ea typeface="+mn-ea"/>
                <a:cs typeface="+mn-cs"/>
              </a:rPr>
              <a:t> System. URL: https://www.youtube.com/watch?v=r11X-zMF_pc  [01.07.2019]</a:t>
            </a: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21</a:t>
            </a:fld>
            <a:endParaRPr lang="en-US"/>
          </a:p>
        </p:txBody>
      </p:sp>
    </p:spTree>
    <p:extLst>
      <p:ext uri="{BB962C8B-B14F-4D97-AF65-F5344CB8AC3E}">
        <p14:creationId xmlns:p14="http://schemas.microsoft.com/office/powerpoint/2010/main" val="325560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Cargo Sous Terrain ist ein schweizerisches Konzept für ein nachhaltiges, automatisiertes Gesamtlogistiksystem, welches in einem unterirdischen Tunnelsystem Ballungsräume mit Produktions- und Logistikstandorten verbindet und zu 100% durch erneuerbare Energien betrieben werden soll. Vorgesehen ist der Transport von Paletten und Behältern für Pakete, Stückgüter, Schüttgut und deren Zwischenlagerung und eine City Logistik-Lösung für die Verteilung auf der Last Mile.</a:t>
            </a:r>
          </a:p>
          <a:p>
            <a:r>
              <a:rPr lang="de-AT" sz="1200" kern="1200" dirty="0" smtClean="0">
                <a:solidFill>
                  <a:schemeClr val="tx1"/>
                </a:solidFill>
                <a:effectLst/>
                <a:latin typeface="+mn-lt"/>
                <a:ea typeface="+mn-ea"/>
                <a:cs typeface="+mn-cs"/>
              </a:rPr>
              <a:t>Der Transport findet auf mehrspurigen Linien mittels vollautonomen, elektrobetriebenen Fahrzeugen auf Rädern statt, welche flexibel die Spur wechseln und sich nach Zieldestination gebündelt weiterbewegen können. Dies passiert mit 30 km/h 24/7. Die Fahrzeuge sollen Platz für zwei Europaletten bieten und sämtliche Güter transportieren, welche auf Paletten bereitgestellt werden können. Kleinere Transporte werden im selben System mittels Deckenförderer mit der doppelten Geschwindigkeit (60 km/h) in beide Richtungen durchgeführt.</a:t>
            </a:r>
          </a:p>
          <a:p>
            <a:r>
              <a:rPr lang="de-AT" sz="1200" kern="1200" dirty="0" smtClean="0">
                <a:solidFill>
                  <a:schemeClr val="tx1"/>
                </a:solidFill>
                <a:effectLst/>
                <a:latin typeface="+mn-lt"/>
                <a:ea typeface="+mn-ea"/>
                <a:cs typeface="+mn-cs"/>
              </a:rPr>
              <a:t>Auf den mittleren Spuren werden die Sendungen nach Zieldestinationen gebündelt. Das ergibt Vorteile bei der zugehörigen City Logistik Lösung, da die Lieferungen auch gebündelt verladen werden und gesamt weniger Verkehr in der Stadt verursachen, was bessere Effekte bezüglich Lärm, CO2-Ausstoß und anderen Emissionen mit sich bringt. Zusätzlich werden Retouren, Recyclinggut, etc. in entgegengesetzter Richtung gleich in die Routenführung miteingeplant, um die Fahrwege optimal ausnutzen zu können. Dies vermindert das Güterverkehrsaufkommen in dicht besiedelten Regionen und vermindert die Staubildung.</a:t>
            </a:r>
          </a:p>
          <a:p>
            <a:r>
              <a:rPr lang="de-AT" sz="1200" kern="1200" dirty="0" smtClean="0">
                <a:solidFill>
                  <a:schemeClr val="tx1"/>
                </a:solidFill>
                <a:effectLst/>
                <a:latin typeface="+mn-lt"/>
                <a:ea typeface="+mn-ea"/>
                <a:cs typeface="+mn-cs"/>
              </a:rPr>
              <a:t>Geplant ist eine Teststrecke zwischen </a:t>
            </a:r>
            <a:r>
              <a:rPr lang="de-AT" sz="1200" kern="1200" dirty="0" err="1" smtClean="0">
                <a:solidFill>
                  <a:schemeClr val="tx1"/>
                </a:solidFill>
                <a:effectLst/>
                <a:latin typeface="+mn-lt"/>
                <a:ea typeface="+mn-ea"/>
                <a:cs typeface="+mn-cs"/>
              </a:rPr>
              <a:t>Härkingen</a:t>
            </a:r>
            <a:r>
              <a:rPr lang="de-AT" sz="1200" kern="1200" dirty="0" smtClean="0">
                <a:solidFill>
                  <a:schemeClr val="tx1"/>
                </a:solidFill>
                <a:effectLst/>
                <a:latin typeface="+mn-lt"/>
                <a:ea typeface="+mn-ea"/>
                <a:cs typeface="+mn-cs"/>
              </a:rPr>
              <a:t>/</a:t>
            </a:r>
            <a:r>
              <a:rPr lang="de-AT" sz="1200" kern="1200" dirty="0" err="1" smtClean="0">
                <a:solidFill>
                  <a:schemeClr val="tx1"/>
                </a:solidFill>
                <a:effectLst/>
                <a:latin typeface="+mn-lt"/>
                <a:ea typeface="+mn-ea"/>
                <a:cs typeface="+mn-cs"/>
              </a:rPr>
              <a:t>Niederbipp</a:t>
            </a:r>
            <a:r>
              <a:rPr lang="de-AT" sz="1200" kern="1200" dirty="0" smtClean="0">
                <a:solidFill>
                  <a:schemeClr val="tx1"/>
                </a:solidFill>
                <a:effectLst/>
                <a:latin typeface="+mn-lt"/>
                <a:ea typeface="+mn-ea"/>
                <a:cs typeface="+mn-cs"/>
              </a:rPr>
              <a:t> und Zürich mit einer Strecke von 70 km, folgen soll ein Ausbau des Tunnelsystems vom Bodensee bis zum </a:t>
            </a:r>
            <a:r>
              <a:rPr lang="de-AT" sz="1200" kern="1200" dirty="0" err="1" smtClean="0">
                <a:solidFill>
                  <a:schemeClr val="tx1"/>
                </a:solidFill>
                <a:effectLst/>
                <a:latin typeface="+mn-lt"/>
                <a:ea typeface="+mn-ea"/>
                <a:cs typeface="+mn-cs"/>
              </a:rPr>
              <a:t>Genfersee</a:t>
            </a:r>
            <a:r>
              <a:rPr lang="de-AT" sz="1200" kern="1200" dirty="0" smtClean="0">
                <a:solidFill>
                  <a:schemeClr val="tx1"/>
                </a:solidFill>
                <a:effectLst/>
                <a:latin typeface="+mn-lt"/>
                <a:ea typeface="+mn-ea"/>
                <a:cs typeface="+mn-cs"/>
              </a:rPr>
              <a:t> mit Ausläufern nach Basel, Luzern und Thun. Dabei sollen Ballungsräume mit Produktions- und Logistikstandorten verbunden werden.</a:t>
            </a:r>
          </a:p>
          <a:p>
            <a:pPr marL="0" marR="0" lvl="0" indent="0" algn="l" defTabSz="913028" rtl="0" eaLnBrk="1" fontAlgn="auto" latinLnBrk="0" hangingPunct="1">
              <a:lnSpc>
                <a:spcPct val="100000"/>
              </a:lnSpc>
              <a:spcBef>
                <a:spcPts val="0"/>
              </a:spcBef>
              <a:spcAft>
                <a:spcPts val="0"/>
              </a:spcAft>
              <a:buClrTx/>
              <a:buSzTx/>
              <a:buFontTx/>
              <a:buNone/>
              <a:tabLst/>
              <a:defRPr/>
            </a:pPr>
            <a:endParaRPr lang="de-AT" sz="1200" dirty="0" smtClean="0"/>
          </a:p>
          <a:p>
            <a:pPr defTabSz="913028">
              <a:defRPr/>
            </a:pPr>
            <a:endParaRPr lang="de-AT" dirty="0" smtClean="0"/>
          </a:p>
          <a:p>
            <a:pPr defTabSz="913028">
              <a:defRPr/>
            </a:pPr>
            <a:r>
              <a:rPr lang="de-AT" dirty="0" smtClean="0"/>
              <a:t>Quelle: </a:t>
            </a:r>
            <a:endParaRPr lang="en-GB" sz="1200" kern="1200" dirty="0" smtClean="0">
              <a:solidFill>
                <a:schemeClr val="tx1"/>
              </a:solidFill>
              <a:effectLst/>
              <a:latin typeface="+mn-lt"/>
              <a:ea typeface="+mn-ea"/>
              <a:cs typeface="+mn-cs"/>
            </a:endParaRPr>
          </a:p>
          <a:p>
            <a:pPr marL="0" marR="0" lvl="0" indent="0" algn="l" defTabSz="913028" rtl="0" eaLnBrk="1" fontAlgn="auto" latinLnBrk="0" hangingPunct="1">
              <a:lnSpc>
                <a:spcPct val="100000"/>
              </a:lnSpc>
              <a:spcBef>
                <a:spcPts val="0"/>
              </a:spcBef>
              <a:spcAft>
                <a:spcPts val="0"/>
              </a:spcAft>
              <a:buClrTx/>
              <a:buSzTx/>
              <a:buFontTx/>
              <a:buNone/>
              <a:tabLst/>
              <a:defRPr/>
            </a:pPr>
            <a:r>
              <a:rPr lang="de-AT" dirty="0" smtClean="0"/>
              <a:t>Cargo </a:t>
            </a:r>
            <a:r>
              <a:rPr lang="de-AT" dirty="0" err="1" smtClean="0"/>
              <a:t>sous</a:t>
            </a:r>
            <a:r>
              <a:rPr lang="de-AT" dirty="0" smtClean="0"/>
              <a:t> </a:t>
            </a:r>
            <a:r>
              <a:rPr lang="de-AT" dirty="0" err="1" smtClean="0"/>
              <a:t>terrain</a:t>
            </a:r>
            <a:r>
              <a:rPr lang="de-AT" dirty="0" smtClean="0"/>
              <a:t> AG (2019): Was ist CST. Online verfügbar unter https://www.cst.ch/was-ist-cst/, zuletzt geprüft am 01.07.2019.</a:t>
            </a:r>
          </a:p>
          <a:p>
            <a:pPr defTabSz="913028">
              <a:defRPr/>
            </a:pPr>
            <a:endParaRPr lang="en-GB" sz="1200" kern="1200" dirty="0" smtClean="0">
              <a:solidFill>
                <a:schemeClr val="tx1"/>
              </a:solidFill>
              <a:effectLst/>
              <a:latin typeface="+mn-lt"/>
              <a:ea typeface="+mn-ea"/>
              <a:cs typeface="+mn-cs"/>
            </a:endParaRPr>
          </a:p>
          <a:p>
            <a:pPr defTabSz="913028">
              <a:defRPr/>
            </a:pPr>
            <a:r>
              <a:rPr lang="en-GB" sz="1200" kern="1200" dirty="0" err="1" smtClean="0">
                <a:solidFill>
                  <a:schemeClr val="tx1"/>
                </a:solidFill>
                <a:effectLst/>
                <a:latin typeface="+mn-lt"/>
                <a:ea typeface="+mn-ea"/>
                <a:cs typeface="+mn-cs"/>
              </a:rPr>
              <a:t>Bildquelle</a:t>
            </a:r>
            <a:r>
              <a:rPr lang="en-GB" sz="1200" kern="1200" dirty="0" smtClean="0">
                <a:solidFill>
                  <a:schemeClr val="tx1"/>
                </a:solidFill>
                <a:effectLst/>
                <a:latin typeface="+mn-lt"/>
                <a:ea typeface="+mn-ea"/>
                <a:cs typeface="+mn-cs"/>
              </a:rPr>
              <a:t>: </a:t>
            </a:r>
          </a:p>
          <a:p>
            <a:pPr defTabSz="913028">
              <a:defRPr/>
            </a:pPr>
            <a:r>
              <a:rPr lang="en-GB" sz="1200" kern="1200" dirty="0" smtClean="0">
                <a:solidFill>
                  <a:schemeClr val="tx1"/>
                </a:solidFill>
                <a:effectLst/>
                <a:latin typeface="+mn-lt"/>
                <a:ea typeface="+mn-ea"/>
                <a:cs typeface="+mn-cs"/>
              </a:rPr>
              <a:t>Cargo</a:t>
            </a:r>
            <a:r>
              <a:rPr lang="en-GB" sz="1200" kern="1200" baseline="0" dirty="0" smtClean="0">
                <a:solidFill>
                  <a:schemeClr val="tx1"/>
                </a:solidFill>
                <a:effectLst/>
                <a:latin typeface="+mn-lt"/>
                <a:ea typeface="+mn-ea"/>
                <a:cs typeface="+mn-cs"/>
              </a:rPr>
              <a:t> sous terrain AG</a:t>
            </a:r>
            <a:r>
              <a:rPr lang="en-GB" sz="1200" kern="1200" dirty="0" smtClean="0">
                <a:solidFill>
                  <a:schemeClr val="tx1"/>
                </a:solidFill>
                <a:effectLst/>
                <a:latin typeface="+mn-lt"/>
                <a:ea typeface="+mn-ea"/>
                <a:cs typeface="+mn-cs"/>
              </a:rPr>
              <a:t> (2019) URL: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https://www.cst.ch/medienbereich/ [01.07.2019]</a:t>
            </a:r>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22</a:t>
            </a:fld>
            <a:endParaRPr lang="en-US"/>
          </a:p>
        </p:txBody>
      </p:sp>
    </p:spTree>
    <p:extLst>
      <p:ext uri="{BB962C8B-B14F-4D97-AF65-F5344CB8AC3E}">
        <p14:creationId xmlns:p14="http://schemas.microsoft.com/office/powerpoint/2010/main" val="2852643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Vorteile von CST versprechen effiziente, nachhaltige und zeitgerechte Lieferungen von Gütern. Durch den autonomen Transport und die Möglichkeit 24 Stunden täglich Güter zu transportieren, können Sendungen zuverlässig, schnell und permanent abgewickelt werden. Die Schweizer Regierung hat ein Spezialgesetz aufgesetzt, um den Tunnelbau zu erleichtern und nicht von unterschiedlichen Gesetzeslagen der beteiligten Kantone abhängig zu sein. Dieses soll nach Vorlage des Plans für den ersten Streckenabschnitt in Kraft treten. Zusätzlich ergibt sich aus der unterirdischen Tunnelführung eine bessere Flächenproduktivität für die Schweiz.</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Dadurch, dass die Streckenführung ausschließlich in Tunnels stattfindet, ist die räumlich Flexibilität auf das Streckennetz beschränkt und kann daher nur zwischen den vorgegebenen Knoten Transporte ausführen. Mitgeplant wird ein dazugehöriges City Logistik Konzept, welches die Waren vom Ziel-Hub gebündelt in die Städte bringen soll und dabei optimierte Transportrouten verfolgt, in denen auch bereits die Retourtransporte mitberücksichtigt werden. Das Projekt ist privat finanziert und wird auf Kosten von CHF 3,55 Mrd. geschätzt. Beteiligt an diesem Mammutprojekt sind die Schweizer Post, die Lebensmittelketten Migros und Coop, SAP, die Schweizer Bundesbahnen, Swisscom und viele weitere Unternehmen aus der Schweiz und International wie Versicherungsunternehmen und Banken</a:t>
            </a:r>
            <a:r>
              <a:rPr lang="de-DE" sz="1200" kern="1200" baseline="0" dirty="0" smtClean="0">
                <a:solidFill>
                  <a:schemeClr val="tx1"/>
                </a:solidFill>
                <a:effectLst/>
                <a:latin typeface="+mn-lt"/>
                <a:ea typeface="+mn-ea"/>
                <a:cs typeface="+mn-cs"/>
              </a:rPr>
              <a:t> und Hyperloop </a:t>
            </a:r>
            <a:r>
              <a:rPr lang="de-DE" sz="1200" kern="1200" baseline="0" dirty="0" err="1" smtClean="0">
                <a:solidFill>
                  <a:schemeClr val="tx1"/>
                </a:solidFill>
                <a:effectLst/>
                <a:latin typeface="+mn-lt"/>
                <a:ea typeface="+mn-ea"/>
                <a:cs typeface="+mn-cs"/>
              </a:rPr>
              <a:t>One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erste Finanzierung in Höhe von 100 Mio. Euro wurde von den Investoren bereits bewilligt.</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Maibach</a:t>
            </a:r>
            <a:r>
              <a:rPr lang="de-AT" sz="1200" kern="1200" dirty="0" smtClean="0">
                <a:solidFill>
                  <a:schemeClr val="tx1"/>
                </a:solidFill>
                <a:effectLst/>
                <a:latin typeface="+mn-lt"/>
                <a:ea typeface="+mn-ea"/>
                <a:cs typeface="+mn-cs"/>
              </a:rPr>
              <a:t>, Markus; </a:t>
            </a:r>
            <a:r>
              <a:rPr lang="de-AT" sz="1200" kern="1200" dirty="0" err="1" smtClean="0">
                <a:solidFill>
                  <a:schemeClr val="tx1"/>
                </a:solidFill>
                <a:effectLst/>
                <a:latin typeface="+mn-lt"/>
                <a:ea typeface="+mn-ea"/>
                <a:cs typeface="+mn-cs"/>
              </a:rPr>
              <a:t>Ickert</a:t>
            </a:r>
            <a:r>
              <a:rPr lang="de-AT" sz="1200" kern="1200" dirty="0" smtClean="0">
                <a:solidFill>
                  <a:schemeClr val="tx1"/>
                </a:solidFill>
                <a:effectLst/>
                <a:latin typeface="+mn-lt"/>
                <a:ea typeface="+mn-ea"/>
                <a:cs typeface="+mn-cs"/>
              </a:rPr>
              <a:t>, Lutz; Sutter, Daniel (2016): Volkswirtschaftliche Aspekte und Auswirkungen des Projekts Cargo Sous Terrain (CST). INFRAS. Online verfügbar unter https://www.infras.ch/media/filer_public/0f/cd/0fcdaed1-1bc3-42a5-a7f1-22a3481b2cac/cst_infras_schlussbericht-23092016.pdf. [01.07.2019]</a:t>
            </a:r>
          </a:p>
          <a:p>
            <a:endParaRPr lang="de-AT" sz="1200" kern="1200" dirty="0" smtClean="0">
              <a:solidFill>
                <a:schemeClr val="tx1"/>
              </a:solidFill>
              <a:effectLst/>
              <a:latin typeface="+mn-lt"/>
              <a:ea typeface="+mn-ea"/>
              <a:cs typeface="+mn-cs"/>
            </a:endParaRPr>
          </a:p>
          <a:p>
            <a:pPr defTabSz="913028">
              <a:defRPr/>
            </a:pPr>
            <a:r>
              <a:rPr lang="de-AT" dirty="0" smtClean="0"/>
              <a:t>Cargo </a:t>
            </a:r>
            <a:r>
              <a:rPr lang="de-AT" dirty="0" err="1" smtClean="0"/>
              <a:t>sous</a:t>
            </a:r>
            <a:r>
              <a:rPr lang="de-AT" dirty="0" smtClean="0"/>
              <a:t> </a:t>
            </a:r>
            <a:r>
              <a:rPr lang="de-AT" dirty="0" err="1" smtClean="0"/>
              <a:t>terrain</a:t>
            </a:r>
            <a:r>
              <a:rPr lang="de-AT" dirty="0" smtClean="0"/>
              <a:t> AG (2019): Was ist CST. Online verfügbar unter https://www.cst.ch/was-ist-cst/, zuletzt geprüft am 01.07.2019.</a:t>
            </a:r>
          </a:p>
          <a:p>
            <a:endParaRPr lang="de-DE" noProof="0" dirty="0" smtClean="0"/>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23</a:t>
            </a:fld>
            <a:endParaRPr lang="en-US"/>
          </a:p>
        </p:txBody>
      </p:sp>
    </p:spTree>
    <p:extLst>
      <p:ext uri="{BB962C8B-B14F-4D97-AF65-F5344CB8AC3E}">
        <p14:creationId xmlns:p14="http://schemas.microsoft.com/office/powerpoint/2010/main" val="1889857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Die Vorteile von CST versprechen effiziente, nachhaltige und zeitgerechte Lieferungen von Gütern. Durch den autonomen Transport und die Möglichkeit 24 Stunden täglich Güter zu transportieren, können Sendungen zuverlässig, schnell und permanent abgewickelt werden. Die Schweizer Regierung hat ein Spezialgesetz aufgesetzt, um den Tunnelbau zu erleichtern und nicht von unterschiedlichen Gesetzeslagen der beteiligten Kantone abhängig zu sein. Dieses soll nach Vorlage des Plans für den ersten Streckenabschnitt in Kraft treten. Zusätzlich ergibt sich aus der unterirdischen Tunnelführung eine bessere Flächenproduktivität für die Schweiz.</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Dadurch, dass die Streckenführung ausschließlich in Tunnels stattfindet, ist die räumlich Flexibilität auf das Streckennetz beschränkt und kann daher nur zwischen den vorgegebenen Knoten Transporte ausführen. Mitgeplant wird ein dazugehöriges City Logistik Konzept, welches die Waren vom Ziel-Hub gebündelt in die Städte bringen soll und dabei optimierte Transportrouten verfolgt, in denen auch bereits die Retourtransporte mitberücksichtigt werden. Das Projekt ist privat finanziert und wird auf Kosten von CHF 3,55 Mrd. geschätzt. Beteiligt an diesem Mammutprojekt sind die Schweizer Post, die Lebensmittelketten Migros und Coop, SAP, die Schweizer Bundesbahnen, Swisscom und viele weitere Unternehmen aus der Schweiz und International wie Versicherungsunternehmen und Banken</a:t>
            </a:r>
            <a:r>
              <a:rPr lang="de-DE" sz="1200" kern="1200" baseline="0" dirty="0" smtClean="0">
                <a:solidFill>
                  <a:schemeClr val="tx1"/>
                </a:solidFill>
                <a:effectLst/>
                <a:latin typeface="+mn-lt"/>
                <a:ea typeface="+mn-ea"/>
                <a:cs typeface="+mn-cs"/>
              </a:rPr>
              <a:t> und Hyperloop </a:t>
            </a:r>
            <a:r>
              <a:rPr lang="de-DE" sz="1200" kern="1200" baseline="0" dirty="0" err="1" smtClean="0">
                <a:solidFill>
                  <a:schemeClr val="tx1"/>
                </a:solidFill>
                <a:effectLst/>
                <a:latin typeface="+mn-lt"/>
                <a:ea typeface="+mn-ea"/>
                <a:cs typeface="+mn-cs"/>
              </a:rPr>
              <a:t>One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erste Finanzierung in Höhe von 100 Mio. Euro wurde von den Investoren bereits bewilligt.</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Maibach</a:t>
            </a:r>
            <a:r>
              <a:rPr lang="de-AT" sz="1200" kern="1200" dirty="0" smtClean="0">
                <a:solidFill>
                  <a:schemeClr val="tx1"/>
                </a:solidFill>
                <a:effectLst/>
                <a:latin typeface="+mn-lt"/>
                <a:ea typeface="+mn-ea"/>
                <a:cs typeface="+mn-cs"/>
              </a:rPr>
              <a:t>, Markus; </a:t>
            </a:r>
            <a:r>
              <a:rPr lang="de-AT" sz="1200" kern="1200" dirty="0" err="1" smtClean="0">
                <a:solidFill>
                  <a:schemeClr val="tx1"/>
                </a:solidFill>
                <a:effectLst/>
                <a:latin typeface="+mn-lt"/>
                <a:ea typeface="+mn-ea"/>
                <a:cs typeface="+mn-cs"/>
              </a:rPr>
              <a:t>Ickert</a:t>
            </a:r>
            <a:r>
              <a:rPr lang="de-AT" sz="1200" kern="1200" dirty="0" smtClean="0">
                <a:solidFill>
                  <a:schemeClr val="tx1"/>
                </a:solidFill>
                <a:effectLst/>
                <a:latin typeface="+mn-lt"/>
                <a:ea typeface="+mn-ea"/>
                <a:cs typeface="+mn-cs"/>
              </a:rPr>
              <a:t>, Lutz; Sutter, Daniel (2016): Volkswirtschaftliche Aspekte und Auswirkungen des Projekts Cargo Sous Terrain (CST). INFRAS. Online verfügbar unter https://www.infras.ch/media/filer_public/0f/cd/0fcdaed1-1bc3-42a5-a7f1-22a3481b2cac/cst_infras_schlussbericht-23092016.pdf. [01.07.2019]</a:t>
            </a:r>
          </a:p>
          <a:p>
            <a:endParaRPr lang="de-AT" sz="1200" kern="1200" dirty="0" smtClean="0">
              <a:solidFill>
                <a:schemeClr val="tx1"/>
              </a:solidFill>
              <a:effectLst/>
              <a:latin typeface="+mn-lt"/>
              <a:ea typeface="+mn-ea"/>
              <a:cs typeface="+mn-cs"/>
            </a:endParaRPr>
          </a:p>
          <a:p>
            <a:pPr defTabSz="913028">
              <a:defRPr/>
            </a:pPr>
            <a:r>
              <a:rPr lang="de-AT" dirty="0" smtClean="0"/>
              <a:t>Cargo </a:t>
            </a:r>
            <a:r>
              <a:rPr lang="de-AT" dirty="0" err="1" smtClean="0"/>
              <a:t>sous</a:t>
            </a:r>
            <a:r>
              <a:rPr lang="de-AT" dirty="0" smtClean="0"/>
              <a:t> </a:t>
            </a:r>
            <a:r>
              <a:rPr lang="de-AT" dirty="0" err="1" smtClean="0"/>
              <a:t>terrain</a:t>
            </a:r>
            <a:r>
              <a:rPr lang="de-AT" dirty="0" smtClean="0"/>
              <a:t> AG (2019): Was ist CST. Online verfügbar unter https://www.cst.ch/was-ist-cst/, zuletzt geprüft am 01.07.2019.</a:t>
            </a:r>
          </a:p>
        </p:txBody>
      </p:sp>
      <p:sp>
        <p:nvSpPr>
          <p:cNvPr id="4" name="Slide Number Placeholder 3"/>
          <p:cNvSpPr>
            <a:spLocks noGrp="1"/>
          </p:cNvSpPr>
          <p:nvPr>
            <p:ph type="sldNum" sz="quarter" idx="10"/>
          </p:nvPr>
        </p:nvSpPr>
        <p:spPr/>
        <p:txBody>
          <a:bodyPr/>
          <a:lstStyle/>
          <a:p>
            <a:fld id="{0EDFA6B0-5DC3-4D22-8E41-F7511E10BAE2}" type="slidenum">
              <a:rPr lang="en-US" smtClean="0"/>
              <a:t>24</a:t>
            </a:fld>
            <a:endParaRPr lang="en-US"/>
          </a:p>
        </p:txBody>
      </p:sp>
    </p:spTree>
    <p:extLst>
      <p:ext uri="{BB962C8B-B14F-4D97-AF65-F5344CB8AC3E}">
        <p14:creationId xmlns:p14="http://schemas.microsoft.com/office/powerpoint/2010/main" val="164194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a:t>
            </a:r>
            <a:r>
              <a:rPr lang="de-AT" sz="1200" kern="1200" dirty="0" err="1" smtClean="0">
                <a:solidFill>
                  <a:schemeClr val="tx1"/>
                </a:solidFill>
                <a:effectLst/>
                <a:latin typeface="+mn-lt"/>
                <a:ea typeface="+mn-ea"/>
                <a:cs typeface="+mn-cs"/>
              </a:rPr>
              <a:t>Unmanned</a:t>
            </a:r>
            <a:r>
              <a:rPr lang="de-AT" sz="1200" kern="1200" dirty="0" smtClean="0">
                <a:solidFill>
                  <a:schemeClr val="tx1"/>
                </a:solidFill>
                <a:effectLst/>
                <a:latin typeface="+mn-lt"/>
                <a:ea typeface="+mn-ea"/>
                <a:cs typeface="+mn-cs"/>
              </a:rPr>
              <a:t> Aerial </a:t>
            </a:r>
            <a:r>
              <a:rPr lang="de-AT" sz="1200" kern="1200" dirty="0" err="1" smtClean="0">
                <a:solidFill>
                  <a:schemeClr val="tx1"/>
                </a:solidFill>
                <a:effectLst/>
                <a:latin typeface="+mn-lt"/>
                <a:ea typeface="+mn-ea"/>
                <a:cs typeface="+mn-cs"/>
              </a:rPr>
              <a:t>Vehicles</a:t>
            </a:r>
            <a:r>
              <a:rPr lang="de-AT" sz="1200" kern="1200" dirty="0" smtClean="0">
                <a:solidFill>
                  <a:schemeClr val="tx1"/>
                </a:solidFill>
                <a:effectLst/>
                <a:latin typeface="+mn-lt"/>
                <a:ea typeface="+mn-ea"/>
                <a:cs typeface="+mn-cs"/>
              </a:rPr>
              <a:t>“ (UAV), im Volksmund als „Drohnen“ bezeichnet, gibt es mittlerweile in einer Vielzahl an Ausprägungen hinsichtlich Größe, Antriebstechnik, Einsatzbereich, etc. Beginnend bei unter zwei kg Gesamtgewicht bis zu 275 kg Zuladungsgewicht, von batteriebetrieben über Energiegewinnung durch Solarzellen bis hin zu Verbrennungsmotoren und von Kameradrohnen zur Überwachung über völlig autonome Drohnen für die Intralogistik bis hin zu Arbeitsdrohnen im Landwirtschaftlichen Bereich sind die Möglichkeiten, welche Drohnen bieten sollen kaum begrenzt. Selbst eine überdimensional große Drohne mit einem Zuladungsgewicht von 90 Tonnen, welche von dem kanadischen Unternehmen „NATILUS“ für Interkontinentalflüge konzipiert wird, ist gerade in seiner Entwicklungsphase.</a:t>
            </a:r>
          </a:p>
          <a:p>
            <a:r>
              <a:rPr lang="de-AT" sz="1200" kern="1200" dirty="0" smtClean="0">
                <a:solidFill>
                  <a:schemeClr val="tx1"/>
                </a:solidFill>
                <a:effectLst/>
                <a:latin typeface="+mn-lt"/>
                <a:ea typeface="+mn-ea"/>
                <a:cs typeface="+mn-cs"/>
              </a:rPr>
              <a:t>In diesem Lehrmittelpaket werden ausschließlich Drohnen zur kommerziellen Nutzung betrachtet, welche als Verkehrsmittel dienen und keine Modelle zur privaten Nutzung oder Militärdrohnen. Es werden die Eigenschaften von Paketdrohnen dargestellt, welche bereits von verschiedenen KEP (Kurier, Express, Paket) –Dienstleistern für die Zustellung von Paketen auf der Last Mile getestet werden. Amazon etwa testet aktuell seine Prime Air Drohne mit der bereits zu Demonstrationen ein Amazon </a:t>
            </a:r>
            <a:r>
              <a:rPr lang="de-AT" sz="1200" kern="1200" dirty="0" err="1" smtClean="0">
                <a:solidFill>
                  <a:schemeClr val="tx1"/>
                </a:solidFill>
                <a:effectLst/>
                <a:latin typeface="+mn-lt"/>
                <a:ea typeface="+mn-ea"/>
                <a:cs typeface="+mn-cs"/>
              </a:rPr>
              <a:t>Fire</a:t>
            </a:r>
            <a:r>
              <a:rPr lang="de-AT" sz="1200" kern="1200" dirty="0" smtClean="0">
                <a:solidFill>
                  <a:schemeClr val="tx1"/>
                </a:solidFill>
                <a:effectLst/>
                <a:latin typeface="+mn-lt"/>
                <a:ea typeface="+mn-ea"/>
                <a:cs typeface="+mn-cs"/>
              </a:rPr>
              <a:t> TV Stick innerhalb von 13 Minuten nach der Bestellung zugestellt wurde. DHL experimentiert ebenfalls mit Drohnen und hat im Bayrischen Reit im </a:t>
            </a:r>
            <a:r>
              <a:rPr lang="de-AT" sz="1200" kern="1200" dirty="0" err="1" smtClean="0">
                <a:solidFill>
                  <a:schemeClr val="tx1"/>
                </a:solidFill>
                <a:effectLst/>
                <a:latin typeface="+mn-lt"/>
                <a:ea typeface="+mn-ea"/>
                <a:cs typeface="+mn-cs"/>
              </a:rPr>
              <a:t>Winkl</a:t>
            </a:r>
            <a:r>
              <a:rPr lang="de-AT" sz="1200" kern="1200" dirty="0" smtClean="0">
                <a:solidFill>
                  <a:schemeClr val="tx1"/>
                </a:solidFill>
                <a:effectLst/>
                <a:latin typeface="+mn-lt"/>
                <a:ea typeface="+mn-ea"/>
                <a:cs typeface="+mn-cs"/>
              </a:rPr>
              <a:t> erfolgreich abgelegene Plätze mittels seinem „</a:t>
            </a:r>
            <a:r>
              <a:rPr lang="de-AT" sz="1200" kern="1200" dirty="0" err="1" smtClean="0">
                <a:solidFill>
                  <a:schemeClr val="tx1"/>
                </a:solidFill>
                <a:effectLst/>
                <a:latin typeface="+mn-lt"/>
                <a:ea typeface="+mn-ea"/>
                <a:cs typeface="+mn-cs"/>
              </a:rPr>
              <a:t>Paketkopter</a:t>
            </a:r>
            <a:r>
              <a:rPr lang="de-AT" sz="1200" kern="1200" dirty="0" smtClean="0">
                <a:solidFill>
                  <a:schemeClr val="tx1"/>
                </a:solidFill>
                <a:effectLst/>
                <a:latin typeface="+mn-lt"/>
                <a:ea typeface="+mn-ea"/>
                <a:cs typeface="+mn-cs"/>
              </a:rPr>
              <a:t> 3.0“ und einer automatisierten Paketstation beliefert. UPS testet derweilen die Zustellung von Paketen via Drohnen, welche vom Dach eines Zustellfahrzeugs aus starten. Alle diese Unternehmen versuchen sich die Flexibilität und Flächenabdeckung dieser Technologie zu Nutze zu machen, jeweils mit unterschiedlichen Herangehensweisen.</a:t>
            </a:r>
            <a:r>
              <a:rPr lang="de-AT" dirty="0" smtClean="0">
                <a:effectLst/>
              </a:rPr>
              <a:t>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Amazon.com (2019): Amazon Prime Air. Online verfügbar unter https://www.amazon.com/Amazon-Prime-Air/b?ie=UTF8&amp;node=8037720011, zuletzt geprüft am 01.07.2019.</a:t>
            </a:r>
          </a:p>
          <a:p>
            <a:r>
              <a:rPr lang="de-AT" sz="1200" kern="1200" dirty="0" smtClean="0">
                <a:solidFill>
                  <a:schemeClr val="tx1"/>
                </a:solidFill>
                <a:effectLst/>
                <a:latin typeface="+mn-lt"/>
                <a:ea typeface="+mn-ea"/>
                <a:cs typeface="+mn-cs"/>
              </a:rPr>
              <a:t>Deutsche Post AG (2019): DHL </a:t>
            </a:r>
            <a:r>
              <a:rPr lang="de-AT" sz="1200" kern="1200" dirty="0" err="1" smtClean="0">
                <a:solidFill>
                  <a:schemeClr val="tx1"/>
                </a:solidFill>
                <a:effectLst/>
                <a:latin typeface="+mn-lt"/>
                <a:ea typeface="+mn-ea"/>
                <a:cs typeface="+mn-cs"/>
              </a:rPr>
              <a:t>Paketkopter</a:t>
            </a:r>
            <a:r>
              <a:rPr lang="de-AT" sz="1200" kern="1200" dirty="0" smtClean="0">
                <a:solidFill>
                  <a:schemeClr val="tx1"/>
                </a:solidFill>
                <a:effectLst/>
                <a:latin typeface="+mn-lt"/>
                <a:ea typeface="+mn-ea"/>
                <a:cs typeface="+mn-cs"/>
              </a:rPr>
              <a:t>. Online verfügbar unter https://www.dpdhl.com/de/presse/specials/dhl-paketkopter.html, zuletzt aktualisiert am 01.07.2019, zuletzt geprüft am 01.07.2019.</a:t>
            </a:r>
          </a:p>
          <a:p>
            <a:r>
              <a:rPr lang="de-AT" sz="1200" kern="1200" dirty="0" smtClean="0">
                <a:solidFill>
                  <a:schemeClr val="tx1"/>
                </a:solidFill>
                <a:effectLst/>
                <a:latin typeface="+mn-lt"/>
                <a:ea typeface="+mn-ea"/>
                <a:cs typeface="+mn-cs"/>
              </a:rPr>
              <a:t>UPS (2017): UPS Tests Residential </a:t>
            </a:r>
            <a:r>
              <a:rPr lang="de-AT" sz="1200" kern="1200" dirty="0" err="1" smtClean="0">
                <a:solidFill>
                  <a:schemeClr val="tx1"/>
                </a:solidFill>
                <a:effectLst/>
                <a:latin typeface="+mn-lt"/>
                <a:ea typeface="+mn-ea"/>
                <a:cs typeface="+mn-cs"/>
              </a:rPr>
              <a:t>Delivery</a:t>
            </a:r>
            <a:r>
              <a:rPr lang="de-AT" sz="1200" kern="1200" dirty="0" smtClean="0">
                <a:solidFill>
                  <a:schemeClr val="tx1"/>
                </a:solidFill>
                <a:effectLst/>
                <a:latin typeface="+mn-lt"/>
                <a:ea typeface="+mn-ea"/>
                <a:cs typeface="+mn-cs"/>
              </a:rPr>
              <a:t> Via </a:t>
            </a:r>
            <a:r>
              <a:rPr lang="de-AT" sz="1200" kern="1200" dirty="0" err="1" smtClean="0">
                <a:solidFill>
                  <a:schemeClr val="tx1"/>
                </a:solidFill>
                <a:effectLst/>
                <a:latin typeface="+mn-lt"/>
                <a:ea typeface="+mn-ea"/>
                <a:cs typeface="+mn-cs"/>
              </a:rPr>
              <a:t>Drone</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Launched</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From</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atop</a:t>
            </a:r>
            <a:r>
              <a:rPr lang="de-AT" sz="1200" kern="1200" dirty="0" smtClean="0">
                <a:solidFill>
                  <a:schemeClr val="tx1"/>
                </a:solidFill>
                <a:effectLst/>
                <a:latin typeface="+mn-lt"/>
                <a:ea typeface="+mn-ea"/>
                <a:cs typeface="+mn-cs"/>
              </a:rPr>
              <a:t> Package Car. Online verfügbar unter https://pressroom.ups.com/pressroom/ContentDetailsViewer.page?ConceptType=PressReleases&amp;id=1487687844847-162, zuletzt geprüft am 01.07.2019.</a:t>
            </a:r>
          </a:p>
          <a:p>
            <a:endParaRPr lang="de-AT" b="0" baseline="0" dirty="0" smtClean="0"/>
          </a:p>
          <a:p>
            <a:pPr marL="0" marR="0" lvl="0" indent="0" algn="l" defTabSz="913028" rtl="0" eaLnBrk="1" fontAlgn="auto" latinLnBrk="0" hangingPunct="1">
              <a:lnSpc>
                <a:spcPct val="100000"/>
              </a:lnSpc>
              <a:spcBef>
                <a:spcPts val="0"/>
              </a:spcBef>
              <a:spcAft>
                <a:spcPts val="0"/>
              </a:spcAft>
              <a:buClrTx/>
              <a:buSzTx/>
              <a:buFontTx/>
              <a:buNone/>
              <a:tabLst/>
              <a:defRPr/>
            </a:pPr>
            <a:r>
              <a:rPr lang="de-AT" b="0" baseline="0" dirty="0" smtClean="0"/>
              <a:t>Bildquellen:</a:t>
            </a:r>
          </a:p>
          <a:p>
            <a:r>
              <a:rPr lang="de-AT" sz="1200" kern="1200" dirty="0" smtClean="0">
                <a:solidFill>
                  <a:schemeClr val="tx1"/>
                </a:solidFill>
                <a:effectLst/>
                <a:latin typeface="+mn-lt"/>
                <a:ea typeface="+mn-ea"/>
                <a:cs typeface="+mn-cs"/>
              </a:rPr>
              <a:t>Amazon.com (2019): Amazon Prime Air. Online verfügbar unter https://www.amazon.com/Amazon-Prime-Air/b?ie=UTF8&amp;node=8037720011, zuletzt geprüft am 01.07.2019.</a:t>
            </a:r>
          </a:p>
          <a:p>
            <a:pPr marL="0" marR="0" lvl="0" indent="0" algn="l" defTabSz="913028" rtl="0" eaLnBrk="1" fontAlgn="auto" latinLnBrk="0" hangingPunct="1">
              <a:lnSpc>
                <a:spcPct val="100000"/>
              </a:lnSpc>
              <a:spcBef>
                <a:spcPts val="0"/>
              </a:spcBef>
              <a:spcAft>
                <a:spcPts val="0"/>
              </a:spcAft>
              <a:buClrTx/>
              <a:buSzTx/>
              <a:buFontTx/>
              <a:buNone/>
              <a:tabLst/>
              <a:defRPr/>
            </a:pPr>
            <a:r>
              <a:rPr lang="de-AT" sz="1200" dirty="0" smtClean="0"/>
              <a:t>Deutsche Post (</a:t>
            </a:r>
            <a:r>
              <a:rPr lang="de-AT" sz="1200" dirty="0" err="1" smtClean="0"/>
              <a:t>n.d</a:t>
            </a:r>
            <a:r>
              <a:rPr lang="de-AT" sz="1200" dirty="0" smtClean="0"/>
              <a:t>.).</a:t>
            </a:r>
            <a:r>
              <a:rPr lang="de-AT" sz="1200" baseline="0" dirty="0" smtClean="0"/>
              <a:t> URL: </a:t>
            </a:r>
            <a:r>
              <a:rPr lang="de-AT" sz="1200" dirty="0" smtClean="0"/>
              <a:t>https://www.dpdhl.com/content/dam/dpdhl/de/media-center/media-relations/images/2018/dhl-paketkopter-tansania.jpg [14.06.2019]</a:t>
            </a:r>
          </a:p>
          <a:p>
            <a:pPr marL="0" marR="0" lvl="0" indent="0" algn="l" defTabSz="913028" rtl="0" eaLnBrk="1" fontAlgn="auto" latinLnBrk="0" hangingPunct="1">
              <a:lnSpc>
                <a:spcPct val="100000"/>
              </a:lnSpc>
              <a:spcBef>
                <a:spcPts val="0"/>
              </a:spcBef>
              <a:spcAft>
                <a:spcPts val="0"/>
              </a:spcAft>
              <a:buClrTx/>
              <a:buSzTx/>
              <a:buFontTx/>
              <a:buNone/>
              <a:tabLst/>
              <a:defRPr/>
            </a:pPr>
            <a:endParaRPr lang="de-DE" sz="1200" b="0" baseline="0" dirty="0" smtClean="0"/>
          </a:p>
          <a:p>
            <a:pPr marL="0" marR="0" lvl="0" indent="0" algn="l" defTabSz="913028" rtl="0" eaLnBrk="1" fontAlgn="auto" latinLnBrk="0" hangingPunct="1">
              <a:lnSpc>
                <a:spcPct val="100000"/>
              </a:lnSpc>
              <a:spcBef>
                <a:spcPts val="0"/>
              </a:spcBef>
              <a:spcAft>
                <a:spcPts val="0"/>
              </a:spcAft>
              <a:buClrTx/>
              <a:buSzTx/>
              <a:buFontTx/>
              <a:buNone/>
              <a:tabLst/>
              <a:defRPr/>
            </a:pPr>
            <a:r>
              <a:rPr lang="de-DE" sz="1200" b="0" baseline="0" dirty="0" smtClean="0"/>
              <a:t>Videoquellen:</a:t>
            </a:r>
          </a:p>
          <a:p>
            <a:pPr marL="0" marR="0" lvl="0" indent="0" algn="l" defTabSz="913028" rtl="0" eaLnBrk="1" fontAlgn="auto" latinLnBrk="0" hangingPunct="1">
              <a:lnSpc>
                <a:spcPct val="100000"/>
              </a:lnSpc>
              <a:spcBef>
                <a:spcPts val="0"/>
              </a:spcBef>
              <a:spcAft>
                <a:spcPts val="0"/>
              </a:spcAft>
              <a:buClrTx/>
              <a:buSzTx/>
              <a:buFontTx/>
              <a:buNone/>
              <a:tabLst/>
              <a:defRPr/>
            </a:pPr>
            <a:r>
              <a:rPr lang="de-DE" sz="1200" b="0" baseline="0" dirty="0" smtClean="0"/>
              <a:t>DHL (2016): Logistische Innovation: Der DHL </a:t>
            </a:r>
            <a:r>
              <a:rPr lang="de-DE" sz="1200" b="0" baseline="0" dirty="0" err="1" smtClean="0"/>
              <a:t>Paketkopter</a:t>
            </a:r>
            <a:r>
              <a:rPr lang="de-DE" sz="1200" b="0" baseline="0" dirty="0" smtClean="0"/>
              <a:t> 3.0. URL: </a:t>
            </a:r>
            <a:r>
              <a:rPr lang="de-AT" sz="1200" dirty="0" smtClean="0">
                <a:solidFill>
                  <a:schemeClr val="tx1"/>
                </a:solidFill>
                <a:hlinkClick r:id="rId3"/>
              </a:rPr>
              <a:t>https://www.youtube.com/watch?v=5cBEFK70FCU</a:t>
            </a:r>
            <a:r>
              <a:rPr lang="de-AT" sz="1200" dirty="0" smtClean="0">
                <a:solidFill>
                  <a:schemeClr val="tx1"/>
                </a:solidFill>
              </a:rPr>
              <a:t>  [14.06.2019]</a:t>
            </a:r>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25</a:t>
            </a:fld>
            <a:endParaRPr lang="en-US"/>
          </a:p>
        </p:txBody>
      </p:sp>
    </p:spTree>
    <p:extLst>
      <p:ext uri="{BB962C8B-B14F-4D97-AF65-F5344CB8AC3E}">
        <p14:creationId xmlns:p14="http://schemas.microsoft.com/office/powerpoint/2010/main" val="1651090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Die betrachteten Drohnen in der KEP-Branche sind durch ihre schnelle Verfügbarkeit und ihre Unabhängigkeit von Infrastruktur sehr flexibel einsetzbar und verursachen zusätzlich, im Fall von elektrisch betriebenen Drohnen, keine Emissionen. In unterschiedlichen Gebieten, in denen die Gesetzgebung nicht so strikt ist wie in Zentraleuropa, werden Drohnen bereits zur Versorgung von Krankenhäusern mit Medikamenten und anderen Eiltransporten eingesetzt. Die Reichweite von Drohnen hängt stark von ihrer Bauweise (Aufbau, Motorisierung, etc.) und dem zugeladenen Gewicht ab. Das gleiche gilt für die Wetterabhängigkeit: je stärker die Drohne, desto geringer die äußeren Einflüsse.</a:t>
            </a:r>
          </a:p>
          <a:p>
            <a:r>
              <a:rPr lang="de-AT" sz="1200" kern="1200" dirty="0" smtClean="0">
                <a:solidFill>
                  <a:schemeClr val="tx1"/>
                </a:solidFill>
                <a:effectLst/>
                <a:latin typeface="+mn-lt"/>
                <a:ea typeface="+mn-ea"/>
                <a:cs typeface="+mn-cs"/>
              </a:rPr>
              <a:t>Die Gesetzeslage gestattet aktuell keine autonomen Flüge von Drohnen, für Tests müssen Sondergenehmigungen eingeholt werden. Drohnenflüge müssen zumindest überwacht werden, um in Gefahrfällen ein Eingreifen eines Piloten zu ermöglichen. Es wird allerdings schon an Lösungen zur Erhöhung der Sicherheit, wie etwa Fallschirme, die bei einem </a:t>
            </a:r>
            <a:r>
              <a:rPr lang="de-AT" sz="1200" kern="1200" dirty="0" err="1" smtClean="0">
                <a:solidFill>
                  <a:schemeClr val="tx1"/>
                </a:solidFill>
                <a:effectLst/>
                <a:latin typeface="+mn-lt"/>
                <a:ea typeface="+mn-ea"/>
                <a:cs typeface="+mn-cs"/>
              </a:rPr>
              <a:t>Systemaufall</a:t>
            </a:r>
            <a:r>
              <a:rPr lang="de-AT" sz="1200" kern="1200" dirty="0" smtClean="0">
                <a:solidFill>
                  <a:schemeClr val="tx1"/>
                </a:solidFill>
                <a:effectLst/>
                <a:latin typeface="+mn-lt"/>
                <a:ea typeface="+mn-ea"/>
                <a:cs typeface="+mn-cs"/>
              </a:rPr>
              <a:t> ausgelöst werden oder redundante Systemabsicherung, Verschlüsselung gegen Hackangriffe, etc. gearbeitet.</a:t>
            </a:r>
          </a:p>
          <a:p>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Quellen:</a:t>
            </a:r>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D'Andrea</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Raffaello</a:t>
            </a:r>
            <a:r>
              <a:rPr lang="de-AT" sz="1200" kern="1200" dirty="0" smtClean="0">
                <a:solidFill>
                  <a:schemeClr val="tx1"/>
                </a:solidFill>
                <a:effectLst/>
                <a:latin typeface="+mn-lt"/>
                <a:ea typeface="+mn-ea"/>
                <a:cs typeface="+mn-cs"/>
              </a:rPr>
              <a:t> (2014): Guest Editorial Can </a:t>
            </a:r>
            <a:r>
              <a:rPr lang="de-AT" sz="1200" kern="1200" dirty="0" err="1" smtClean="0">
                <a:solidFill>
                  <a:schemeClr val="tx1"/>
                </a:solidFill>
                <a:effectLst/>
                <a:latin typeface="+mn-lt"/>
                <a:ea typeface="+mn-ea"/>
                <a:cs typeface="+mn-cs"/>
              </a:rPr>
              <a:t>Drones</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Deliver</a:t>
            </a:r>
            <a:r>
              <a:rPr lang="de-AT" sz="1200" kern="1200" dirty="0" smtClean="0">
                <a:solidFill>
                  <a:schemeClr val="tx1"/>
                </a:solidFill>
                <a:effectLst/>
                <a:latin typeface="+mn-lt"/>
                <a:ea typeface="+mn-ea"/>
                <a:cs typeface="+mn-cs"/>
              </a:rPr>
              <a:t>? In: IEEE Trans. Automat. </a:t>
            </a:r>
            <a:r>
              <a:rPr lang="de-AT" sz="1200" kern="1200" dirty="0" err="1" smtClean="0">
                <a:solidFill>
                  <a:schemeClr val="tx1"/>
                </a:solidFill>
                <a:effectLst/>
                <a:latin typeface="+mn-lt"/>
                <a:ea typeface="+mn-ea"/>
                <a:cs typeface="+mn-cs"/>
              </a:rPr>
              <a:t>Sci</a:t>
            </a:r>
            <a:r>
              <a:rPr lang="de-AT" sz="1200" kern="1200" dirty="0" smtClean="0">
                <a:solidFill>
                  <a:schemeClr val="tx1"/>
                </a:solidFill>
                <a:effectLst/>
                <a:latin typeface="+mn-lt"/>
                <a:ea typeface="+mn-ea"/>
                <a:cs typeface="+mn-cs"/>
              </a:rPr>
              <a:t>. Eng. 11 (3), S. 647–648. DOI: 10.1109/TASE.2014.2326952. [01.07.2019]</a:t>
            </a:r>
          </a:p>
          <a:p>
            <a:r>
              <a:rPr lang="de-AT" sz="1200" kern="1200" dirty="0" smtClean="0">
                <a:solidFill>
                  <a:schemeClr val="tx1"/>
                </a:solidFill>
                <a:effectLst/>
                <a:latin typeface="+mn-lt"/>
                <a:ea typeface="+mn-ea"/>
                <a:cs typeface="+mn-cs"/>
              </a:rPr>
              <a:t>RIS (2019): Luftfahrtgesetz, Fassung vom 01.07.2019. Online verfügbar unter https://www.ris.bka.gv.at/GeltendeFassung.wxe?Abfrage=Bundesnormen&amp;Gesetzesnummer=10011306, zuletzt geprüft am 01.07.2019.</a:t>
            </a:r>
            <a:endParaRPr lang="de-AT" baseline="0" dirty="0" smtClean="0"/>
          </a:p>
          <a:p>
            <a:endParaRPr lang="de-AT" baseline="0" dirty="0" smtClean="0"/>
          </a:p>
          <a:p>
            <a:endParaRPr lang="de-AT" dirty="0" smtClean="0"/>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26</a:t>
            </a:fld>
            <a:endParaRPr lang="en-US"/>
          </a:p>
        </p:txBody>
      </p:sp>
    </p:spTree>
    <p:extLst>
      <p:ext uri="{BB962C8B-B14F-4D97-AF65-F5344CB8AC3E}">
        <p14:creationId xmlns:p14="http://schemas.microsoft.com/office/powerpoint/2010/main" val="243669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In unterschiedlichen Gebieten, in denen die Gesetzgebung nicht so strikt ist wie in Zentraleuropa, werden Drohnen bereits zur Versorgung von Krankenhäusern mit Medikamenten und anderen Eiltransporten eingesetzt. Das Kalifornische Unternehmen </a:t>
            </a:r>
            <a:r>
              <a:rPr lang="de-AT" sz="1200" kern="1200" dirty="0" err="1" smtClean="0">
                <a:solidFill>
                  <a:schemeClr val="tx1"/>
                </a:solidFill>
                <a:effectLst/>
                <a:latin typeface="+mn-lt"/>
                <a:ea typeface="+mn-ea"/>
                <a:cs typeface="+mn-cs"/>
              </a:rPr>
              <a:t>Zipline</a:t>
            </a:r>
            <a:r>
              <a:rPr lang="de-AT" sz="1200" kern="1200" dirty="0" smtClean="0">
                <a:solidFill>
                  <a:schemeClr val="tx1"/>
                </a:solidFill>
                <a:effectLst/>
                <a:latin typeface="+mn-lt"/>
                <a:ea typeface="+mn-ea"/>
                <a:cs typeface="+mn-cs"/>
              </a:rPr>
              <a:t> stellt seit 10. 2016 in Rwanda und Tansania Blut für 21 Krankenhäuser von einem Distributionszentrum aus mittels spezieller Drohnen mit einer Reichweite von bis zu 150 Kilometer (</a:t>
            </a:r>
            <a:r>
              <a:rPr lang="de-AT" sz="1200" kern="1200" dirty="0" err="1" smtClean="0">
                <a:solidFill>
                  <a:schemeClr val="tx1"/>
                </a:solidFill>
                <a:effectLst/>
                <a:latin typeface="+mn-lt"/>
                <a:ea typeface="+mn-ea"/>
                <a:cs typeface="+mn-cs"/>
              </a:rPr>
              <a:t>round</a:t>
            </a:r>
            <a:r>
              <a:rPr lang="de-AT" sz="1200" kern="1200" dirty="0" smtClean="0">
                <a:solidFill>
                  <a:schemeClr val="tx1"/>
                </a:solidFill>
                <a:effectLst/>
                <a:latin typeface="+mn-lt"/>
                <a:ea typeface="+mn-ea"/>
                <a:cs typeface="+mn-cs"/>
              </a:rPr>
              <a:t>-trip) zu. Damit wird die Versorgungszeit von vier Stunden (aufgrund der sehr schlechten Infrastruktur) auf 15 Minuten reduziert. Auch in der Landwirtschaft werden Drohnen vermehrt eingesetzt. Drohnen können durch Wärmebildkameras Rehkitze vor der Mahd </a:t>
            </a:r>
            <a:r>
              <a:rPr lang="de-AT" sz="1200" kern="1200" dirty="0" err="1" smtClean="0">
                <a:solidFill>
                  <a:schemeClr val="tx1"/>
                </a:solidFill>
                <a:effectLst/>
                <a:latin typeface="+mn-lt"/>
                <a:ea typeface="+mn-ea"/>
                <a:cs typeface="+mn-cs"/>
              </a:rPr>
              <a:t>aufgespüren</a:t>
            </a:r>
            <a:r>
              <a:rPr lang="de-AT" sz="1200" kern="1200" dirty="0" smtClean="0">
                <a:solidFill>
                  <a:schemeClr val="tx1"/>
                </a:solidFill>
                <a:effectLst/>
                <a:latin typeface="+mn-lt"/>
                <a:ea typeface="+mn-ea"/>
                <a:cs typeface="+mn-cs"/>
              </a:rPr>
              <a:t>, mittels Infrarotkameras einen Vegetationsindex erstellen und Schädlinge mit Spritzmittel bekämpfen. Die Intralogistik beschäftigt sich ebenfalls vermehrt mit dem Einsatz von Drohnen. Beispielsweise wird im Forschungsprojekt </a:t>
            </a:r>
            <a:r>
              <a:rPr lang="de-AT" sz="1200" kern="1200" dirty="0" err="1" smtClean="0">
                <a:solidFill>
                  <a:schemeClr val="tx1"/>
                </a:solidFill>
                <a:effectLst/>
                <a:latin typeface="+mn-lt"/>
                <a:ea typeface="+mn-ea"/>
                <a:cs typeface="+mn-cs"/>
              </a:rPr>
              <a:t>InventAIRy</a:t>
            </a:r>
            <a:r>
              <a:rPr lang="de-AT" sz="1200" kern="1200" dirty="0" smtClean="0">
                <a:solidFill>
                  <a:schemeClr val="tx1"/>
                </a:solidFill>
                <a:effectLst/>
                <a:latin typeface="+mn-lt"/>
                <a:ea typeface="+mn-ea"/>
                <a:cs typeface="+mn-cs"/>
              </a:rPr>
              <a:t> eine automatische Inventur mittels autonomer Drohnen angestrebt. </a:t>
            </a:r>
          </a:p>
          <a:p>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a:t>
            </a:r>
            <a:endParaRPr lang="de-AT"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Zipline</a:t>
            </a:r>
            <a:r>
              <a:rPr lang="de-AT" sz="1200" kern="1200" dirty="0" smtClean="0">
                <a:solidFill>
                  <a:schemeClr val="tx1"/>
                </a:solidFill>
                <a:effectLst/>
                <a:latin typeface="+mn-lt"/>
                <a:ea typeface="+mn-ea"/>
                <a:cs typeface="+mn-cs"/>
              </a:rPr>
              <a:t> (2019): </a:t>
            </a:r>
            <a:r>
              <a:rPr lang="de-AT" sz="1200" kern="1200" dirty="0" err="1" smtClean="0">
                <a:solidFill>
                  <a:schemeClr val="tx1"/>
                </a:solidFill>
                <a:effectLst/>
                <a:latin typeface="+mn-lt"/>
                <a:ea typeface="+mn-ea"/>
                <a:cs typeface="+mn-cs"/>
              </a:rPr>
              <a:t>Our</a:t>
            </a:r>
            <a:r>
              <a:rPr lang="de-AT" sz="1200" kern="1200" dirty="0" smtClean="0">
                <a:solidFill>
                  <a:schemeClr val="tx1"/>
                </a:solidFill>
                <a:effectLst/>
                <a:latin typeface="+mn-lt"/>
                <a:ea typeface="+mn-ea"/>
                <a:cs typeface="+mn-cs"/>
              </a:rPr>
              <a:t> Impact. Online verfügbar unter https://flyzipline.com/impact/, zuletzt aktualisiert am 27.05.2019, zuletzt geprüft am 01.07.2019</a:t>
            </a:r>
          </a:p>
          <a:p>
            <a:r>
              <a:rPr lang="de-AT" sz="1200" kern="1200" dirty="0" smtClean="0">
                <a:solidFill>
                  <a:schemeClr val="tx1"/>
                </a:solidFill>
                <a:effectLst/>
                <a:latin typeface="+mn-lt"/>
                <a:ea typeface="+mn-ea"/>
                <a:cs typeface="+mn-cs"/>
              </a:rPr>
              <a:t>Polly, Stefan (2018): Drohnen in der Landwirtschaft: Was die kleinen Überflieger leisten | Landwirtschaftskammer - Technik. Online verfügbar unter https://noe.lko.at/drohnen-in-der-landwirtschaft-was-die-kleinen-%C3%BCberflieger-leisten+2500+2800345, zuletzt geprüft am 01.07.2019.</a:t>
            </a:r>
          </a:p>
          <a:p>
            <a:r>
              <a:rPr lang="de-AT" sz="1200" kern="1200" dirty="0" smtClean="0">
                <a:solidFill>
                  <a:schemeClr val="tx1"/>
                </a:solidFill>
                <a:effectLst/>
                <a:latin typeface="+mn-lt"/>
                <a:ea typeface="+mn-ea"/>
                <a:cs typeface="+mn-cs"/>
              </a:rPr>
              <a:t>Fraunhofer IML (2019): Drohnentechnik. Online verfügbar unter https://www.iml.fraunhofer.de/de/abteilungen/b1/verpackungs_und_handelslogistik/autoid/DL_AutoID/dl_aid_drohnentechnik.html, zuletzt geprüft am 01.07.2019.</a:t>
            </a:r>
            <a:endParaRPr lang="de-AT" baseline="0" dirty="0" smtClean="0"/>
          </a:p>
        </p:txBody>
      </p:sp>
      <p:sp>
        <p:nvSpPr>
          <p:cNvPr id="4" name="Foliennummernplatzhalter 3"/>
          <p:cNvSpPr>
            <a:spLocks noGrp="1"/>
          </p:cNvSpPr>
          <p:nvPr>
            <p:ph type="sldNum" sz="quarter" idx="10"/>
          </p:nvPr>
        </p:nvSpPr>
        <p:spPr/>
        <p:txBody>
          <a:bodyPr/>
          <a:lstStyle/>
          <a:p>
            <a:fld id="{0EDFA6B0-5DC3-4D22-8E41-F7511E10BAE2}" type="slidenum">
              <a:rPr lang="en-US" smtClean="0"/>
              <a:t>27</a:t>
            </a:fld>
            <a:endParaRPr lang="en-US"/>
          </a:p>
        </p:txBody>
      </p:sp>
    </p:spTree>
    <p:extLst>
      <p:ext uri="{BB962C8B-B14F-4D97-AF65-F5344CB8AC3E}">
        <p14:creationId xmlns:p14="http://schemas.microsoft.com/office/powerpoint/2010/main" val="396101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indent="0">
              <a:buNone/>
            </a:pPr>
            <a:r>
              <a:rPr lang="de-AT" sz="1200" dirty="0" smtClean="0"/>
              <a:t>Frachten in die Luft zu bekommen und die Transportmodi an Land zu entlasten ist auch Ziel von Transportluftschiffen bzw. Lastenzeppelinen. Seit einigen Jahren wird an verschiedenen Konzepten dahingehend gearbeitet. Durch die Kontrollierbarkeit eines Helium-Luft-Verhältnisses kann die Last der Fracht beim </a:t>
            </a:r>
            <a:r>
              <a:rPr lang="de-AT" sz="1200" dirty="0" err="1" smtClean="0"/>
              <a:t>Be</a:t>
            </a:r>
            <a:r>
              <a:rPr lang="de-AT" sz="1200" dirty="0" smtClean="0"/>
              <a:t>- und Entladen ausgeglichen werden und macht einen Ausgleich über externen Ballast überflüssig. Dieses System kann mit dem eines U-Bootes verglichen werden, welches Wasser aufnimmt um zu sinken und absondert um aufzusteigen. Diese Technik ermöglicht auch vertikale Start- und Landemanöver und benötigt somit keine Landebahn oder Flughäfen zur Landung. Aufgrund der enormen Größe der Transportschiffe ist zur vollständigen Landung und Wartung eine große Landefläche notwendig. Die Transportschiffe verwenden Luftkissen für die Landung um auch auf unebenem Terrain landen zu können. Durch die Steuerung der Luft in den Luftkissen kann das Transportschiff ähnlich wie bei einem Hovercraft auch am Boden bewegt werden und der Ansaugdruck der Luftkissen reguliert werden um das Transportschiff sicher am Boden zu halten. </a:t>
            </a:r>
          </a:p>
          <a:p>
            <a:pPr marL="0" indent="0">
              <a:buNone/>
            </a:pPr>
            <a:r>
              <a:rPr lang="de-AT" sz="1200" dirty="0" smtClean="0"/>
              <a:t>Die Firma </a:t>
            </a:r>
            <a:r>
              <a:rPr lang="de-AT" sz="1200" dirty="0" err="1" smtClean="0"/>
              <a:t>Aeros</a:t>
            </a:r>
            <a:r>
              <a:rPr lang="de-AT" sz="1200" dirty="0" smtClean="0"/>
              <a:t> plant derzeit die Konstruktion von Transportluftschiffen mit bis zu 280 Meter Länge, 108 Meter Breite und 66 Meter Höhe. Die Ladekapazität soll beim größten Modell bei 500 Tonnen liegen.  Durch die hohen Ladekapazitäten sind Transportluftschiffe für High &amp; Heavy Güter prädestiniert. Bauteile von Pipelines oder Windräder, Expeditionsgüter oder Güter für Katastropheneinsätze (Militärisches Equipment, humanitäre Einsätze) können direkt am Einsatzort abgeliefert werden. </a:t>
            </a:r>
          </a:p>
          <a:p>
            <a:pPr marL="0" indent="0">
              <a:buNone/>
            </a:pPr>
            <a:endParaRPr lang="de-DE" sz="1200" dirty="0" smtClean="0"/>
          </a:p>
          <a:p>
            <a:pPr marL="0" indent="0">
              <a:buNone/>
            </a:pPr>
            <a:r>
              <a:rPr lang="de-DE" sz="1200" dirty="0" smtClean="0"/>
              <a:t>Quelle: </a:t>
            </a:r>
          </a:p>
          <a:p>
            <a:pPr marL="0" indent="0">
              <a:buNone/>
            </a:pPr>
            <a:r>
              <a:rPr lang="de-AT" dirty="0" err="1" smtClean="0"/>
              <a:t>Aeros</a:t>
            </a:r>
            <a:r>
              <a:rPr lang="de-AT" dirty="0" smtClean="0"/>
              <a:t> (2019a): </a:t>
            </a:r>
            <a:r>
              <a:rPr lang="de-AT" dirty="0" err="1" smtClean="0"/>
              <a:t>Applications</a:t>
            </a:r>
            <a:r>
              <a:rPr lang="de-AT" dirty="0" smtClean="0"/>
              <a:t>. Online verfügbar unter http://aeroscraft.com/applications/4580412718, zuletzt aktualisiert am 07.06.2019, zuletzt geprüft am 02.07.2019.</a:t>
            </a:r>
          </a:p>
          <a:p>
            <a:pPr marL="0" indent="0">
              <a:buNone/>
            </a:pPr>
            <a:r>
              <a:rPr lang="de-AT" dirty="0" err="1" smtClean="0"/>
              <a:t>Aeros</a:t>
            </a:r>
            <a:r>
              <a:rPr lang="de-AT" dirty="0" smtClean="0"/>
              <a:t> (2019b): Fleet. Online verfügbar unter http://aeroscraft.com/fleet-copy/4580475518, zuletzt aktualisiert am 07.06.2019, zuletzt geprüft am 02.07.2019.</a:t>
            </a:r>
          </a:p>
          <a:p>
            <a:pPr marL="0" indent="0">
              <a:buNone/>
            </a:pPr>
            <a:r>
              <a:rPr lang="de-AT" dirty="0" err="1" smtClean="0"/>
              <a:t>Aeros</a:t>
            </a:r>
            <a:r>
              <a:rPr lang="de-AT" dirty="0" smtClean="0"/>
              <a:t> (2019c): Key </a:t>
            </a:r>
            <a:r>
              <a:rPr lang="de-AT" dirty="0" err="1" smtClean="0"/>
              <a:t>technology</a:t>
            </a:r>
            <a:r>
              <a:rPr lang="de-AT" dirty="0" smtClean="0"/>
              <a:t>. Online verfügbar unter http://aeroscraft.com/technology-copy/4580412172, zuletzt aktualisiert am 07.06.2019, zuletzt geprüft am 02.07.2019.</a:t>
            </a:r>
          </a:p>
          <a:p>
            <a:pPr marL="0" indent="0">
              <a:buNone/>
            </a:pPr>
            <a:endParaRPr lang="de-DE" dirty="0" smtClean="0"/>
          </a:p>
          <a:p>
            <a:pPr marL="0" indent="0">
              <a:buNone/>
            </a:pPr>
            <a:r>
              <a:rPr lang="de-DE" dirty="0" smtClean="0"/>
              <a:t>Bildquelle: </a:t>
            </a:r>
            <a:endParaRPr lang="de-DE" sz="1200" dirty="0" smtClean="0"/>
          </a:p>
          <a:p>
            <a:pPr marL="0" indent="0">
              <a:buNone/>
            </a:pPr>
            <a:r>
              <a:rPr lang="de-AT" dirty="0" err="1" smtClean="0"/>
              <a:t>Aeros</a:t>
            </a:r>
            <a:r>
              <a:rPr lang="de-AT" dirty="0" smtClean="0"/>
              <a:t> (2019a): </a:t>
            </a:r>
            <a:r>
              <a:rPr lang="de-AT" dirty="0" err="1" smtClean="0"/>
              <a:t>Applications</a:t>
            </a:r>
            <a:r>
              <a:rPr lang="de-AT" dirty="0" smtClean="0"/>
              <a:t>. Online verfügbar unter http://aeroscraft.com/applications/4580412718, zuletzt aktualisiert am 07.06.2019, zuletzt geprüft am 02.07.2019.</a:t>
            </a:r>
          </a:p>
          <a:p>
            <a:pPr marL="0" indent="0">
              <a:buNone/>
            </a:pPr>
            <a:r>
              <a:rPr lang="de-AT" dirty="0" err="1" smtClean="0"/>
              <a:t>Aeros</a:t>
            </a:r>
            <a:r>
              <a:rPr lang="de-AT" dirty="0" smtClean="0"/>
              <a:t> (2019c): Key </a:t>
            </a:r>
            <a:r>
              <a:rPr lang="de-AT" dirty="0" err="1" smtClean="0"/>
              <a:t>technology</a:t>
            </a:r>
            <a:r>
              <a:rPr lang="de-AT" dirty="0" smtClean="0"/>
              <a:t>. Online verfügbar unter http://aeroscraft.com/technology-copy/4580412172, zuletzt aktualisiert am 07.06.2019, zuletzt geprüft am 02.07.2019.</a:t>
            </a:r>
          </a:p>
          <a:p>
            <a:pPr marL="0" indent="0">
              <a:buNone/>
            </a:pP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28</a:t>
            </a:fld>
            <a:endParaRPr lang="en-US"/>
          </a:p>
        </p:txBody>
      </p:sp>
    </p:spTree>
    <p:extLst>
      <p:ext uri="{BB962C8B-B14F-4D97-AF65-F5344CB8AC3E}">
        <p14:creationId xmlns:p14="http://schemas.microsoft.com/office/powerpoint/2010/main" val="1033117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baseline="0" noProof="0" dirty="0" smtClean="0"/>
              <a:t>Durch den natürlich erschaffenen Auftrieb ohne Motor liegt der Ausstoß von Emissionen weit unter denen von herkömmlichen Lufttransporten. Die vertikale Start- und Landemanöver ermöglichen eine Punkt-zu-Punkt Belieferung und entlasten somit herkömmliche Verkehrsträger. Auch sind Lastenzeppeline wesentlich schneller als klassischer Bodentransport, bei dieser Art zu transportieren können Höchstgeschwindigkeiten von bis zu 220 km/h erreicht werden. In der Endversion soll ein Transportluftschiff in der Lage sein Interkontinental-Transporte durchzuführen. Die weiteste Entfernung über den Pazifischen Ozean 19.000 Kilometer, die Strecke Shanghai – Los Angeles beträgt etwa 10.400 km. Nach einer Machbarkeitsstudie sollte die Reichweite über 22.000 km betragen und in sieben Tagen zurückgelegt werden können.  Die Transportkosten werden mit 0,5 Euro pro Tonnenkilometer deutlich geringer eingeschätzt als beim herkömmlichen Flugverkehr (1,5 €/</a:t>
            </a:r>
            <a:r>
              <a:rPr lang="de-AT" baseline="0" noProof="0" dirty="0" err="1" smtClean="0"/>
              <a:t>tkm</a:t>
            </a:r>
            <a:r>
              <a:rPr lang="de-AT" baseline="0" noProof="0" dirty="0" smtClean="0"/>
              <a:t>).  Dem gegenüber stehen jedoch die hohen Investitionskosten, die je nach Modell und Ladekapazität auf 33 Millionen Euro (Modell </a:t>
            </a:r>
            <a:r>
              <a:rPr lang="de-AT" baseline="0" noProof="0" dirty="0" err="1" smtClean="0"/>
              <a:t>Airlander</a:t>
            </a:r>
            <a:r>
              <a:rPr lang="de-AT" baseline="0" noProof="0" dirty="0" smtClean="0"/>
              <a:t> 10 von Hybrid Air </a:t>
            </a:r>
            <a:r>
              <a:rPr lang="de-AT" baseline="0" noProof="0" dirty="0" err="1" smtClean="0"/>
              <a:t>Vehicles</a:t>
            </a:r>
            <a:r>
              <a:rPr lang="de-AT" baseline="0" noProof="0" dirty="0" smtClean="0"/>
              <a:t>)  bis ca. 55 Millionen Euro (Modell ML868)  geschätzt werden. </a:t>
            </a:r>
          </a:p>
          <a:p>
            <a:endParaRPr lang="de-DE" baseline="0" noProof="0" dirty="0" smtClean="0"/>
          </a:p>
          <a:p>
            <a:r>
              <a:rPr lang="de-DE" baseline="0" noProof="0" dirty="0" smtClean="0"/>
              <a:t>Quelle:</a:t>
            </a:r>
          </a:p>
          <a:p>
            <a:r>
              <a:rPr lang="de-DE" baseline="0" noProof="0" dirty="0" smtClean="0"/>
              <a:t>Rogers, David (2015): </a:t>
            </a:r>
            <a:r>
              <a:rPr lang="de-DE" baseline="0" noProof="0" dirty="0" err="1" smtClean="0"/>
              <a:t>Blimps</a:t>
            </a:r>
            <a:r>
              <a:rPr lang="de-DE" baseline="0" noProof="0" dirty="0" smtClean="0"/>
              <a:t> </a:t>
            </a:r>
            <a:r>
              <a:rPr lang="de-DE" baseline="0" noProof="0" dirty="0" err="1" smtClean="0"/>
              <a:t>are</a:t>
            </a:r>
            <a:r>
              <a:rPr lang="de-DE" baseline="0" noProof="0" dirty="0" smtClean="0"/>
              <a:t> back: Giant </a:t>
            </a:r>
            <a:r>
              <a:rPr lang="de-DE" baseline="0" noProof="0" dirty="0" err="1" smtClean="0"/>
              <a:t>airship</a:t>
            </a:r>
            <a:r>
              <a:rPr lang="de-DE" baseline="0" noProof="0" dirty="0" smtClean="0"/>
              <a:t> </a:t>
            </a:r>
            <a:r>
              <a:rPr lang="de-DE" baseline="0" noProof="0" dirty="0" err="1" smtClean="0"/>
              <a:t>goes</a:t>
            </a:r>
            <a:r>
              <a:rPr lang="de-DE" baseline="0" noProof="0" dirty="0" smtClean="0"/>
              <a:t> on </a:t>
            </a:r>
            <a:r>
              <a:rPr lang="de-DE" baseline="0" noProof="0" dirty="0" err="1" smtClean="0"/>
              <a:t>sale</a:t>
            </a:r>
            <a:r>
              <a:rPr lang="de-DE" baseline="0" noProof="0" dirty="0" smtClean="0"/>
              <a:t>. Online verfügbar unter http://www.globalconstructionreview.com/innovation/blimp8s-a8r8e-b6ac8k-gi0a8nt4-0a6i4r2sh08ip/, zuletzt geprüft am 02.07.2019.</a:t>
            </a:r>
          </a:p>
          <a:p>
            <a:r>
              <a:rPr lang="de-DE" baseline="0" noProof="0" dirty="0" smtClean="0"/>
              <a:t>Hybrid Air </a:t>
            </a:r>
            <a:r>
              <a:rPr lang="de-DE" baseline="0" noProof="0" dirty="0" err="1" smtClean="0"/>
              <a:t>Vehicles</a:t>
            </a:r>
            <a:r>
              <a:rPr lang="de-DE" baseline="0" noProof="0" dirty="0" smtClean="0"/>
              <a:t> (2016): </a:t>
            </a:r>
            <a:r>
              <a:rPr lang="de-DE" baseline="0" noProof="0" dirty="0" err="1" smtClean="0"/>
              <a:t>Airlander</a:t>
            </a:r>
            <a:r>
              <a:rPr lang="de-DE" baseline="0" noProof="0" dirty="0" smtClean="0"/>
              <a:t> - a </a:t>
            </a:r>
            <a:r>
              <a:rPr lang="de-DE" baseline="0" noProof="0" dirty="0" err="1" smtClean="0"/>
              <a:t>new</a:t>
            </a:r>
            <a:r>
              <a:rPr lang="de-DE" baseline="0" noProof="0" dirty="0" smtClean="0"/>
              <a:t> </a:t>
            </a:r>
            <a:r>
              <a:rPr lang="de-DE" baseline="0" noProof="0" dirty="0" err="1" smtClean="0"/>
              <a:t>price</a:t>
            </a:r>
            <a:r>
              <a:rPr lang="de-DE" baseline="0" noProof="0" dirty="0" smtClean="0"/>
              <a:t>/</a:t>
            </a:r>
            <a:r>
              <a:rPr lang="de-DE" baseline="0" noProof="0" dirty="0" err="1" smtClean="0"/>
              <a:t>speed</a:t>
            </a:r>
            <a:r>
              <a:rPr lang="de-DE" baseline="0" noProof="0" dirty="0" smtClean="0"/>
              <a:t> </a:t>
            </a:r>
            <a:r>
              <a:rPr lang="de-DE" baseline="0" noProof="0" dirty="0" err="1" smtClean="0"/>
              <a:t>option</a:t>
            </a:r>
            <a:r>
              <a:rPr lang="de-DE" baseline="0" noProof="0" dirty="0" smtClean="0"/>
              <a:t>. Online verfügbar unter https://www.aerosociety.com/Assets/Docs/Events/Conferences/2016/809/2.%20Airlander%20-%20A%20New%20Price%20Speed%20Option.pdf, zuletzt geprüft am 02.07.2019</a:t>
            </a:r>
          </a:p>
          <a:p>
            <a:r>
              <a:rPr lang="de-DE" baseline="0" noProof="0" dirty="0" smtClean="0"/>
              <a:t>Murray, Tom (2018): Inside </a:t>
            </a:r>
            <a:r>
              <a:rPr lang="de-DE" baseline="0" noProof="0" dirty="0" err="1" smtClean="0"/>
              <a:t>the</a:t>
            </a:r>
            <a:r>
              <a:rPr lang="de-DE" baseline="0" noProof="0" dirty="0" smtClean="0"/>
              <a:t> </a:t>
            </a:r>
            <a:r>
              <a:rPr lang="de-DE" baseline="0" noProof="0" dirty="0" err="1" smtClean="0"/>
              <a:t>world's</a:t>
            </a:r>
            <a:r>
              <a:rPr lang="de-DE" baseline="0" noProof="0" dirty="0" smtClean="0"/>
              <a:t> </a:t>
            </a:r>
            <a:r>
              <a:rPr lang="de-DE" baseline="0" noProof="0" dirty="0" err="1" smtClean="0"/>
              <a:t>largest</a:t>
            </a:r>
            <a:r>
              <a:rPr lang="de-DE" baseline="0" noProof="0" dirty="0" smtClean="0"/>
              <a:t> </a:t>
            </a:r>
            <a:r>
              <a:rPr lang="de-DE" baseline="0" noProof="0" dirty="0" err="1" smtClean="0"/>
              <a:t>aircraft</a:t>
            </a:r>
            <a:r>
              <a:rPr lang="de-DE" baseline="0" noProof="0" dirty="0" smtClean="0"/>
              <a:t>, </a:t>
            </a:r>
            <a:r>
              <a:rPr lang="de-DE" baseline="0" noProof="0" dirty="0" err="1" smtClean="0"/>
              <a:t>which</a:t>
            </a:r>
            <a:r>
              <a:rPr lang="de-DE" baseline="0" noProof="0" dirty="0" smtClean="0"/>
              <a:t> </a:t>
            </a:r>
            <a:r>
              <a:rPr lang="de-DE" baseline="0" noProof="0" dirty="0" err="1" smtClean="0"/>
              <a:t>is</a:t>
            </a:r>
            <a:r>
              <a:rPr lang="de-DE" baseline="0" noProof="0" dirty="0" smtClean="0"/>
              <a:t> </a:t>
            </a:r>
            <a:r>
              <a:rPr lang="de-DE" baseline="0" noProof="0" dirty="0" err="1" smtClean="0"/>
              <a:t>set</a:t>
            </a:r>
            <a:r>
              <a:rPr lang="de-DE" baseline="0" noProof="0" dirty="0" smtClean="0"/>
              <a:t> </a:t>
            </a:r>
            <a:r>
              <a:rPr lang="de-DE" baseline="0" noProof="0" dirty="0" err="1" smtClean="0"/>
              <a:t>to</a:t>
            </a:r>
            <a:r>
              <a:rPr lang="de-DE" baseline="0" noProof="0" dirty="0" smtClean="0"/>
              <a:t> </a:t>
            </a:r>
            <a:r>
              <a:rPr lang="de-DE" baseline="0" noProof="0" dirty="0" err="1" smtClean="0"/>
              <a:t>have</a:t>
            </a:r>
            <a:r>
              <a:rPr lang="de-DE" baseline="0" noProof="0" dirty="0" smtClean="0"/>
              <a:t> </a:t>
            </a:r>
            <a:r>
              <a:rPr lang="de-DE" baseline="0" noProof="0" dirty="0" err="1" smtClean="0"/>
              <a:t>glass</a:t>
            </a:r>
            <a:r>
              <a:rPr lang="de-DE" baseline="0" noProof="0" dirty="0" smtClean="0"/>
              <a:t> </a:t>
            </a:r>
            <a:r>
              <a:rPr lang="de-DE" baseline="0" noProof="0" dirty="0" err="1" smtClean="0"/>
              <a:t>floors</a:t>
            </a:r>
            <a:r>
              <a:rPr lang="de-DE" baseline="0" noProof="0" dirty="0" smtClean="0"/>
              <a:t> </a:t>
            </a:r>
            <a:r>
              <a:rPr lang="de-DE" baseline="0" noProof="0" dirty="0" err="1" smtClean="0"/>
              <a:t>and</a:t>
            </a:r>
            <a:r>
              <a:rPr lang="de-DE" baseline="0" noProof="0" dirty="0" smtClean="0"/>
              <a:t> </a:t>
            </a:r>
            <a:r>
              <a:rPr lang="de-DE" baseline="0" noProof="0" dirty="0" err="1" smtClean="0"/>
              <a:t>take</a:t>
            </a:r>
            <a:r>
              <a:rPr lang="de-DE" baseline="0" noProof="0" dirty="0" smtClean="0"/>
              <a:t> </a:t>
            </a:r>
            <a:r>
              <a:rPr lang="de-DE" baseline="0" noProof="0" dirty="0" err="1" smtClean="0"/>
              <a:t>wealthy</a:t>
            </a:r>
            <a:r>
              <a:rPr lang="de-DE" baseline="0" noProof="0" dirty="0" smtClean="0"/>
              <a:t> </a:t>
            </a:r>
            <a:r>
              <a:rPr lang="de-DE" baseline="0" noProof="0" dirty="0" err="1" smtClean="0"/>
              <a:t>travellers</a:t>
            </a:r>
            <a:r>
              <a:rPr lang="de-DE" baseline="0" noProof="0" dirty="0" smtClean="0"/>
              <a:t> on </a:t>
            </a:r>
            <a:r>
              <a:rPr lang="de-DE" baseline="0" noProof="0" dirty="0" err="1" smtClean="0"/>
              <a:t>luxury</a:t>
            </a:r>
            <a:r>
              <a:rPr lang="de-DE" baseline="0" noProof="0" dirty="0" smtClean="0"/>
              <a:t> 3-day </a:t>
            </a:r>
            <a:r>
              <a:rPr lang="de-DE" baseline="0" noProof="0" dirty="0" err="1" smtClean="0"/>
              <a:t>expeditions</a:t>
            </a:r>
            <a:r>
              <a:rPr lang="de-DE" baseline="0" noProof="0" dirty="0" smtClean="0"/>
              <a:t>. </a:t>
            </a:r>
            <a:r>
              <a:rPr lang="de-DE" baseline="0" noProof="0" dirty="0" err="1" smtClean="0"/>
              <a:t>Business.Insider.Deutschland</a:t>
            </a:r>
            <a:r>
              <a:rPr lang="de-DE" baseline="0" noProof="0" dirty="0" smtClean="0"/>
              <a:t>. Online verfügbar unter https://www.businessinsider.de/inside-the-worlds-largest-aircraft-airlander-10-wealthy-travelers-on-luxury-3-day-expeditions-2018-7?r=US&amp;IR=T, zuletzt aktualisiert am 24.07.2018, zuletzt geprüft am 02.07.2019.</a:t>
            </a:r>
          </a:p>
          <a:p>
            <a:r>
              <a:rPr lang="de-DE" baseline="0" noProof="0" dirty="0" smtClean="0"/>
              <a:t>Davies, Alex (2013): This </a:t>
            </a:r>
            <a:r>
              <a:rPr lang="de-DE" baseline="0" noProof="0" dirty="0" err="1" smtClean="0"/>
              <a:t>Huge</a:t>
            </a:r>
            <a:r>
              <a:rPr lang="de-DE" baseline="0" noProof="0" dirty="0" smtClean="0"/>
              <a:t> Zeppelin </a:t>
            </a:r>
            <a:r>
              <a:rPr lang="de-DE" baseline="0" noProof="0" dirty="0" err="1" smtClean="0"/>
              <a:t>Could</a:t>
            </a:r>
            <a:r>
              <a:rPr lang="de-DE" baseline="0" noProof="0" dirty="0" smtClean="0"/>
              <a:t> </a:t>
            </a:r>
            <a:r>
              <a:rPr lang="de-DE" baseline="0" noProof="0" dirty="0" err="1" smtClean="0"/>
              <a:t>Revolutionize</a:t>
            </a:r>
            <a:r>
              <a:rPr lang="de-DE" baseline="0" noProof="0" dirty="0" smtClean="0"/>
              <a:t> The </a:t>
            </a:r>
            <a:r>
              <a:rPr lang="de-DE" baseline="0" noProof="0" dirty="0" err="1" smtClean="0"/>
              <a:t>Shipping</a:t>
            </a:r>
            <a:r>
              <a:rPr lang="de-DE" baseline="0" noProof="0" dirty="0" smtClean="0"/>
              <a:t> </a:t>
            </a:r>
            <a:r>
              <a:rPr lang="de-DE" baseline="0" noProof="0" dirty="0" err="1" smtClean="0"/>
              <a:t>Industry</a:t>
            </a:r>
            <a:r>
              <a:rPr lang="de-DE" baseline="0" noProof="0" dirty="0" smtClean="0"/>
              <a:t>. Business Insider. Online verfügbar unter https://www.businessinsider.com/aeroscraft-airship-could-change-avatiation-2013-9?IR=T, zuletzt aktualisiert am 09.09.2013, zuletzt geprüft am 02.07.2019.</a:t>
            </a:r>
          </a:p>
          <a:p>
            <a:endParaRPr lang="de-DE" baseline="0" noProof="0" dirty="0" smtClean="0"/>
          </a:p>
          <a:p>
            <a:r>
              <a:rPr lang="de-DE" baseline="0" dirty="0" smtClean="0"/>
              <a:t>Bildquelle: </a:t>
            </a:r>
          </a:p>
          <a:p>
            <a:r>
              <a:rPr lang="de-DE" baseline="0" dirty="0" smtClean="0"/>
              <a:t>https://www.hybridairvehicles.com/our-aircraft/airlander-10/</a:t>
            </a:r>
          </a:p>
          <a:p>
            <a:endParaRPr lang="de-AT" baseline="0" dirty="0" smtClean="0"/>
          </a:p>
          <a:p>
            <a:endParaRPr lang="de-DE" noProof="0" dirty="0"/>
          </a:p>
        </p:txBody>
      </p:sp>
      <p:sp>
        <p:nvSpPr>
          <p:cNvPr id="4" name="Foliennummernplatzhalter 3"/>
          <p:cNvSpPr>
            <a:spLocks noGrp="1"/>
          </p:cNvSpPr>
          <p:nvPr>
            <p:ph type="sldNum" sz="quarter" idx="10"/>
          </p:nvPr>
        </p:nvSpPr>
        <p:spPr/>
        <p:txBody>
          <a:bodyPr/>
          <a:lstStyle/>
          <a:p>
            <a:fld id="{0EDFA6B0-5DC3-4D22-8E41-F7511E10BAE2}" type="slidenum">
              <a:rPr lang="en-US" smtClean="0"/>
              <a:t>29</a:t>
            </a:fld>
            <a:endParaRPr lang="en-US"/>
          </a:p>
        </p:txBody>
      </p:sp>
    </p:spTree>
    <p:extLst>
      <p:ext uri="{BB962C8B-B14F-4D97-AF65-F5344CB8AC3E}">
        <p14:creationId xmlns:p14="http://schemas.microsoft.com/office/powerpoint/2010/main" val="161609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Die Fragen in der Folie können als Aufwärmungsübung zum Thema „Zukunftstrends im Güterverkehr“ verwendet werden. Das Ziel ist es die Fragen mit den </a:t>
            </a:r>
            <a:r>
              <a:rPr lang="de-AT" baseline="0" dirty="0" err="1" smtClean="0"/>
              <a:t>SchülerInnen</a:t>
            </a:r>
            <a:r>
              <a:rPr lang="de-AT" baseline="0" dirty="0" smtClean="0"/>
              <a:t>/Studierenden/</a:t>
            </a:r>
            <a:r>
              <a:rPr lang="de-AT" baseline="0" dirty="0" err="1" smtClean="0"/>
              <a:t>TeilnehmerInnen</a:t>
            </a:r>
            <a:r>
              <a:rPr lang="de-AT" baseline="0" dirty="0" smtClean="0"/>
              <a:t>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Der zunehmende globale Güterverkehr führt zusehends zu einer Überlastung der Verkehrsinfrastruktur. Vor allem der Verkehrsträger Straße stößt vermehrt an seine Grenzen, was sich in zunehmenden Staus äußert. Auch die Umweltbelastung nimmt zu: zunehmender CO2 Ausstoß, Feinstaubbelastung und Lärmbelästigung sind die Folge. Neue visionäre Verkehrsmittel sowie die Optimierung bestehender Verkehrsmittel sind erforderlich um den Verkehr entsprechend zu verlagern und den Verkehrsträger Straße zu entlasten.  </a:t>
            </a:r>
          </a:p>
          <a:p>
            <a:endParaRPr lang="de-DE" sz="1200" b="1" kern="1200" dirty="0" smtClean="0">
              <a:solidFill>
                <a:schemeClr val="tx1"/>
              </a:solidFill>
              <a:effectLst/>
              <a:latin typeface="+mn-lt"/>
              <a:ea typeface="+mn-ea"/>
              <a:cs typeface="+mn-cs"/>
            </a:endParaRPr>
          </a:p>
          <a:p>
            <a:endParaRPr lang="de-AT" sz="1200" b="1"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Diskussionsfragen (5-10 Minuten Diskussion)</a:t>
            </a:r>
            <a:r>
              <a:rPr lang="de-AT"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Welche visionären Transportmittel kennen Sie?</a:t>
            </a:r>
          </a:p>
          <a:p>
            <a:pPr marL="171450" indent="-171450">
              <a:buFont typeface="Arial" panose="020B0604020202020204" pitchFamily="34" charset="0"/>
              <a:buChar char="•"/>
            </a:pPr>
            <a:r>
              <a:rPr lang="de-AT" sz="1200" kern="1200" dirty="0" smtClean="0">
                <a:solidFill>
                  <a:schemeClr val="tx1"/>
                </a:solidFill>
                <a:effectLst/>
                <a:latin typeface="+mn-lt"/>
                <a:ea typeface="+mn-ea"/>
                <a:cs typeface="+mn-cs"/>
              </a:rPr>
              <a:t>Welche Optimierungen bestehender Verkehrsträger sind Ihnen bekannt?  </a:t>
            </a:r>
          </a:p>
          <a:p>
            <a:endParaRPr lang="de-DE" sz="1200" b="1" kern="1200" dirty="0" smtClean="0">
              <a:solidFill>
                <a:schemeClr val="tx1"/>
              </a:solidFill>
              <a:effectLst/>
              <a:latin typeface="+mn-lt"/>
              <a:ea typeface="+mn-ea"/>
              <a:cs typeface="+mn-cs"/>
            </a:endParaRPr>
          </a:p>
          <a:p>
            <a:r>
              <a:rPr lang="de-DE" sz="1200" b="0" kern="1200" dirty="0" smtClean="0">
                <a:solidFill>
                  <a:schemeClr val="tx1"/>
                </a:solidFill>
                <a:effectLst/>
                <a:latin typeface="+mn-lt"/>
                <a:ea typeface="+mn-ea"/>
                <a:cs typeface="+mn-cs"/>
              </a:rPr>
              <a:t>Durch die Fragestellungen soll der aktuelle</a:t>
            </a:r>
            <a:r>
              <a:rPr lang="de-DE" sz="1200" b="0" kern="1200" baseline="0" dirty="0" smtClean="0">
                <a:solidFill>
                  <a:schemeClr val="tx1"/>
                </a:solidFill>
                <a:effectLst/>
                <a:latin typeface="+mn-lt"/>
                <a:ea typeface="+mn-ea"/>
                <a:cs typeface="+mn-cs"/>
              </a:rPr>
              <a:t> Wissensstand der </a:t>
            </a:r>
            <a:r>
              <a:rPr lang="de-AT" baseline="0" dirty="0" err="1" smtClean="0"/>
              <a:t>SchülerInnen</a:t>
            </a:r>
            <a:r>
              <a:rPr lang="de-AT" baseline="0" dirty="0" smtClean="0"/>
              <a:t>/Studierenden/</a:t>
            </a:r>
            <a:r>
              <a:rPr lang="de-AT" baseline="0" dirty="0" err="1" smtClean="0"/>
              <a:t>TeilnehmerInnen</a:t>
            </a:r>
            <a:r>
              <a:rPr lang="de-AT" baseline="0" dirty="0" smtClean="0"/>
              <a:t> zu den Inhalten dieses Lehrmittelpakets ermittelt werden </a:t>
            </a:r>
            <a:endParaRPr lang="de-DE" sz="1200" b="1" kern="1200" dirty="0" smtClean="0">
              <a:solidFill>
                <a:schemeClr val="tx1"/>
              </a:solidFill>
              <a:effectLst/>
              <a:latin typeface="+mn-lt"/>
              <a:ea typeface="+mn-ea"/>
              <a:cs typeface="+mn-cs"/>
            </a:endParaRPr>
          </a:p>
          <a:p>
            <a:endParaRPr lang="de-AT" sz="1200" b="1"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Input- mögliche Diskussionspunkte:</a:t>
            </a:r>
            <a:endParaRPr lang="de-AT" sz="1200" kern="1200" dirty="0" smtClean="0">
              <a:solidFill>
                <a:schemeClr val="tx1"/>
              </a:solidFill>
              <a:effectLst/>
              <a:latin typeface="+mn-lt"/>
              <a:ea typeface="+mn-ea"/>
              <a:cs typeface="+mn-cs"/>
            </a:endParaRPr>
          </a:p>
          <a:p>
            <a:pPr lvl="0"/>
            <a:r>
              <a:rPr lang="de-AT" sz="1200" kern="1200" dirty="0" smtClean="0">
                <a:solidFill>
                  <a:schemeClr val="tx1"/>
                </a:solidFill>
                <a:effectLst/>
                <a:latin typeface="+mn-lt"/>
                <a:ea typeface="+mn-ea"/>
                <a:cs typeface="+mn-cs"/>
              </a:rPr>
              <a:t>Visionäre Transportmittel: Hyperloop, Drohnen, Luftschiff, Cargo</a:t>
            </a:r>
            <a:r>
              <a:rPr lang="de-AT" sz="1200" kern="1200" baseline="0" dirty="0" smtClean="0">
                <a:solidFill>
                  <a:schemeClr val="tx1"/>
                </a:solidFill>
                <a:effectLst/>
                <a:latin typeface="+mn-lt"/>
                <a:ea typeface="+mn-ea"/>
                <a:cs typeface="+mn-cs"/>
              </a:rPr>
              <a:t> Sous Terrain</a:t>
            </a:r>
            <a:endParaRPr lang="de-AT"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Optimierung bestehender Verkehrsträger: Autonomes Fahren</a:t>
            </a:r>
            <a:r>
              <a:rPr lang="de-DE" sz="1200" kern="1200" baseline="0" dirty="0" smtClean="0">
                <a:solidFill>
                  <a:schemeClr val="tx1"/>
                </a:solidFill>
                <a:effectLst/>
                <a:latin typeface="+mn-lt"/>
                <a:ea typeface="+mn-ea"/>
                <a:cs typeface="+mn-cs"/>
              </a:rPr>
              <a:t> (z.B. </a:t>
            </a:r>
            <a:r>
              <a:rPr lang="de-DE" sz="1200" kern="1200" dirty="0" err="1" smtClean="0">
                <a:solidFill>
                  <a:schemeClr val="tx1"/>
                </a:solidFill>
                <a:effectLst/>
                <a:latin typeface="+mn-lt"/>
                <a:ea typeface="+mn-ea"/>
                <a:cs typeface="+mn-cs"/>
              </a:rPr>
              <a:t>Platooning</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alternative Treibstoffe (LNG, Strom) </a:t>
            </a:r>
            <a:endParaRPr lang="de-AT" sz="1200" kern="1200" dirty="0" smtClean="0">
              <a:solidFill>
                <a:schemeClr val="tx1"/>
              </a:solidFill>
              <a:effectLst/>
              <a:latin typeface="+mn-lt"/>
              <a:ea typeface="+mn-ea"/>
              <a:cs typeface="+mn-cs"/>
            </a:endParaRPr>
          </a:p>
          <a:p>
            <a:pPr lvl="0"/>
            <a:r>
              <a:rPr lang="de-AT" sz="1200" kern="1200" dirty="0" smtClean="0">
                <a:solidFill>
                  <a:schemeClr val="tx1"/>
                </a:solidFill>
                <a:effectLst/>
                <a:latin typeface="+mn-lt"/>
                <a:ea typeface="+mn-ea"/>
                <a:cs typeface="+mn-cs"/>
              </a:rPr>
              <a:t>Transportkonzepte: </a:t>
            </a:r>
            <a:r>
              <a:rPr lang="de-AT" sz="1200" kern="1200" dirty="0" err="1" smtClean="0">
                <a:solidFill>
                  <a:schemeClr val="tx1"/>
                </a:solidFill>
                <a:effectLst/>
                <a:latin typeface="+mn-lt"/>
                <a:ea typeface="+mn-ea"/>
                <a:cs typeface="+mn-cs"/>
              </a:rPr>
              <a:t>Synchromodalität</a:t>
            </a:r>
            <a:endParaRPr lang="de-AT" sz="1200" kern="1200" dirty="0" smtClean="0">
              <a:solidFill>
                <a:schemeClr val="tx1"/>
              </a:solidFill>
              <a:effectLst/>
              <a:latin typeface="+mn-lt"/>
              <a:ea typeface="+mn-ea"/>
              <a:cs typeface="+mn-cs"/>
            </a:endParaRPr>
          </a:p>
          <a:p>
            <a:endParaRPr lang="de-DE" baseline="0" dirty="0" smtClean="0"/>
          </a:p>
          <a:p>
            <a:r>
              <a:rPr lang="de-DE" baseline="0" dirty="0" smtClean="0"/>
              <a:t>Bildquelle:  </a:t>
            </a:r>
          </a:p>
          <a:p>
            <a:r>
              <a:rPr lang="de-DE" baseline="0" dirty="0" smtClean="0"/>
              <a:t>Virgin Hyperloop </a:t>
            </a:r>
            <a:r>
              <a:rPr lang="de-DE" baseline="0" dirty="0" err="1" smtClean="0"/>
              <a:t>One</a:t>
            </a:r>
            <a:r>
              <a:rPr lang="de-DE" baseline="0" dirty="0" smtClean="0"/>
              <a:t> (2019). URL: https://www.dropbox.com/sh/6pejtkr49pljjyb/AAD5kjKUgJAvDIf1jhAo_wNha?dl=0&amp;preview=Virgin_Hyperloop_One_2.jpg [17.06.2019]</a:t>
            </a:r>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smtClean="0"/>
              <a:t>Sowohl </a:t>
            </a:r>
            <a:r>
              <a:rPr lang="de-AT" dirty="0" err="1" smtClean="0"/>
              <a:t>Aeros</a:t>
            </a:r>
            <a:r>
              <a:rPr lang="de-AT" dirty="0" smtClean="0"/>
              <a:t> als auch Hybrid Air </a:t>
            </a:r>
            <a:r>
              <a:rPr lang="de-AT" dirty="0" err="1" smtClean="0"/>
              <a:t>Vehicles</a:t>
            </a:r>
            <a:r>
              <a:rPr lang="de-AT" dirty="0" smtClean="0"/>
              <a:t> haben bereits positive Testflüge mit ihren Modellen durchgeführt, allerdings noch in wesentlich kleineren Ausführungen als künftig geplant. Die Ladekapazitäten liegen derzeit bei 10 Tonnen und sollen im nächsten Schritt auf 50 Tonnen erweitert werden. Dass der Luftschifftransport ein volatiler Markt ist zeigt sich jedoch am Schicksal der Firma </a:t>
            </a:r>
            <a:r>
              <a:rPr lang="de-AT" dirty="0" err="1" smtClean="0"/>
              <a:t>Cargolifter</a:t>
            </a:r>
            <a:r>
              <a:rPr lang="de-AT" dirty="0" smtClean="0"/>
              <a:t>, die 2002 aufgrund einer Kostenexplosion in der Entwicklung Konkurs anmelden musste.  Unklar ist noch wie sich die Gesetzgebung zur kommerziellen Nutzung des Luftraums durch Transportluftschiffe entwickeln wird um eine reibungslose internationale Luftfahrt zu gewährleisten. Hybrid Air </a:t>
            </a:r>
            <a:r>
              <a:rPr lang="de-AT" dirty="0" err="1" smtClean="0"/>
              <a:t>Vehicles</a:t>
            </a:r>
            <a:r>
              <a:rPr lang="de-AT" dirty="0" smtClean="0"/>
              <a:t> hat jedoch für sein Modell </a:t>
            </a:r>
            <a:r>
              <a:rPr lang="de-AT" dirty="0" err="1" smtClean="0"/>
              <a:t>Airlander</a:t>
            </a:r>
            <a:r>
              <a:rPr lang="de-AT" dirty="0" smtClean="0"/>
              <a:t> 10 von den britischen Behörden die Genehmigung für die kommerzielle Nutzung bereits erhalten und will das Transportluftschiff 2020 auf den Markt bringen. </a:t>
            </a:r>
          </a:p>
          <a:p>
            <a:endParaRPr lang="de-DE" dirty="0" smtClean="0"/>
          </a:p>
          <a:p>
            <a:r>
              <a:rPr lang="de-DE" dirty="0" smtClean="0"/>
              <a:t>Quelle:</a:t>
            </a:r>
          </a:p>
          <a:p>
            <a:r>
              <a:rPr lang="de-AT" dirty="0" err="1" smtClean="0"/>
              <a:t>Budras</a:t>
            </a:r>
            <a:r>
              <a:rPr lang="de-AT" dirty="0" smtClean="0"/>
              <a:t>, Corinna (2015): </a:t>
            </a:r>
            <a:r>
              <a:rPr lang="de-AT" dirty="0" err="1" smtClean="0"/>
              <a:t>Cargolifter</a:t>
            </a:r>
            <a:r>
              <a:rPr lang="de-AT" dirty="0" smtClean="0"/>
              <a:t>: Hochfliegende Träume. Frankfurter Allgemeine Zeitung GmbH. Online verfügbar unter https://www.faz.net/aktuell/finanzen/aktien/hochfliegende-traeume-fuehrten-bei-cargolifter-in-die-insolvenz-13963312.html, zuletzt geprüft am 02.07.2019.</a:t>
            </a:r>
          </a:p>
          <a:p>
            <a:r>
              <a:rPr lang="de-AT" dirty="0" err="1" smtClean="0"/>
              <a:t>Pluta</a:t>
            </a:r>
            <a:r>
              <a:rPr lang="de-AT" dirty="0" smtClean="0"/>
              <a:t>, Werner (2019): Luftschiff: Der </a:t>
            </a:r>
            <a:r>
              <a:rPr lang="de-AT" dirty="0" err="1" smtClean="0"/>
              <a:t>Airlander</a:t>
            </a:r>
            <a:r>
              <a:rPr lang="de-AT" dirty="0" smtClean="0"/>
              <a:t> wird gebaut. Online verfügbar unter https://www.golem.de/news/luftschiff-der-airlander-wird-gebaut-1901-138702.html, zuletzt geprüft am 02.07.2019.</a:t>
            </a:r>
          </a:p>
        </p:txBody>
      </p:sp>
      <p:sp>
        <p:nvSpPr>
          <p:cNvPr id="4" name="Foliennummernplatzhalter 3"/>
          <p:cNvSpPr>
            <a:spLocks noGrp="1"/>
          </p:cNvSpPr>
          <p:nvPr>
            <p:ph type="sldNum" sz="quarter" idx="10"/>
          </p:nvPr>
        </p:nvSpPr>
        <p:spPr/>
        <p:txBody>
          <a:bodyPr/>
          <a:lstStyle/>
          <a:p>
            <a:fld id="{0EDFA6B0-5DC3-4D22-8E41-F7511E10BAE2}" type="slidenum">
              <a:rPr lang="en-US" smtClean="0"/>
              <a:t>30</a:t>
            </a:fld>
            <a:endParaRPr lang="en-US"/>
          </a:p>
        </p:txBody>
      </p:sp>
    </p:spTree>
    <p:extLst>
      <p:ext uri="{BB962C8B-B14F-4D97-AF65-F5344CB8AC3E}">
        <p14:creationId xmlns:p14="http://schemas.microsoft.com/office/powerpoint/2010/main" val="232500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smtClean="0"/>
              <a:t>Welche visionären Transportmittel</a:t>
            </a:r>
            <a:r>
              <a:rPr lang="de-AT" baseline="0" dirty="0" smtClean="0"/>
              <a:t> für den Gütertransport kennt ihr? </a:t>
            </a:r>
            <a:endParaRPr lang="de-AT" dirty="0" smtClean="0"/>
          </a:p>
          <a:p>
            <a:r>
              <a:rPr lang="de-AT" dirty="0" smtClean="0"/>
              <a:t>Antwort:</a:t>
            </a:r>
            <a:r>
              <a:rPr lang="de-AT" baseline="0" dirty="0" smtClean="0"/>
              <a:t> </a:t>
            </a:r>
            <a:r>
              <a:rPr lang="de-AT" dirty="0" smtClean="0"/>
              <a:t>Hyperloop, Drohne, Luftschiff, Cargo Sous </a:t>
            </a:r>
            <a:r>
              <a:rPr lang="de-AT" dirty="0" err="1" smtClean="0"/>
              <a:t>Terrrain</a:t>
            </a:r>
            <a:endParaRPr lang="de-AT" dirty="0" smtClean="0"/>
          </a:p>
          <a:p>
            <a:endParaRPr lang="de-DE" dirty="0" smtClean="0"/>
          </a:p>
          <a:p>
            <a:r>
              <a:rPr lang="de-DE" dirty="0" smtClean="0"/>
              <a:t>Bildquelle: https://pixabay.com/de/illustrations/banner-header-fragezeichen-frage-1090830/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10944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92924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Das Thema Digitalisierung bzw. Vernetzung und die damit verbundenen Trends Industrie 4.0 und das Internet der Dinge sind aktuell relevante Themen in der Logistik. Mit dem Internet der Dinge sind die zahlreichen Alltagsgeräte (z.B. Automatisches Heizsystem mit Thermostat) gemeint, die mit dem Internet verbunden sind und miteinander kommunizieren um Sensordaten auszutauschen. Diese Geräte werden als „smart“ bezeichnet, da Ihnen eine gewisse Intelligenz eingeräumt wird. Logistik 4.0 ist eine Erweiterung der zugrundeliegenden Idee eines Internet der Dinge. Aufgrund der Digitalisierung der Gesellschaft im Allgemeinen und der zunehmenden Anzahl an Online-Einkäufen wird die Logistikbranche immer mehr vor neue Herausforderungen gestellt. Dementsprechend ist eine Vernetzung der Logistikdienstleister mit Kunden und anderen relevanten Akteuren von großer Bedeutung, um dem zunehmenden Transportaufkommen gerecht zu werden. Auch wenn die technischen Voraussetzungen möglicherweise oftmals bereits gegeben sind oder relativ rasch umgesetzt werden können, gilt es dennoch eine entsprechende Vertrauensbasis zwischen den Akteuren herzustellen. Vertrauen ist dabei wichtig, um einen Datenaustausch zu realisieren und sicher zu stellen, dass Akteure bereit sind alle relevanten Daten mit den Partnern zu teilen und diese nicht missbräuchlich für eigene Zwecke genutzt werden. Da die Bereitschaft zum Datenaustausch oftmals aufgrund des fehlenden Vertrauens noch nicht gegeben ist, gilt es auch die Einstellung der Akteure in Zukunft positiv zu beeinflussen.</a:t>
            </a:r>
            <a:r>
              <a:rPr lang="de-AT" sz="1200" kern="1200" baseline="300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Quellen</a:t>
            </a:r>
            <a:r>
              <a:rPr lang="en-US" sz="1200" kern="1200" dirty="0" smtClean="0">
                <a:solidFill>
                  <a:schemeClr val="tx1"/>
                </a:solidFill>
                <a:effectLst/>
                <a:latin typeface="+mn-lt"/>
                <a:ea typeface="+mn-ea"/>
                <a:cs typeface="+mn-cs"/>
              </a:rPr>
              <a:t>:</a:t>
            </a:r>
          </a:p>
          <a:p>
            <a:r>
              <a:rPr lang="de-AT" sz="1200" kern="1200" dirty="0" err="1" smtClean="0">
                <a:solidFill>
                  <a:schemeClr val="tx1"/>
                </a:solidFill>
                <a:effectLst/>
                <a:latin typeface="+mn-lt"/>
                <a:ea typeface="+mn-ea"/>
                <a:cs typeface="+mn-cs"/>
              </a:rPr>
              <a:t>Explainity</a:t>
            </a:r>
            <a:r>
              <a:rPr lang="de-AT" sz="1200" kern="1200" dirty="0" smtClean="0">
                <a:solidFill>
                  <a:schemeClr val="tx1"/>
                </a:solidFill>
                <a:effectLst/>
                <a:latin typeface="+mn-lt"/>
                <a:ea typeface="+mn-ea"/>
                <a:cs typeface="+mn-cs"/>
              </a:rPr>
              <a:t> (2016): Internet der Dinge einfach erklärt. Online verfügbar unter https://www.youtube.com/watch?v=yLZbzbO_7yQ, zuletzt geprüft am 05.07.2019.</a:t>
            </a:r>
          </a:p>
          <a:p>
            <a:r>
              <a:rPr lang="de-AT" sz="1200" kern="1200" dirty="0" smtClean="0">
                <a:solidFill>
                  <a:schemeClr val="tx1"/>
                </a:solidFill>
                <a:effectLst/>
                <a:latin typeface="+mn-lt"/>
                <a:ea typeface="+mn-ea"/>
                <a:cs typeface="+mn-cs"/>
              </a:rPr>
              <a:t>Heistermann, Frauke; </a:t>
            </a:r>
            <a:r>
              <a:rPr lang="de-AT" sz="1200" kern="1200" dirty="0" err="1" smtClean="0">
                <a:solidFill>
                  <a:schemeClr val="tx1"/>
                </a:solidFill>
                <a:effectLst/>
                <a:latin typeface="+mn-lt"/>
                <a:ea typeface="+mn-ea"/>
                <a:cs typeface="+mn-cs"/>
              </a:rPr>
              <a:t>Hompel</a:t>
            </a:r>
            <a:r>
              <a:rPr lang="de-AT" sz="1200" kern="1200" dirty="0" smtClean="0">
                <a:solidFill>
                  <a:schemeClr val="tx1"/>
                </a:solidFill>
                <a:effectLst/>
                <a:latin typeface="+mn-lt"/>
                <a:ea typeface="+mn-ea"/>
                <a:cs typeface="+mn-cs"/>
              </a:rPr>
              <a:t>, Michael </a:t>
            </a:r>
            <a:r>
              <a:rPr lang="de-AT" sz="1200" kern="1200" dirty="0" err="1" smtClean="0">
                <a:solidFill>
                  <a:schemeClr val="tx1"/>
                </a:solidFill>
                <a:effectLst/>
                <a:latin typeface="+mn-lt"/>
                <a:ea typeface="+mn-ea"/>
                <a:cs typeface="+mn-cs"/>
              </a:rPr>
              <a:t>ten</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Mallée</a:t>
            </a:r>
            <a:r>
              <a:rPr lang="de-AT" sz="1200" kern="1200" dirty="0" smtClean="0">
                <a:solidFill>
                  <a:schemeClr val="tx1"/>
                </a:solidFill>
                <a:effectLst/>
                <a:latin typeface="+mn-lt"/>
                <a:ea typeface="+mn-ea"/>
                <a:cs typeface="+mn-cs"/>
              </a:rPr>
              <a:t>, Torsten (2017): Digitalisierung in der Logistik - Die BVL: Das Logistik-Netzwerk für Fach- und Führungskräfte. BVL - Bundesvereinigung Logistik e.V. Bremen. Online verfügbar unter https://www.bvl.de/misc/filePush.php?id=35017&amp;name=BVL17+Positionspapier+Digitalisierung+in+der+Logistik, zuletzt geprüft am 02.07.2019.</a:t>
            </a:r>
            <a:endParaRPr lang="de-DE" sz="1200" kern="1200" dirty="0" smtClean="0">
              <a:solidFill>
                <a:schemeClr val="tx1"/>
              </a:solidFill>
              <a:effectLst/>
              <a:latin typeface="+mn-lt"/>
              <a:ea typeface="+mn-ea"/>
              <a:cs typeface="+mn-cs"/>
            </a:endParaRPr>
          </a:p>
          <a:p>
            <a:r>
              <a:rPr lang="de-AT" sz="1200" kern="1200" dirty="0" err="1" smtClean="0">
                <a:solidFill>
                  <a:schemeClr val="tx1"/>
                </a:solidFill>
                <a:effectLst/>
                <a:latin typeface="+mn-lt"/>
                <a:ea typeface="+mn-ea"/>
                <a:cs typeface="+mn-cs"/>
              </a:rPr>
              <a:t>Derndorfer</a:t>
            </a:r>
            <a:r>
              <a:rPr lang="de-AT" sz="1200" kern="1200" dirty="0" smtClean="0">
                <a:solidFill>
                  <a:schemeClr val="tx1"/>
                </a:solidFill>
                <a:effectLst/>
                <a:latin typeface="+mn-lt"/>
                <a:ea typeface="+mn-ea"/>
                <a:cs typeface="+mn-cs"/>
              </a:rPr>
              <a:t>, Anna: Logistik 4.0. Macher Media House GmbH. Online verfügbar unter https://diemacher.at/1083/logistik-4, zuletzt geprüft am 02.07.2019.</a:t>
            </a:r>
          </a:p>
          <a:p>
            <a:endParaRPr lang="de-AT" sz="1200" kern="1200" dirty="0" smtClean="0">
              <a:solidFill>
                <a:schemeClr val="tx1"/>
              </a:solidFill>
              <a:effectLst/>
              <a:latin typeface="+mn-lt"/>
              <a:ea typeface="+mn-ea"/>
              <a:cs typeface="+mn-cs"/>
            </a:endParaRPr>
          </a:p>
          <a:p>
            <a:r>
              <a:rPr lang="de-DE" sz="1200" b="0" i="0" u="none" strike="noStrike" kern="1200" baseline="0" dirty="0" smtClean="0">
                <a:solidFill>
                  <a:schemeClr val="tx1"/>
                </a:solidFill>
                <a:latin typeface="+mn-lt"/>
                <a:ea typeface="+mn-ea"/>
                <a:cs typeface="+mn-cs"/>
              </a:rPr>
              <a:t>Bildquelle: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baseline="0" dirty="0" err="1" smtClean="0">
                <a:solidFill>
                  <a:schemeClr val="tx1"/>
                </a:solidFill>
                <a:latin typeface="+mn-lt"/>
                <a:ea typeface="+mn-ea"/>
                <a:cs typeface="+mn-cs"/>
              </a:rPr>
              <a:t>Pixabay</a:t>
            </a:r>
            <a:r>
              <a:rPr lang="de-DE" sz="1200" b="0" i="0" u="none" strike="noStrike" kern="1200" baseline="0" dirty="0" smtClean="0">
                <a:solidFill>
                  <a:schemeClr val="tx1"/>
                </a:solidFill>
                <a:latin typeface="+mn-lt"/>
                <a:ea typeface="+mn-ea"/>
                <a:cs typeface="+mn-cs"/>
              </a:rPr>
              <a:t> URL: </a:t>
            </a:r>
            <a:r>
              <a:rPr lang="de-AT" sz="1200" dirty="0" smtClean="0">
                <a:latin typeface="Corbel" panose="020B0503020204020204" pitchFamily="34" charset="0"/>
              </a:rPr>
              <a:t>https://pixabay.com/de/netzwerke-internet-sozial-3017389/ [14.06.2019]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smtClean="0">
              <a:latin typeface="Corbel" panose="020B0503020204020204" pitchFamily="34" charset="0"/>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292583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sz="1200" kern="1200" dirty="0" smtClean="0">
                <a:solidFill>
                  <a:schemeClr val="tx1"/>
                </a:solidFill>
                <a:effectLst/>
                <a:latin typeface="+mn-lt"/>
                <a:ea typeface="+mn-ea"/>
                <a:cs typeface="+mn-cs"/>
              </a:rPr>
              <a:t>Europa steht vor der Herausforderung, dass in vielen Fällen nur zwei Verkehrsträger (Straße und Schiene) zur Verfügung stehen, da in vielen Bereichen das Binnenschiff und die dazugehörigen Wasserstraßen noch nicht adäquat ausgebaut sind bzw. infrastrukturell nicht zur Verfügung stehen. Dies hat zur Folge, dass die europäischen Transportketten oftmals nicht über ausreichende Kapazitäten verfügen, da die Infrastruktur vor allem im Straßenbereich bereits ihren maximalen Auslastungsgrad erreicht hat. Des Weiteren tritt der Nachhaltigkeitsaspekt immer mehr in den Vordergrund. Dies bedeutet, dass die optimale Nutzung der vorhandenen Transportressourcen für den Güterverkehr immer wichtiger wird, um einen effizienten und kostengünstigen Transport für die Zukunft zu gewährleisten. Damit eine optimale Ausnutzung der verschiedenen Transportmittel garantiert und somit den aufkommenden Herausforderungen entgegengewirkt werden kann sind in den letzten Jahren unterschiedliche Transportkonzepte entstanden</a:t>
            </a:r>
          </a:p>
          <a:p>
            <a:endParaRPr lang="de-DE"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Der Einsatz unterschiedlicher Transportmittel, um die Stärken jedes Transportmodus zu nutzen, ist die Idee der Multimodalität. Intermodalität ermöglicht die Nutzung verschiedener Verkehrsträger durch den Transport von Produkten in derselben Transporteinheit und senkt somit die Umschlagskosten. Die Idee der Co-Modalität ist es jene Transportmittel zu verwenden, die für die verschiedenen Transportwege am besten geeignet sind (abhängig beispielsweise von dem Produkt).</a:t>
            </a:r>
            <a:br>
              <a:rPr lang="de-AT" sz="1200"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Die </a:t>
            </a:r>
            <a:r>
              <a:rPr lang="de-AT" sz="1200" kern="1200" dirty="0" err="1" smtClean="0">
                <a:solidFill>
                  <a:schemeClr val="tx1"/>
                </a:solidFill>
                <a:effectLst/>
                <a:latin typeface="+mn-lt"/>
                <a:ea typeface="+mn-ea"/>
                <a:cs typeface="+mn-cs"/>
              </a:rPr>
              <a:t>Synchromodalität</a:t>
            </a:r>
            <a:r>
              <a:rPr lang="de-AT" sz="1200" kern="1200" dirty="0" smtClean="0">
                <a:solidFill>
                  <a:schemeClr val="tx1"/>
                </a:solidFill>
                <a:effectLst/>
                <a:latin typeface="+mn-lt"/>
                <a:ea typeface="+mn-ea"/>
                <a:cs typeface="+mn-cs"/>
              </a:rPr>
              <a:t> kombiniert die besten Aspekte der bisherigen Konzepte – standardisierte Transporteinheiten über alle Transportarten, Bündelung der Stärken der verschiedenen Transportarten, Vermeidung von unimodalem Transport – durch Hinzufügen von Echtzeitdaten, um somit den effizientesten Transport gewährleisten zu können. Das Konzept der Synchronmodalität kann auch als erster Schritt in Richtung des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Internets gesehen werden, welches vom kanadischen Professor Benoit </a:t>
            </a:r>
            <a:r>
              <a:rPr lang="de-AT" sz="1200" kern="1200" dirty="0" err="1" smtClean="0">
                <a:solidFill>
                  <a:schemeClr val="tx1"/>
                </a:solidFill>
                <a:effectLst/>
                <a:latin typeface="+mn-lt"/>
                <a:ea typeface="+mn-ea"/>
                <a:cs typeface="+mn-cs"/>
              </a:rPr>
              <a:t>Montreuil</a:t>
            </a:r>
            <a:r>
              <a:rPr lang="de-AT" sz="1200" kern="1200" dirty="0" smtClean="0">
                <a:solidFill>
                  <a:schemeClr val="tx1"/>
                </a:solidFill>
                <a:effectLst/>
                <a:latin typeface="+mn-lt"/>
                <a:ea typeface="+mn-ea"/>
                <a:cs typeface="+mn-cs"/>
              </a:rPr>
              <a:t> entwickelt wurde (siehe Folie 36)</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a:t>
            </a:r>
          </a:p>
          <a:p>
            <a:r>
              <a:rPr lang="en-US" sz="1200" kern="1200" dirty="0" smtClean="0">
                <a:solidFill>
                  <a:schemeClr val="tx1"/>
                </a:solidFill>
                <a:effectLst/>
                <a:latin typeface="+mn-lt"/>
                <a:ea typeface="+mn-ea"/>
                <a:cs typeface="+mn-cs"/>
              </a:rPr>
              <a:t>Reis, Vasco (2015): Should we keep on renaming a +35-year-old baby? In: Journal of Transport Geography 46, S. 173–179. DOI: 10.1016/j.jtrangeo.2015.06.019.</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786568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err="1" smtClean="0">
                <a:solidFill>
                  <a:schemeClr val="tx1"/>
                </a:solidFill>
                <a:effectLst/>
                <a:latin typeface="+mn-lt"/>
                <a:ea typeface="+mn-ea"/>
                <a:cs typeface="+mn-cs"/>
              </a:rPr>
              <a:t>Synchromodalität</a:t>
            </a:r>
            <a:r>
              <a:rPr lang="de-AT" sz="1200" b="1" kern="120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zielt darauf ab, ein flexibles und kooperatives Verkehrsnetz zu schaffen, indem die verschiedenen verfügbaren Transportressourcen optimal genutzt werden. Die Hauptvoraussetzung für das Konzept der Synchronmodalität ist, dass das Transportmittel nicht vom Kunden definiert wird. Der Kunde kann bei Anwendung dieses Konzeptes nur Grundanforderungen wie z.B. Transportkosten und Lieferzeit festlegen. Die freie Transportmittelwahl ermöglicht Bündelungseffekte, die zu einer effizienten Nutzung der Transportkapazitäten beitragen. Somit können zusätzliche Transportwege vermieden werden, was zu einer Verringerung von CO2 und anderen Emissionen führt. Durch die Nutzung von Bündelungseffekten und der Beseitigung von Vorurteilen der Entscheidungsträger gegenüber alternativen Verkehrsträgern (Schiene, Binnengewässer) kann das Konzept zu einer zunehmenden Nutzung des Schienen- und Binnenschiffsverkehrs beitragen. Durch Hinzufügen der Echtzeitüberwachung wird eine vorteilhafte Transportmittel- und Routenwahl ermöglicht. Dies führt zu einer effektiven Nutzung der Infrastruktur und einer Reduzierung der Wartezeiten. Um den Erfolg dieses Konzepts zu gewährleisten, ist eine enge Zusammenarbeit aller Akteure entlang der Lieferkette erforderlich. Mitglieder des </a:t>
            </a:r>
            <a:r>
              <a:rPr lang="de-AT" sz="1200" kern="1200" dirty="0" err="1" smtClean="0">
                <a:solidFill>
                  <a:schemeClr val="tx1"/>
                </a:solidFill>
                <a:effectLst/>
                <a:latin typeface="+mn-lt"/>
                <a:ea typeface="+mn-ea"/>
                <a:cs typeface="+mn-cs"/>
              </a:rPr>
              <a:t>synchromodalen</a:t>
            </a:r>
            <a:r>
              <a:rPr lang="de-AT" sz="1200" kern="1200" dirty="0" smtClean="0">
                <a:solidFill>
                  <a:schemeClr val="tx1"/>
                </a:solidFill>
                <a:effectLst/>
                <a:latin typeface="+mn-lt"/>
                <a:ea typeface="+mn-ea"/>
                <a:cs typeface="+mn-cs"/>
              </a:rPr>
              <a:t> Transportnetzwerkes müssen sich abstimmen um eine optimale Auslastung der Transportmittel zu erzielen und gleichzeitig die Einhaltung aller Liefertermine zu gewährleisten. Ein reger Datenaustausch und gegenseitiges Vertrauen aller Akteure ist somit zwingend notwendig.</a:t>
            </a:r>
            <a:r>
              <a:rPr lang="de-AT"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Quelle:</a:t>
            </a:r>
          </a:p>
          <a:p>
            <a:r>
              <a:rPr lang="en-US" sz="1200" kern="1200" dirty="0" smtClean="0">
                <a:solidFill>
                  <a:schemeClr val="tx1"/>
                </a:solidFill>
                <a:effectLst/>
                <a:latin typeface="+mn-lt"/>
                <a:ea typeface="+mn-ea"/>
                <a:cs typeface="+mn-cs"/>
              </a:rPr>
              <a:t>Reis, Vasco (2015): Should we keep on renaming a +35-year-old baby? In: Journal of Transport Geography 46, S. 173–179. DOI: 10.1016/j.jtrangeo.2015.06.019.</a:t>
            </a:r>
          </a:p>
          <a:p>
            <a:endParaRPr lang="de-DE" dirty="0" smtClean="0">
              <a:solidFill>
                <a:srgbClr val="FF0000"/>
              </a:solidFill>
            </a:endParaRPr>
          </a:p>
          <a:p>
            <a:r>
              <a:rPr lang="de-DE" dirty="0" smtClean="0">
                <a:solidFill>
                  <a:srgbClr val="FF0000"/>
                </a:solidFill>
              </a:rPr>
              <a:t>Bildquelle: Rudy </a:t>
            </a:r>
            <a:r>
              <a:rPr lang="de-DE" dirty="0" err="1" smtClean="0">
                <a:solidFill>
                  <a:srgbClr val="FF0000"/>
                </a:solidFill>
              </a:rPr>
              <a:t>Negenborn</a:t>
            </a:r>
            <a:r>
              <a:rPr lang="de-DE" baseline="0" dirty="0" smtClean="0">
                <a:solidFill>
                  <a:srgbClr val="FF0000"/>
                </a:solidFill>
              </a:rPr>
              <a:t> (2015): ICCL‘15 in Sketch Notes. International </a:t>
            </a:r>
            <a:r>
              <a:rPr lang="de-DE" baseline="0" dirty="0" err="1" smtClean="0">
                <a:solidFill>
                  <a:srgbClr val="FF0000"/>
                </a:solidFill>
              </a:rPr>
              <a:t>Conferene</a:t>
            </a:r>
            <a:r>
              <a:rPr lang="de-DE" baseline="0" dirty="0" smtClean="0">
                <a:solidFill>
                  <a:srgbClr val="FF0000"/>
                </a:solidFill>
              </a:rPr>
              <a:t> on </a:t>
            </a:r>
            <a:r>
              <a:rPr lang="de-DE" baseline="0" dirty="0" err="1" smtClean="0">
                <a:solidFill>
                  <a:srgbClr val="FF0000"/>
                </a:solidFill>
              </a:rPr>
              <a:t>Computational</a:t>
            </a:r>
            <a:r>
              <a:rPr lang="de-DE" baseline="0" dirty="0" smtClean="0">
                <a:solidFill>
                  <a:srgbClr val="FF0000"/>
                </a:solidFill>
              </a:rPr>
              <a:t> </a:t>
            </a:r>
            <a:r>
              <a:rPr lang="de-DE" baseline="0" dirty="0" err="1" smtClean="0">
                <a:solidFill>
                  <a:srgbClr val="FF0000"/>
                </a:solidFill>
              </a:rPr>
              <a:t>Logistics</a:t>
            </a:r>
            <a:r>
              <a:rPr lang="de-DE" baseline="0" dirty="0" smtClean="0">
                <a:solidFill>
                  <a:srgbClr val="FF0000"/>
                </a:solidFill>
              </a:rPr>
              <a:t> 2015. Delft, The </a:t>
            </a:r>
            <a:r>
              <a:rPr lang="de-DE" baseline="0" dirty="0" err="1" smtClean="0">
                <a:solidFill>
                  <a:srgbClr val="FF0000"/>
                </a:solidFill>
              </a:rPr>
              <a:t>Netherlands</a:t>
            </a:r>
            <a:r>
              <a:rPr lang="de-DE" baseline="0" dirty="0" smtClean="0">
                <a:solidFill>
                  <a:srgbClr val="FF0000"/>
                </a:solidFill>
              </a:rPr>
              <a:t>. URL: http://realtimelogistics.info/iccl/?page_id=854 [17.06.2019]</a:t>
            </a:r>
            <a:endParaRPr lang="de-DE" dirty="0" smtClean="0">
              <a:solidFill>
                <a:srgbClr val="FF0000"/>
              </a:solidFill>
            </a:endParaRPr>
          </a:p>
          <a:p>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35</a:t>
            </a:fld>
            <a:endParaRPr lang="en-US"/>
          </a:p>
        </p:txBody>
      </p:sp>
    </p:spTree>
    <p:extLst>
      <p:ext uri="{BB962C8B-B14F-4D97-AF65-F5344CB8AC3E}">
        <p14:creationId xmlns:p14="http://schemas.microsoft.com/office/powerpoint/2010/main" val="2118376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Ein weiteres innovatives Transportkonzept ist das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Der kanadische Professor Benoit </a:t>
            </a:r>
            <a:r>
              <a:rPr lang="de-AT" sz="1200" kern="1200" dirty="0" err="1" smtClean="0">
                <a:solidFill>
                  <a:schemeClr val="tx1"/>
                </a:solidFill>
                <a:effectLst/>
                <a:latin typeface="+mn-lt"/>
                <a:ea typeface="+mn-ea"/>
                <a:cs typeface="+mn-cs"/>
              </a:rPr>
              <a:t>Montreuil</a:t>
            </a:r>
            <a:r>
              <a:rPr lang="de-AT" sz="1200" kern="1200" dirty="0" smtClean="0">
                <a:solidFill>
                  <a:schemeClr val="tx1"/>
                </a:solidFill>
                <a:effectLst/>
                <a:latin typeface="+mn-lt"/>
                <a:ea typeface="+mn-ea"/>
                <a:cs typeface="+mn-cs"/>
              </a:rPr>
              <a:t> gilt als Pionier auf dem Gebiet. Die grundlegende Idee des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Internets besteht darin, Fracht wie Informationsflüsse über das Internet zu versenden (Abb.3). Zum Beispiel beim Versenden einer E-Mail ist in den meisten Fällen nicht bekannt, welcher Anbieter vom Empfänger verwendet wird oder über welche „Route“ die E-Mail zu diesem gelangt. Man verlässt sich darauf, dass das Internet die E-Mail an den richtigen Empfänger senden wird. Im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besteht diese Nachricht aus einem physischem Objekt wie z.B. einem Paket. Ein Netzwerk von Hubs, welche die Produkte senden und empfangen, bilden die Grundlage für das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(dieses Netzwerk ist den verschiedenen Servern im Internet nachempfunden). Der nächstgelegene Hub zum Kunden / Empfänger führt die letzte Lieferung durch. Im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sind alle Verkehrsträger und Dienstleister miteinander vernetzt, um eine effiziente Versendung und Nutzung des Netzes gewährleisten zu können. Um einen barrierefreien und nahtlosen Transport zu gewährleisten, müssen standardisierte PI-Container, Pakete, Lager und Umschlagspunkte installiert werden. Diese sind mit dem Internet der Dinge verbunden (siehe</a:t>
            </a:r>
            <a:r>
              <a:rPr lang="de-AT" sz="1200" kern="1200" baseline="0" dirty="0" smtClean="0">
                <a:solidFill>
                  <a:schemeClr val="tx1"/>
                </a:solidFill>
                <a:effectLst/>
                <a:latin typeface="+mn-lt"/>
                <a:ea typeface="+mn-ea"/>
                <a:cs typeface="+mn-cs"/>
              </a:rPr>
              <a:t> Folie 33</a:t>
            </a:r>
            <a:r>
              <a:rPr lang="de-AT" sz="1200" kern="1200" dirty="0" smtClean="0">
                <a:solidFill>
                  <a:schemeClr val="tx1"/>
                </a:solidFill>
                <a:effectLst/>
                <a:latin typeface="+mn-lt"/>
                <a:ea typeface="+mn-ea"/>
                <a:cs typeface="+mn-cs"/>
              </a:rPr>
              <a:t>) und kommunizieren selbstständig miteinander. Des Weiteren müssen Prozesse standardisiert werden, um das Risiko von Diskrepanzen zu minimieren. Diese standardisierten Transporteinheiten und -prozesse führen zu einem zuverlässigen und belastbaren smart-Network, in dem die Einheiten nahezu unabhängig kommunizieren. Dieses intelligente Netzwerk sollte für alle Akteure der Lieferkette (auch auf globaler Ebene) zugänglich sein. Dadurch wird ermöglicht, dass die Transporteinheiten die beste Transportroute selbst wählen und mit anderen Transporteinheiten und Stationen interagieren. Dies macht eine menschliche Interaktion fast überflüssig (z. B. fällt das Planen eines Umschlagprozesses weg). Die Verbindung zwischen den Akteuren, der Infrastruktur und den verschiedenen Verkehrsträgern ist für das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essentiell und führt zu einer umfassenden Interkonnektivität. Der Austausch aller relevanten Informationen und die Gewährleistung der Aktualität der Daten in Echtzeit sind ebenfalls entscheidende Elemente für das Konzept des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Internets. </a:t>
            </a:r>
          </a:p>
          <a:p>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Quellen: </a:t>
            </a:r>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Montreuil, Benoit (2011): Toward a Physical Internet: meeting the global logistics sustainability grand challenge. In: Logistics Research 3 (2), S. 71–87. DOI: 10.1007/s12159-011-0045-x.</a:t>
            </a:r>
            <a:endParaRPr lang="de-AT" sz="1200" kern="1200" dirty="0" smtClean="0">
              <a:solidFill>
                <a:schemeClr val="tx1"/>
              </a:solidFill>
              <a:effectLst/>
              <a:latin typeface="+mn-lt"/>
              <a:ea typeface="+mn-ea"/>
              <a:cs typeface="+mn-cs"/>
            </a:endParaRPr>
          </a:p>
          <a:p>
            <a:r>
              <a:rPr lang="de-AT" dirty="0" err="1" smtClean="0"/>
              <a:t>Modulushca</a:t>
            </a:r>
            <a:r>
              <a:rPr lang="de-AT" dirty="0" smtClean="0"/>
              <a:t> </a:t>
            </a:r>
            <a:r>
              <a:rPr lang="de-AT" dirty="0" err="1" smtClean="0"/>
              <a:t>project</a:t>
            </a:r>
            <a:r>
              <a:rPr lang="de-AT" dirty="0" smtClean="0"/>
              <a:t> (2014): </a:t>
            </a:r>
            <a:r>
              <a:rPr lang="de-AT" dirty="0" err="1" smtClean="0"/>
              <a:t>Physical</a:t>
            </a:r>
            <a:r>
              <a:rPr lang="de-AT" dirty="0" smtClean="0"/>
              <a:t> Internet. Online verfügbar unter https://www.youtube.com/watch?v=lltcWVNrjl0, zuletzt geprüft am 02.07.2019.</a:t>
            </a:r>
            <a:endParaRPr lang="de-DE" dirty="0" smtClean="0"/>
          </a:p>
          <a:p>
            <a:endParaRPr lang="de-DE" dirty="0" smtClean="0"/>
          </a:p>
          <a:p>
            <a:r>
              <a:rPr lang="de-DE" dirty="0" smtClean="0"/>
              <a:t>Bildquelle:</a:t>
            </a:r>
            <a:r>
              <a:rPr lang="de-DE" baseline="0" dirty="0" smtClean="0"/>
              <a:t> Eigene</a:t>
            </a:r>
            <a:endParaRPr lang="de-DE" dirty="0" smtClean="0"/>
          </a:p>
          <a:p>
            <a:endParaRPr lang="de-AT" dirty="0" smtClean="0"/>
          </a:p>
        </p:txBody>
      </p:sp>
      <p:sp>
        <p:nvSpPr>
          <p:cNvPr id="4" name="Foliennummernplatzhalter 3"/>
          <p:cNvSpPr>
            <a:spLocks noGrp="1"/>
          </p:cNvSpPr>
          <p:nvPr>
            <p:ph type="sldNum" sz="quarter" idx="10"/>
          </p:nvPr>
        </p:nvSpPr>
        <p:spPr/>
        <p:txBody>
          <a:bodyPr/>
          <a:lstStyle/>
          <a:p>
            <a:fld id="{BEE6645A-1D89-47D1-9FAC-5E56D67537A3}" type="slidenum">
              <a:rPr lang="de-AT" smtClean="0"/>
              <a:t>36</a:t>
            </a:fld>
            <a:endParaRPr lang="de-AT"/>
          </a:p>
        </p:txBody>
      </p:sp>
    </p:spTree>
    <p:extLst>
      <p:ext uri="{BB962C8B-B14F-4D97-AF65-F5344CB8AC3E}">
        <p14:creationId xmlns:p14="http://schemas.microsoft.com/office/powerpoint/2010/main" val="73861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smtClean="0"/>
              <a:t>Im </a:t>
            </a:r>
            <a:r>
              <a:rPr lang="de-AT" dirty="0" err="1" smtClean="0"/>
              <a:t>Youtube</a:t>
            </a:r>
            <a:r>
              <a:rPr lang="de-AT" dirty="0" smtClean="0"/>
              <a:t> Video „</a:t>
            </a:r>
            <a:r>
              <a:rPr lang="de-AT" dirty="0" err="1" smtClean="0"/>
              <a:t>Towards</a:t>
            </a:r>
            <a:r>
              <a:rPr lang="de-AT" dirty="0" smtClean="0"/>
              <a:t> </a:t>
            </a:r>
            <a:r>
              <a:rPr lang="de-AT" dirty="0" err="1" smtClean="0"/>
              <a:t>Physical</a:t>
            </a:r>
            <a:r>
              <a:rPr lang="de-AT" dirty="0" smtClean="0"/>
              <a:t> Internet Implementation: ALICE </a:t>
            </a:r>
            <a:r>
              <a:rPr lang="de-AT" dirty="0" err="1" smtClean="0"/>
              <a:t>research</a:t>
            </a:r>
            <a:r>
              <a:rPr lang="de-AT" dirty="0" smtClean="0"/>
              <a:t> </a:t>
            </a:r>
            <a:r>
              <a:rPr lang="de-AT" dirty="0" err="1" smtClean="0"/>
              <a:t>and</a:t>
            </a:r>
            <a:r>
              <a:rPr lang="de-AT" dirty="0" smtClean="0"/>
              <a:t> </a:t>
            </a:r>
            <a:r>
              <a:rPr lang="de-AT" dirty="0" err="1" smtClean="0"/>
              <a:t>innovation</a:t>
            </a:r>
            <a:r>
              <a:rPr lang="de-AT" dirty="0" smtClean="0"/>
              <a:t> </a:t>
            </a:r>
            <a:r>
              <a:rPr lang="de-AT" dirty="0" err="1" smtClean="0"/>
              <a:t>roadmaps</a:t>
            </a:r>
            <a:r>
              <a:rPr lang="de-AT" dirty="0" smtClean="0"/>
              <a:t>“ wird </a:t>
            </a:r>
            <a:r>
              <a:rPr lang="de-AT" dirty="0" err="1" smtClean="0"/>
              <a:t>Physical</a:t>
            </a:r>
            <a:r>
              <a:rPr lang="de-AT" dirty="0" smtClean="0"/>
              <a:t> Internet anschaulich und</a:t>
            </a:r>
            <a:r>
              <a:rPr lang="de-AT" baseline="0" dirty="0" smtClean="0"/>
              <a:t> leicht verständlich erklärt.</a:t>
            </a:r>
          </a:p>
          <a:p>
            <a:endParaRPr lang="de-AT" baseline="0" dirty="0" smtClean="0"/>
          </a:p>
          <a:p>
            <a:r>
              <a:rPr lang="de-AT" baseline="0" dirty="0" smtClean="0"/>
              <a:t>Das Video zeigt die verschiedenen Probleme mit denen die Logistik konfrontiert ist, die zahlreichen verschiedenen Güter, die mangelnde Koordination zwischen den Verkehrsträgern, die schlechte Nutzung der Läger, sowie die komplexen Netzwerke. Lösungen für diese Probleme bietet das </a:t>
            </a:r>
            <a:r>
              <a:rPr lang="de-AT" baseline="0" dirty="0" err="1" smtClean="0"/>
              <a:t>Physical</a:t>
            </a:r>
            <a:r>
              <a:rPr lang="de-AT" baseline="0" dirty="0" smtClean="0"/>
              <a:t> Internet, Güter werden standardisiert, die Verkehrsträger werden miteinander verbunden, Läger werden besser genutzt und die Supply Chain wird schlüssiger.</a:t>
            </a:r>
          </a:p>
          <a:p>
            <a:endParaRPr lang="de-DE" baseline="0" dirty="0" smtClean="0"/>
          </a:p>
          <a:p>
            <a:r>
              <a:rPr lang="de-DE" baseline="0" smtClean="0"/>
              <a:t>Videoquelle:</a:t>
            </a: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ETP Alice (2015): </a:t>
            </a:r>
            <a:r>
              <a:rPr lang="en-US" b="0" dirty="0" smtClean="0"/>
              <a:t>Towards Physical Internet Implementation: ALICE research and innovation roadmaps. </a:t>
            </a:r>
            <a:r>
              <a:rPr lang="de-DE" baseline="0" dirty="0" smtClean="0"/>
              <a:t>URL: https://www.youtube.com/watch?v=4vc7XoEYUs8</a:t>
            </a:r>
          </a:p>
        </p:txBody>
      </p:sp>
      <p:sp>
        <p:nvSpPr>
          <p:cNvPr id="4" name="Foliennummernplatzhalter 3"/>
          <p:cNvSpPr>
            <a:spLocks noGrp="1"/>
          </p:cNvSpPr>
          <p:nvPr>
            <p:ph type="sldNum" sz="quarter" idx="10"/>
          </p:nvPr>
        </p:nvSpPr>
        <p:spPr/>
        <p:txBody>
          <a:bodyPr/>
          <a:lstStyle/>
          <a:p>
            <a:fld id="{BEE6645A-1D89-47D1-9FAC-5E56D67537A3}" type="slidenum">
              <a:rPr lang="de-AT" smtClean="0"/>
              <a:t>37</a:t>
            </a:fld>
            <a:endParaRPr lang="de-AT"/>
          </a:p>
        </p:txBody>
      </p:sp>
    </p:spTree>
    <p:extLst>
      <p:ext uri="{BB962C8B-B14F-4D97-AF65-F5344CB8AC3E}">
        <p14:creationId xmlns:p14="http://schemas.microsoft.com/office/powerpoint/2010/main" val="1301825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3302C4EF-2F8B-46D0-B02E-4BABEE06E65D}" type="slidenum">
              <a:rPr lang="de-DE" smtClean="0"/>
              <a:pPr/>
              <a:t>38</a:t>
            </a:fld>
            <a:endParaRPr lang="de-DE"/>
          </a:p>
        </p:txBody>
      </p:sp>
    </p:spTree>
    <p:extLst>
      <p:ext uri="{BB962C8B-B14F-4D97-AF65-F5344CB8AC3E}">
        <p14:creationId xmlns:p14="http://schemas.microsoft.com/office/powerpoint/2010/main" val="1043445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smtClean="0"/>
              <a:t>Welche innovativen</a:t>
            </a:r>
            <a:r>
              <a:rPr lang="de-DE" baseline="0" dirty="0" smtClean="0"/>
              <a:t> Transportkonzepte kennt ihr?</a:t>
            </a:r>
          </a:p>
          <a:p>
            <a:r>
              <a:rPr lang="de-DE" baseline="0" dirty="0" smtClean="0"/>
              <a:t>Antwort: </a:t>
            </a:r>
            <a:r>
              <a:rPr lang="de-DE" baseline="0" dirty="0" err="1" smtClean="0"/>
              <a:t>Synchromodalität</a:t>
            </a:r>
            <a:r>
              <a:rPr lang="de-DE" baseline="0" dirty="0" smtClean="0"/>
              <a:t>, </a:t>
            </a:r>
            <a:r>
              <a:rPr lang="de-DE" baseline="0" dirty="0" err="1" smtClean="0"/>
              <a:t>Physical</a:t>
            </a:r>
            <a:r>
              <a:rPr lang="de-DE" baseline="0" dirty="0" smtClean="0"/>
              <a:t> Internet</a:t>
            </a:r>
          </a:p>
          <a:p>
            <a:endParaRPr lang="de-DE" baseline="0" dirty="0" smtClean="0"/>
          </a:p>
          <a:p>
            <a:r>
              <a:rPr lang="de-DE" baseline="0" dirty="0" smtClean="0"/>
              <a:t>Bildquelle: https://pixabay.com/de/illustrations/hinweistafel-verkehrsschild-richtung-63978/</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323330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833131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152292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3960459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964881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1256865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Der zunehmende Güterverkehr führt zur Überlastung der Straßeninfrastruktur. Die damit verbundenen Staus kosten der Europäischen Union jährlich rund 1% des BIP und es ist davon auszugehen, dass diese Kosten weiterhin steigen werden. Österreich befindet sich mit durchschnittlich 25 Stunden Stau im Jahr 2017 im Top 10 Bereich der EU-Länder (siehe Abbildung). Dieser Wert blieb seit der letzten Messung 2014 unverändert. Auch die aktuellen Daten zu </a:t>
            </a:r>
            <a:r>
              <a:rPr lang="de-AT" sz="1200" kern="1200" dirty="0" smtClean="0">
                <a:solidFill>
                  <a:schemeClr val="tx1"/>
                </a:solidFill>
                <a:effectLst/>
                <a:latin typeface="+mn-lt"/>
                <a:ea typeface="+mn-ea"/>
                <a:cs typeface="+mn-cs"/>
              </a:rPr>
              <a:t>europäischen Städten von 2018 zeigen ein dramatisches Bild: Die Städte mit den größten Zeitverlusten im Stoßverkehr sind Rom (254 Stunden), Dublin (246 Stunden), Paris (237 Stunden) und London (227 Stunden). Auch in Wien verlieren Autofahrerinnen und Autofahrer jährlich mehr als 100 Stunden in der Rush Hour. </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Die Abhängigkeit des Verkehrssektors von Erdöleinfuhren ist unverändert hoch. 96% des Energiebedarfs werden zurzeit durch Erdöl gedeckt. </a:t>
            </a:r>
            <a:r>
              <a:rPr lang="de-DE" sz="1200" kern="1200" baseline="-25000" dirty="0" smtClean="0">
                <a:solidFill>
                  <a:schemeClr val="tx1"/>
                </a:solidFill>
                <a:effectLst/>
                <a:latin typeface="+mn-lt"/>
                <a:ea typeface="+mn-ea"/>
                <a:cs typeface="+mn-cs"/>
              </a:rPr>
              <a:t>5</a:t>
            </a:r>
            <a:r>
              <a:rPr lang="de-DE" sz="1200" kern="1200" dirty="0" smtClean="0">
                <a:solidFill>
                  <a:schemeClr val="tx1"/>
                </a:solidFill>
                <a:effectLst/>
                <a:latin typeface="+mn-lt"/>
                <a:ea typeface="+mn-ea"/>
                <a:cs typeface="+mn-cs"/>
              </a:rPr>
              <a:t> Der Energieverbrauch im Transportsektor der EU stieg von 1990-2016 um 29%. </a:t>
            </a:r>
            <a:r>
              <a:rPr lang="de-DE" sz="1200" kern="1200" baseline="-25000" dirty="0" smtClean="0">
                <a:solidFill>
                  <a:schemeClr val="tx1"/>
                </a:solidFill>
                <a:effectLst/>
                <a:latin typeface="+mn-lt"/>
                <a:ea typeface="+mn-ea"/>
                <a:cs typeface="+mn-cs"/>
              </a:rPr>
              <a:t>6</a:t>
            </a:r>
            <a:r>
              <a:rPr lang="de-DE" sz="1200" kern="1200" dirty="0" smtClean="0">
                <a:solidFill>
                  <a:schemeClr val="tx1"/>
                </a:solidFill>
                <a:effectLst/>
                <a:latin typeface="+mn-lt"/>
                <a:ea typeface="+mn-ea"/>
                <a:cs typeface="+mn-cs"/>
              </a:rPr>
              <a:t> Dies führt zu einer weiteren Verknappung der Erdöl-Ressourcen und einer Steigung der Kosten. Auch die externen Kosten des Transportsektors sind rasant gestiegen. Laut einer Studie der EU-Kommission belaufen sich externen Kosten des EU-Transports auf einer Milliarde Euro pro Jahr. Infrastrukturelle Kosten sind dabei noch nicht inkludiert. </a:t>
            </a:r>
            <a:r>
              <a:rPr lang="de-DE" sz="1200" kern="1200" baseline="-25000" dirty="0" smtClean="0">
                <a:solidFill>
                  <a:schemeClr val="tx1"/>
                </a:solidFill>
                <a:effectLst/>
                <a:latin typeface="+mn-lt"/>
                <a:ea typeface="+mn-ea"/>
                <a:cs typeface="+mn-cs"/>
              </a:rPr>
              <a:t>7</a:t>
            </a:r>
            <a:r>
              <a:rPr lang="de-DE" sz="1200" kern="12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Die EU hat sich zum Ziel gesetzt den Ausbau der Verkehrsinfrastruktur innerhalb der EU weiter voranzutreiben um die Wettbewerbsfähigkeit der Europäischen Wirtschaft zu gewährleisten. Des Weiteren soll der verkehrsinfrastrukturell schwächere östliche Teil der EU an das Niveau des westlichen Teils herangebracht werden und somit zu einer besseren Verteilung der Verkehrsbelastung führen.</a:t>
            </a:r>
            <a:r>
              <a:rPr lang="de-AT" dirty="0" smtClean="0">
                <a:effectLst/>
              </a:rPr>
              <a:t> </a:t>
            </a:r>
            <a:r>
              <a:rPr lang="de-AT" baseline="-25000" dirty="0" smtClean="0">
                <a:effectLst/>
              </a:rPr>
              <a:t>8</a:t>
            </a:r>
            <a:endParaRPr lang="de-AT" dirty="0" smtClean="0">
              <a:effectLst/>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Quellen:</a:t>
            </a:r>
          </a:p>
          <a:p>
            <a:r>
              <a:rPr lang="de-AT" sz="1200" kern="1200" dirty="0" smtClean="0">
                <a:solidFill>
                  <a:schemeClr val="tx1"/>
                </a:solidFill>
                <a:effectLst/>
                <a:latin typeface="+mn-lt"/>
                <a:ea typeface="+mn-ea"/>
                <a:cs typeface="+mn-cs"/>
              </a:rPr>
              <a:t>Europäische Kommission (2019): Urban </a:t>
            </a:r>
            <a:r>
              <a:rPr lang="de-AT" sz="1200" kern="1200" dirty="0" err="1" smtClean="0">
                <a:solidFill>
                  <a:schemeClr val="tx1"/>
                </a:solidFill>
                <a:effectLst/>
                <a:latin typeface="+mn-lt"/>
                <a:ea typeface="+mn-ea"/>
                <a:cs typeface="+mn-cs"/>
              </a:rPr>
              <a:t>mobility</a:t>
            </a:r>
            <a:r>
              <a:rPr lang="de-AT" sz="1200" kern="1200" dirty="0" smtClean="0">
                <a:solidFill>
                  <a:schemeClr val="tx1"/>
                </a:solidFill>
                <a:effectLst/>
                <a:latin typeface="+mn-lt"/>
                <a:ea typeface="+mn-ea"/>
                <a:cs typeface="+mn-cs"/>
              </a:rPr>
              <a:t>. Online verfügbar unter https://ec.europa.eu/transport/themes/urban/urban_mobility_en, zuletzt aktualisiert am 17.06.2019, zuletzt geprüft am 17.06.2019.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err="1" smtClean="0">
                <a:solidFill>
                  <a:schemeClr val="tx1"/>
                </a:solidFill>
              </a:rPr>
              <a:t>Cookson</a:t>
            </a:r>
            <a:r>
              <a:rPr lang="de-DE" sz="1200" baseline="0" dirty="0" smtClean="0">
                <a:solidFill>
                  <a:schemeClr val="tx1"/>
                </a:solidFill>
              </a:rPr>
              <a:t>, Graham (2018): INRIX Global Traffic </a:t>
            </a:r>
            <a:r>
              <a:rPr lang="de-DE" sz="1200" baseline="0" dirty="0" err="1" smtClean="0">
                <a:solidFill>
                  <a:schemeClr val="tx1"/>
                </a:solidFill>
              </a:rPr>
              <a:t>Scorecard</a:t>
            </a:r>
            <a:r>
              <a:rPr lang="de-DE" sz="1200" baseline="0" dirty="0" smtClean="0">
                <a:solidFill>
                  <a:schemeClr val="tx1"/>
                </a:solidFill>
              </a:rPr>
              <a:t>. INRIX Research. URL: https://www.dmagazine.com/wp-content/uploads/2018/02/INRIX_2017_Traffic_Scorecard_Final_2.pdf [17.06.2019]</a:t>
            </a:r>
            <a:endParaRPr lang="de-DE" sz="1200" baseline="-25000" dirty="0" smtClean="0">
              <a:solidFill>
                <a:schemeClr val="tx1"/>
              </a:solidFill>
            </a:endParaRPr>
          </a:p>
          <a:p>
            <a:r>
              <a:rPr lang="en-US" sz="1200" kern="1200" dirty="0" smtClean="0">
                <a:solidFill>
                  <a:schemeClr val="tx1"/>
                </a:solidFill>
                <a:effectLst/>
                <a:latin typeface="+mn-lt"/>
                <a:ea typeface="+mn-ea"/>
                <a:cs typeface="+mn-cs"/>
              </a:rPr>
              <a:t>INRIX (2016): Traffic Scorecard. 2015. URL: http://inrix.com/wp-content/uploads/2016/11/INRIX_2015_Traffic_Scorecard.pdf</a:t>
            </a:r>
            <a:r>
              <a:rPr lang="en-US" sz="1200" kern="1200" baseline="0" dirty="0" smtClean="0">
                <a:solidFill>
                  <a:schemeClr val="tx1"/>
                </a:solidFill>
                <a:effectLst/>
                <a:latin typeface="+mn-lt"/>
                <a:ea typeface="+mn-ea"/>
                <a:cs typeface="+mn-cs"/>
              </a:rPr>
              <a:t> [17.06.2019]</a:t>
            </a:r>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INRIX (2019): Interactive Ranking &amp; City Dashboards. </a:t>
            </a:r>
            <a:r>
              <a:rPr lang="de-AT" sz="1200" kern="1200" dirty="0" smtClean="0">
                <a:solidFill>
                  <a:schemeClr val="tx1"/>
                </a:solidFill>
                <a:effectLst/>
                <a:latin typeface="+mn-lt"/>
                <a:ea typeface="+mn-ea"/>
                <a:cs typeface="+mn-cs"/>
              </a:rPr>
              <a:t>URL:</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http://inrix.com/scorecard/</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[17.06.2019]</a:t>
            </a: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aseline="0" dirty="0" smtClean="0">
                <a:solidFill>
                  <a:schemeClr val="tx1"/>
                </a:solidFill>
              </a:rPr>
              <a:t>Europäische Kommission (2011): Weißbuch zum Verkehr. Fahrplan zu einem einheitlichem europäischen Verkehrsraum - Hin zu einem wettbewerbsorientierten und ressourcenschonenden Verkehrssystem. URL: https://ec.europa.eu/transport/sites/transport/files/themes/strategies/doc/2011_white_paper/white-paper-illustrated-brochure_de.pdf [28.03.2011]</a:t>
            </a:r>
            <a:endParaRPr lang="de-DE" sz="12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European Environment Agency (2018): Final energy consumption by mode of transport. URL: https://www.eea.europa.eu/data-and-maps/indicators/transport-final-energy-consumption-by-mode/assessment-9</a:t>
            </a:r>
            <a:r>
              <a:rPr lang="en-US" sz="1200" baseline="0" dirty="0" smtClean="0"/>
              <a:t> </a:t>
            </a:r>
            <a:r>
              <a:rPr lang="en-US" sz="1200" dirty="0" smtClean="0"/>
              <a:t>[17.06.2019]</a:t>
            </a: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Europäische Kommission (2018): Multimodal </a:t>
            </a:r>
            <a:r>
              <a:rPr lang="de-DE" sz="1200" dirty="0" err="1" smtClean="0"/>
              <a:t>Sustainable</a:t>
            </a:r>
            <a:r>
              <a:rPr lang="de-DE" sz="1200" dirty="0" smtClean="0"/>
              <a:t> Transport: </a:t>
            </a:r>
            <a:r>
              <a:rPr lang="de-DE" sz="1200" dirty="0" err="1" smtClean="0"/>
              <a:t>which</a:t>
            </a:r>
            <a:r>
              <a:rPr lang="de-DE" sz="1200" dirty="0" smtClean="0"/>
              <a:t> </a:t>
            </a:r>
            <a:r>
              <a:rPr lang="de-DE" sz="1200" dirty="0" err="1" smtClean="0"/>
              <a:t>role</a:t>
            </a:r>
            <a:r>
              <a:rPr lang="de-DE" sz="1200" dirty="0" smtClean="0"/>
              <a:t> </a:t>
            </a:r>
            <a:r>
              <a:rPr lang="de-DE" sz="1200" dirty="0" err="1" smtClean="0"/>
              <a:t>for</a:t>
            </a:r>
            <a:r>
              <a:rPr lang="de-DE" sz="1200" dirty="0" smtClean="0"/>
              <a:t> </a:t>
            </a:r>
            <a:r>
              <a:rPr lang="de-DE" sz="1200" dirty="0" err="1" smtClean="0"/>
              <a:t>the</a:t>
            </a:r>
            <a:r>
              <a:rPr lang="de-DE" sz="1200" dirty="0" smtClean="0"/>
              <a:t> </a:t>
            </a:r>
            <a:r>
              <a:rPr lang="de-DE" sz="1200" dirty="0" err="1" smtClean="0"/>
              <a:t>internalisation</a:t>
            </a:r>
            <a:r>
              <a:rPr lang="de-DE" sz="1200" dirty="0" smtClean="0"/>
              <a:t> </a:t>
            </a:r>
            <a:r>
              <a:rPr lang="de-DE" sz="1200" dirty="0" err="1" smtClean="0"/>
              <a:t>of</a:t>
            </a:r>
            <a:r>
              <a:rPr lang="de-DE" sz="1200" dirty="0" smtClean="0"/>
              <a:t> </a:t>
            </a:r>
            <a:r>
              <a:rPr lang="de-DE" sz="1200" dirty="0" err="1" smtClean="0"/>
              <a:t>external</a:t>
            </a:r>
            <a:r>
              <a:rPr lang="de-DE" sz="1200" dirty="0" smtClean="0"/>
              <a:t> </a:t>
            </a:r>
            <a:r>
              <a:rPr lang="de-DE" sz="1200" dirty="0" err="1" smtClean="0"/>
              <a:t>costs</a:t>
            </a:r>
            <a:r>
              <a:rPr lang="de-DE" sz="1200" dirty="0" smtClean="0"/>
              <a:t>? URL: https://ec.europa.eu/transport/sites/transport/files/2018-year-multimodality-external-costs-note.pdf [17.06.2019]</a:t>
            </a:r>
            <a:endParaRPr lang="en-US" dirty="0"/>
          </a:p>
        </p:txBody>
      </p:sp>
      <p:sp>
        <p:nvSpPr>
          <p:cNvPr id="4" name="Slide Number Placeholder 3"/>
          <p:cNvSpPr>
            <a:spLocks noGrp="1"/>
          </p:cNvSpPr>
          <p:nvPr>
            <p:ph type="sldNum" sz="quarter" idx="10"/>
          </p:nvPr>
        </p:nvSpPr>
        <p:spPr/>
        <p:txBody>
          <a:bodyPr/>
          <a:lstStyle/>
          <a:p>
            <a:fld id="{0EDFA6B0-5DC3-4D22-8E41-F7511E10BAE2}" type="slidenum">
              <a:rPr lang="en-US" smtClean="0"/>
              <a:t>5</a:t>
            </a:fld>
            <a:endParaRPr lang="en-US"/>
          </a:p>
        </p:txBody>
      </p:sp>
    </p:spTree>
    <p:extLst>
      <p:ext uri="{BB962C8B-B14F-4D97-AF65-F5344CB8AC3E}">
        <p14:creationId xmlns:p14="http://schemas.microsoft.com/office/powerpoint/2010/main" val="34445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Der Verkehrssektor ist als ein Hauptverursacher von CO2 Emissionen in der Verantwortung einen erheblichen Betrag zur Reduktion der Emissionen zu leisten.  23% der globalen CO2 Emissionen werden durch den Transportbereich erzeugt. Das entspricht fast einem Drittel des gesamten Endenergieverbrauchs. Die EU hat sich ambitionierte Ziele gesetzt um diese negativen Entwicklung entgegenzuwirken. Bis 2050 soll eine Reduktion von Treibhausgasemissionen von 60% im Verhältnis zu den Zahlen von 1990 erfolgen und somit dazu beitragen, die globale Erwärmung auf 2°C zu begrenzen. Da die Emissionen zwischen 1990 und 2009 tatsächlich um 27% angestiegen sind, muss die EU zwischen 2009 und 2050 insgesamt eine Senkung von 68% erbringen.</a:t>
            </a:r>
            <a:r>
              <a:rPr lang="de-DE" sz="1200" kern="1200" baseline="300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Das </a:t>
            </a:r>
            <a:r>
              <a:rPr lang="de-AT" sz="1200" kern="1200" dirty="0" smtClean="0">
                <a:solidFill>
                  <a:schemeClr val="tx1"/>
                </a:solidFill>
                <a:effectLst/>
                <a:latin typeface="+mn-lt"/>
                <a:ea typeface="+mn-ea"/>
                <a:cs typeface="+mn-cs"/>
              </a:rPr>
              <a:t>Weißbuch der Europäischen Kommission von 2011 “Fahrplan zu einem einheitlichen europäischen Verkehrsraum – Hin zu einem wettbewerbsorientierten und ressourcenschonenden Verkehrssystem“ enthält Maßnahmenvorschläge der EU, um den Transport in Zukunft nachhaltiger zu gestalten. Die Verkehrsträger „Schiene“ und „Binnenwasser“ werden dabei als nachhaltige Verkehrsträger definiert und eine Verkehrsverlagerung von der Straße auf diese Verkehrsträger angestrebt.  Bis 2030 soll 30% des Straßenverkehrs mit einer Wegstrecke von mehr als 300km auf die Verkehrsträger Schiene oder Binnenwasser verlagert werden, bis 2050 sind es sogar 50%.  Neben der Verkehrsverlagerung soll der Einsatz alternativer Treibstoffe vorangetrieben werden und alternative Verkehrsmittel entwickelt werden um eine Reduktion der Emissionen durch den Verkehrssektor zu gewährleisten. </a:t>
            </a:r>
          </a:p>
          <a:p>
            <a:pPr marL="0" algn="l" defTabSz="914400" rtl="0" eaLnBrk="1" latinLnBrk="0" hangingPunct="1"/>
            <a:r>
              <a:rPr lang="de-AT" sz="1200" kern="1200" dirty="0" smtClean="0">
                <a:solidFill>
                  <a:schemeClr val="tx1"/>
                </a:solidFill>
                <a:latin typeface="+mn-lt"/>
                <a:ea typeface="+mn-ea"/>
                <a:cs typeface="+mn-cs"/>
              </a:rPr>
              <a:t/>
            </a:r>
            <a:br>
              <a:rPr lang="de-AT" sz="1200" kern="1200" dirty="0" smtClean="0">
                <a:solidFill>
                  <a:schemeClr val="tx1"/>
                </a:solidFill>
                <a:latin typeface="+mn-lt"/>
                <a:ea typeface="+mn-ea"/>
                <a:cs typeface="+mn-cs"/>
              </a:rPr>
            </a:br>
            <a:endParaRPr lang="de-DE" sz="1200" kern="1200" dirty="0" smtClean="0">
              <a:solidFill>
                <a:schemeClr val="tx1"/>
              </a:solidFill>
              <a:latin typeface="+mn-lt"/>
              <a:ea typeface="+mn-ea"/>
              <a:cs typeface="+mn-cs"/>
            </a:endParaRPr>
          </a:p>
          <a:p>
            <a:pPr marL="0" algn="l" defTabSz="914400" rtl="0" eaLnBrk="1" latinLnBrk="0" hangingPunct="1"/>
            <a:r>
              <a:rPr lang="de-AT" sz="1200" kern="1200" dirty="0" smtClean="0">
                <a:solidFill>
                  <a:schemeClr val="tx1"/>
                </a:solidFill>
                <a:latin typeface="+mn-lt"/>
                <a:ea typeface="+mn-ea"/>
                <a:cs typeface="+mn-cs"/>
              </a:rPr>
              <a:t>Quellen:</a:t>
            </a:r>
          </a:p>
          <a:p>
            <a:pPr>
              <a:spcBef>
                <a:spcPts val="0"/>
              </a:spcBef>
              <a:buClrTx/>
              <a:buSzTx/>
              <a:defRPr/>
            </a:pPr>
            <a:r>
              <a:rPr lang="de-DE" sz="1200" baseline="0" dirty="0" smtClean="0">
                <a:solidFill>
                  <a:schemeClr val="tx1"/>
                </a:solidFill>
              </a:rPr>
              <a:t>Sims, R.; Schaeffer, R.; </a:t>
            </a:r>
            <a:r>
              <a:rPr lang="de-DE" sz="1200" baseline="0" dirty="0" err="1" smtClean="0">
                <a:solidFill>
                  <a:schemeClr val="tx1"/>
                </a:solidFill>
              </a:rPr>
              <a:t>Creutzig</a:t>
            </a:r>
            <a:r>
              <a:rPr lang="de-DE" sz="1200" baseline="0" dirty="0" smtClean="0">
                <a:solidFill>
                  <a:schemeClr val="tx1"/>
                </a:solidFill>
              </a:rPr>
              <a:t>, F.; Cruz-Núñez, X.; </a:t>
            </a:r>
            <a:r>
              <a:rPr lang="de-DE" sz="1200" baseline="0" dirty="0" err="1" smtClean="0">
                <a:solidFill>
                  <a:schemeClr val="tx1"/>
                </a:solidFill>
              </a:rPr>
              <a:t>D’Agosto</a:t>
            </a:r>
            <a:r>
              <a:rPr lang="de-DE" sz="1200" baseline="0" dirty="0" smtClean="0">
                <a:solidFill>
                  <a:schemeClr val="tx1"/>
                </a:solidFill>
              </a:rPr>
              <a:t>, M.; </a:t>
            </a:r>
            <a:r>
              <a:rPr lang="de-DE" sz="1200" baseline="0" dirty="0" err="1" smtClean="0">
                <a:solidFill>
                  <a:schemeClr val="tx1"/>
                </a:solidFill>
              </a:rPr>
              <a:t>Dimitriu</a:t>
            </a:r>
            <a:r>
              <a:rPr lang="de-DE" sz="1200" baseline="0" dirty="0" smtClean="0">
                <a:solidFill>
                  <a:schemeClr val="tx1"/>
                </a:solidFill>
              </a:rPr>
              <a:t>, D. et al. (2014): Transport. In: O. Edenhofer, R. </a:t>
            </a:r>
            <a:r>
              <a:rPr lang="de-DE" sz="1200" baseline="0" dirty="0" err="1" smtClean="0">
                <a:solidFill>
                  <a:schemeClr val="tx1"/>
                </a:solidFill>
              </a:rPr>
              <a:t>Pichs-Madruga</a:t>
            </a:r>
            <a:r>
              <a:rPr lang="de-DE" sz="1200" baseline="0" dirty="0" smtClean="0">
                <a:solidFill>
                  <a:schemeClr val="tx1"/>
                </a:solidFill>
              </a:rPr>
              <a:t>, Y. </a:t>
            </a:r>
            <a:r>
              <a:rPr lang="de-DE" sz="1200" baseline="0" dirty="0" err="1" smtClean="0">
                <a:solidFill>
                  <a:schemeClr val="tx1"/>
                </a:solidFill>
              </a:rPr>
              <a:t>Sokona</a:t>
            </a:r>
            <a:r>
              <a:rPr lang="de-DE" sz="1200" baseline="0" dirty="0" smtClean="0">
                <a:solidFill>
                  <a:schemeClr val="tx1"/>
                </a:solidFill>
              </a:rPr>
              <a:t>, E. </a:t>
            </a:r>
            <a:r>
              <a:rPr lang="de-DE" sz="1200" baseline="0" dirty="0" err="1" smtClean="0">
                <a:solidFill>
                  <a:schemeClr val="tx1"/>
                </a:solidFill>
              </a:rPr>
              <a:t>Farahani</a:t>
            </a:r>
            <a:r>
              <a:rPr lang="de-DE" sz="1200" baseline="0" dirty="0" smtClean="0">
                <a:solidFill>
                  <a:schemeClr val="tx1"/>
                </a:solidFill>
              </a:rPr>
              <a:t>, S. </a:t>
            </a:r>
            <a:r>
              <a:rPr lang="de-DE" sz="1200" baseline="0" dirty="0" err="1" smtClean="0">
                <a:solidFill>
                  <a:schemeClr val="tx1"/>
                </a:solidFill>
              </a:rPr>
              <a:t>Kadner</a:t>
            </a:r>
            <a:r>
              <a:rPr lang="de-DE" sz="1200" baseline="0" dirty="0" smtClean="0">
                <a:solidFill>
                  <a:schemeClr val="tx1"/>
                </a:solidFill>
              </a:rPr>
              <a:t>, K. </a:t>
            </a:r>
            <a:r>
              <a:rPr lang="de-DE" sz="1200" baseline="0" dirty="0" err="1" smtClean="0">
                <a:solidFill>
                  <a:schemeClr val="tx1"/>
                </a:solidFill>
              </a:rPr>
              <a:t>Seyboth</a:t>
            </a:r>
            <a:r>
              <a:rPr lang="de-DE" sz="1200" baseline="0" dirty="0" smtClean="0">
                <a:solidFill>
                  <a:schemeClr val="tx1"/>
                </a:solidFill>
              </a:rPr>
              <a:t> et al. (</a:t>
            </a:r>
            <a:r>
              <a:rPr lang="de-DE" sz="1200" baseline="0" dirty="0" err="1" smtClean="0">
                <a:solidFill>
                  <a:schemeClr val="tx1"/>
                </a:solidFill>
              </a:rPr>
              <a:t>Hg</a:t>
            </a:r>
            <a:r>
              <a:rPr lang="de-DE" sz="1200" baseline="0" dirty="0" smtClean="0">
                <a:solidFill>
                  <a:schemeClr val="tx1"/>
                </a:solidFill>
              </a:rPr>
              <a:t>.): </a:t>
            </a:r>
            <a:r>
              <a:rPr lang="de-DE" sz="1200" baseline="0" dirty="0" err="1" smtClean="0">
                <a:solidFill>
                  <a:schemeClr val="tx1"/>
                </a:solidFill>
              </a:rPr>
              <a:t>Climate</a:t>
            </a:r>
            <a:r>
              <a:rPr lang="de-DE" sz="1200" baseline="0" dirty="0" smtClean="0">
                <a:solidFill>
                  <a:schemeClr val="tx1"/>
                </a:solidFill>
              </a:rPr>
              <a:t> Change 2014: </a:t>
            </a:r>
            <a:r>
              <a:rPr lang="de-DE" sz="1200" baseline="0" dirty="0" err="1" smtClean="0">
                <a:solidFill>
                  <a:schemeClr val="tx1"/>
                </a:solidFill>
              </a:rPr>
              <a:t>Mitigation</a:t>
            </a:r>
            <a:r>
              <a:rPr lang="de-DE" sz="1200" baseline="0" dirty="0" smtClean="0">
                <a:solidFill>
                  <a:schemeClr val="tx1"/>
                </a:solidFill>
              </a:rPr>
              <a:t> </a:t>
            </a:r>
            <a:r>
              <a:rPr lang="de-DE" sz="1200" baseline="0" dirty="0" err="1" smtClean="0">
                <a:solidFill>
                  <a:schemeClr val="tx1"/>
                </a:solidFill>
              </a:rPr>
              <a:t>of</a:t>
            </a:r>
            <a:r>
              <a:rPr lang="de-DE" sz="1200" baseline="0" dirty="0" smtClean="0">
                <a:solidFill>
                  <a:schemeClr val="tx1"/>
                </a:solidFill>
              </a:rPr>
              <a:t> </a:t>
            </a:r>
            <a:r>
              <a:rPr lang="de-DE" sz="1200" baseline="0" dirty="0" err="1" smtClean="0">
                <a:solidFill>
                  <a:schemeClr val="tx1"/>
                </a:solidFill>
              </a:rPr>
              <a:t>Climate</a:t>
            </a:r>
            <a:r>
              <a:rPr lang="de-DE" sz="1200" baseline="0" dirty="0" smtClean="0">
                <a:solidFill>
                  <a:schemeClr val="tx1"/>
                </a:solidFill>
              </a:rPr>
              <a:t> Change. </a:t>
            </a:r>
            <a:r>
              <a:rPr lang="de-DE" sz="1200" baseline="0" dirty="0" err="1" smtClean="0">
                <a:solidFill>
                  <a:schemeClr val="tx1"/>
                </a:solidFill>
              </a:rPr>
              <a:t>Contribution</a:t>
            </a:r>
            <a:r>
              <a:rPr lang="de-DE" sz="1200" baseline="0" dirty="0" smtClean="0">
                <a:solidFill>
                  <a:schemeClr val="tx1"/>
                </a:solidFill>
              </a:rPr>
              <a:t> </a:t>
            </a:r>
            <a:r>
              <a:rPr lang="de-DE" sz="1200" baseline="0" dirty="0" err="1" smtClean="0">
                <a:solidFill>
                  <a:schemeClr val="tx1"/>
                </a:solidFill>
              </a:rPr>
              <a:t>of</a:t>
            </a:r>
            <a:r>
              <a:rPr lang="de-DE" sz="1200" baseline="0" dirty="0" smtClean="0">
                <a:solidFill>
                  <a:schemeClr val="tx1"/>
                </a:solidFill>
              </a:rPr>
              <a:t> Working Group III </a:t>
            </a:r>
            <a:r>
              <a:rPr lang="de-DE" sz="1200" baseline="0" dirty="0" err="1" smtClean="0">
                <a:solidFill>
                  <a:schemeClr val="tx1"/>
                </a:solidFill>
              </a:rPr>
              <a:t>to</a:t>
            </a:r>
            <a:r>
              <a:rPr lang="de-DE" sz="1200" baseline="0" dirty="0" smtClean="0">
                <a:solidFill>
                  <a:schemeClr val="tx1"/>
                </a:solidFill>
              </a:rPr>
              <a:t> </a:t>
            </a:r>
            <a:r>
              <a:rPr lang="de-DE" sz="1200" baseline="0" dirty="0" err="1" smtClean="0">
                <a:solidFill>
                  <a:schemeClr val="tx1"/>
                </a:solidFill>
              </a:rPr>
              <a:t>the</a:t>
            </a:r>
            <a:r>
              <a:rPr lang="de-DE" sz="1200" baseline="0" dirty="0" smtClean="0">
                <a:solidFill>
                  <a:schemeClr val="tx1"/>
                </a:solidFill>
              </a:rPr>
              <a:t> </a:t>
            </a:r>
            <a:r>
              <a:rPr lang="de-DE" sz="1200" baseline="0" dirty="0" err="1" smtClean="0">
                <a:solidFill>
                  <a:schemeClr val="tx1"/>
                </a:solidFill>
              </a:rPr>
              <a:t>Fifth</a:t>
            </a:r>
            <a:r>
              <a:rPr lang="de-DE" sz="1200" baseline="0" dirty="0" smtClean="0">
                <a:solidFill>
                  <a:schemeClr val="tx1"/>
                </a:solidFill>
              </a:rPr>
              <a:t> Assessment Report </a:t>
            </a:r>
            <a:r>
              <a:rPr lang="de-DE" sz="1200" baseline="0" dirty="0" err="1" smtClean="0">
                <a:solidFill>
                  <a:schemeClr val="tx1"/>
                </a:solidFill>
              </a:rPr>
              <a:t>of</a:t>
            </a:r>
            <a:r>
              <a:rPr lang="de-DE" sz="1200" baseline="0" dirty="0" smtClean="0">
                <a:solidFill>
                  <a:schemeClr val="tx1"/>
                </a:solidFill>
              </a:rPr>
              <a:t> </a:t>
            </a:r>
            <a:r>
              <a:rPr lang="de-DE" sz="1200" baseline="0" dirty="0" err="1" smtClean="0">
                <a:solidFill>
                  <a:schemeClr val="tx1"/>
                </a:solidFill>
              </a:rPr>
              <a:t>the</a:t>
            </a:r>
            <a:r>
              <a:rPr lang="de-DE" sz="1200" baseline="0" dirty="0" smtClean="0">
                <a:solidFill>
                  <a:schemeClr val="tx1"/>
                </a:solidFill>
              </a:rPr>
              <a:t> </a:t>
            </a:r>
            <a:r>
              <a:rPr lang="de-DE" sz="1200" baseline="0" dirty="0" err="1" smtClean="0">
                <a:solidFill>
                  <a:schemeClr val="tx1"/>
                </a:solidFill>
              </a:rPr>
              <a:t>Intergovernmental</a:t>
            </a:r>
            <a:r>
              <a:rPr lang="de-DE" sz="1200" baseline="0" dirty="0" smtClean="0">
                <a:solidFill>
                  <a:schemeClr val="tx1"/>
                </a:solidFill>
              </a:rPr>
              <a:t> Panel on </a:t>
            </a:r>
            <a:r>
              <a:rPr lang="de-DE" sz="1200" baseline="0" dirty="0" err="1" smtClean="0">
                <a:solidFill>
                  <a:schemeClr val="tx1"/>
                </a:solidFill>
              </a:rPr>
              <a:t>Climate</a:t>
            </a:r>
            <a:r>
              <a:rPr lang="de-DE" sz="1200" baseline="0" dirty="0" smtClean="0">
                <a:solidFill>
                  <a:schemeClr val="tx1"/>
                </a:solidFill>
              </a:rPr>
              <a:t> Change. Cambridge, United </a:t>
            </a:r>
            <a:r>
              <a:rPr lang="de-DE" sz="1200" baseline="0" dirty="0" err="1" smtClean="0">
                <a:solidFill>
                  <a:schemeClr val="tx1"/>
                </a:solidFill>
              </a:rPr>
              <a:t>Kingdom</a:t>
            </a:r>
            <a:r>
              <a:rPr lang="de-DE" sz="1200" baseline="0" dirty="0" smtClean="0">
                <a:solidFill>
                  <a:schemeClr val="tx1"/>
                </a:solidFill>
              </a:rPr>
              <a:t> </a:t>
            </a:r>
            <a:r>
              <a:rPr lang="de-DE" sz="1200" baseline="0" dirty="0" err="1" smtClean="0">
                <a:solidFill>
                  <a:schemeClr val="tx1"/>
                </a:solidFill>
              </a:rPr>
              <a:t>and</a:t>
            </a:r>
            <a:r>
              <a:rPr lang="de-DE" sz="1200" baseline="0" dirty="0" smtClean="0">
                <a:solidFill>
                  <a:schemeClr val="tx1"/>
                </a:solidFill>
              </a:rPr>
              <a:t> New York, NY, USA: Cambridge University Press. URL: https://www.ipcc.ch/site/assets/uploads/2018/02/ipcc_wg3_ar5_full.pdf [17.06.2019]</a:t>
            </a:r>
          </a:p>
          <a:p>
            <a:pPr>
              <a:spcBef>
                <a:spcPts val="0"/>
              </a:spcBef>
              <a:buClrTx/>
              <a:buSzTx/>
              <a:defRPr/>
            </a:pPr>
            <a:r>
              <a:rPr lang="de-AT" sz="1200" baseline="0" dirty="0" smtClean="0">
                <a:solidFill>
                  <a:schemeClr val="tx1"/>
                </a:solidFill>
              </a:rPr>
              <a:t>Europäische Kommission (2011): Weißbuch zum Verkehr. Fahrplan zu einem einheitlichem europäischen Verkehrsraum - Hin zu einem wettbewerbsorientierten und ressourcenschonenden Verkehrssystem. URL: https://ec.europa.eu/transport/sites/transport/files/themes/strategies/doc/2011_white_paper/white-paper-illustrated-brochure_de.pdf [28.03.2011]</a:t>
            </a:r>
            <a:endParaRPr lang="de-DE" sz="1200" baseline="0" dirty="0" smtClean="0">
              <a:solidFill>
                <a:schemeClr val="tx1"/>
              </a:solidFill>
            </a:endParaRPr>
          </a:p>
        </p:txBody>
      </p:sp>
      <p:sp>
        <p:nvSpPr>
          <p:cNvPr id="4" name="Foliennummernplatzhalter 3"/>
          <p:cNvSpPr>
            <a:spLocks noGrp="1"/>
          </p:cNvSpPr>
          <p:nvPr>
            <p:ph type="sldNum" sz="quarter" idx="10"/>
          </p:nvPr>
        </p:nvSpPr>
        <p:spPr/>
        <p:txBody>
          <a:bodyPr/>
          <a:lstStyle/>
          <a:p>
            <a:fld id="{0EDFA6B0-5DC3-4D22-8E41-F7511E10BAE2}" type="slidenum">
              <a:rPr lang="en-US" smtClean="0"/>
              <a:t>6</a:t>
            </a:fld>
            <a:endParaRPr lang="en-US"/>
          </a:p>
        </p:txBody>
      </p:sp>
    </p:spTree>
    <p:extLst>
      <p:ext uri="{BB962C8B-B14F-4D97-AF65-F5344CB8AC3E}">
        <p14:creationId xmlns:p14="http://schemas.microsoft.com/office/powerpoint/2010/main" val="274342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solidFill>
                  <a:schemeClr val="tx1"/>
                </a:solidFill>
              </a:rPr>
              <a:t>Wieviel</a:t>
            </a:r>
            <a:r>
              <a:rPr lang="de-AT" baseline="0" dirty="0" smtClean="0">
                <a:solidFill>
                  <a:schemeClr val="tx1"/>
                </a:solidFill>
              </a:rPr>
              <a:t> Prozent der globalen CO</a:t>
            </a:r>
            <a:r>
              <a:rPr lang="de-AT" baseline="-25000" dirty="0" smtClean="0">
                <a:solidFill>
                  <a:schemeClr val="tx1"/>
                </a:solidFill>
              </a:rPr>
              <a:t>2</a:t>
            </a:r>
            <a:r>
              <a:rPr lang="de-AT" baseline="0" dirty="0" smtClean="0">
                <a:solidFill>
                  <a:schemeClr val="tx1"/>
                </a:solidFill>
              </a:rPr>
              <a:t>-Emissionen werden durch den Transportbereich erzeugt?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solidFill>
                  <a:schemeClr val="tx1"/>
                </a:solidFill>
              </a:rPr>
              <a:t>Antwort: 23%</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Bildquelle:</a:t>
            </a:r>
            <a:r>
              <a:rPr lang="de-AT" baseline="0" dirty="0" smtClean="0"/>
              <a:t> </a:t>
            </a:r>
            <a:r>
              <a:rPr lang="de-AT" dirty="0" smtClean="0"/>
              <a:t>https://pixabay.com/de/photos/abgas-diesel-auspuff-pkw-skandal-3538412/</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49997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endParaRPr lang="de-AT"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72896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sz="1200" kern="1200" dirty="0" smtClean="0">
                <a:solidFill>
                  <a:schemeClr val="tx1"/>
                </a:solidFill>
                <a:effectLst/>
                <a:latin typeface="+mn-lt"/>
                <a:ea typeface="+mn-ea"/>
                <a:cs typeface="+mn-cs"/>
              </a:rPr>
              <a:t>Der Begriff „</a:t>
            </a:r>
            <a:r>
              <a:rPr lang="de-AT" sz="1200" kern="1200" dirty="0" err="1" smtClean="0">
                <a:solidFill>
                  <a:schemeClr val="tx1"/>
                </a:solidFill>
                <a:effectLst/>
                <a:latin typeface="+mn-lt"/>
                <a:ea typeface="+mn-ea"/>
                <a:cs typeface="+mn-cs"/>
              </a:rPr>
              <a:t>Platooning</a:t>
            </a:r>
            <a:r>
              <a:rPr lang="de-AT" sz="1200" kern="1200" dirty="0" smtClean="0">
                <a:solidFill>
                  <a:schemeClr val="tx1"/>
                </a:solidFill>
                <a:effectLst/>
                <a:latin typeface="+mn-lt"/>
                <a:ea typeface="+mn-ea"/>
                <a:cs typeface="+mn-cs"/>
              </a:rPr>
              <a:t>“ kommt aus dem Militärbereich und kann auch als „LKW-Konvoi“ oder als „vernetzte Kolonnen“ bezeichnet werden. „</a:t>
            </a:r>
            <a:r>
              <a:rPr lang="de-AT" sz="1200" kern="1200" dirty="0" err="1" smtClean="0">
                <a:solidFill>
                  <a:schemeClr val="tx1"/>
                </a:solidFill>
                <a:effectLst/>
                <a:latin typeface="+mn-lt"/>
                <a:ea typeface="+mn-ea"/>
                <a:cs typeface="+mn-cs"/>
              </a:rPr>
              <a:t>Platooning</a:t>
            </a:r>
            <a:r>
              <a:rPr lang="de-AT" sz="1200" kern="1200" dirty="0" smtClean="0">
                <a:solidFill>
                  <a:schemeClr val="tx1"/>
                </a:solidFill>
                <a:effectLst/>
                <a:latin typeface="+mn-lt"/>
                <a:ea typeface="+mn-ea"/>
                <a:cs typeface="+mn-cs"/>
              </a:rPr>
              <a:t>“ funktioniert wie ein klassischer Güterzug, nur dass keine Wagons sondern LKWs aneinander gehängt sind. Die einzelnen LKWs sind durch innovative Techniken (WLAN, GPS, Wi-Fi, etc.) miteinander vernetzt und mit neuesten Systemen (z.B. automatische Bremssysteme, Spurhalteassistent oder Abstandsregulatoren) ausgestattet. Das Fahrverhalten des LKW-Zuges wird vom ersten LKW gesteuert. Die Fahrzeuge fahren bei einer Geschwindigkeit von rund 80 km/h bei einem gleichbleibenden Abstand von rund 5 m. Das Konzept zielt darauf ab, dass 10 LKWs Teil eines solchen Zuges sein können und langfristig nicht nur eine Vernetzung zwischen den Fahrzeugen, sondern auch mit der Infrastruktur ermöglicht werden soll. Das autonome Fahren von LKWs bildet hierfür eine wichtige Grundlage. Durch den geringen Abstand zwischen den Fahrzeugen wird der Luftwiderstand verringert und somit eine Kraftstoff- und Emissionseinsparung von bis zu 20% ermöglicht.  Des Weiteren wird eine effizientere Flächennutzung der Autobahn erzielt und durch das gleichmäßige Tempo eine Stauverminderung herbeigeführt.</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Quellen</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smtClean="0"/>
              <a:t>European Truck </a:t>
            </a:r>
            <a:r>
              <a:rPr lang="de-AT" sz="1200" dirty="0" err="1" smtClean="0"/>
              <a:t>Platooning</a:t>
            </a:r>
            <a:r>
              <a:rPr lang="de-AT" sz="1200" dirty="0" smtClean="0"/>
              <a:t> Challenge (2016a): </a:t>
            </a:r>
            <a:r>
              <a:rPr lang="de-AT" sz="1200" dirty="0" err="1" smtClean="0"/>
              <a:t>What</a:t>
            </a:r>
            <a:r>
              <a:rPr lang="de-AT" sz="1200" dirty="0" smtClean="0"/>
              <a:t> </a:t>
            </a:r>
            <a:r>
              <a:rPr lang="de-AT" sz="1200" dirty="0" err="1" smtClean="0"/>
              <a:t>is</a:t>
            </a:r>
            <a:r>
              <a:rPr lang="de-AT" sz="1200" dirty="0" smtClean="0"/>
              <a:t> Truck </a:t>
            </a:r>
            <a:r>
              <a:rPr lang="de-AT" sz="1200" dirty="0" err="1" smtClean="0"/>
              <a:t>Platooning</a:t>
            </a:r>
            <a:r>
              <a:rPr lang="de-AT" sz="1200" dirty="0" smtClean="0"/>
              <a:t>? URL: </a:t>
            </a:r>
            <a:r>
              <a:rPr lang="de-AT" sz="1200" dirty="0" smtClean="0">
                <a:hlinkClick r:id="rId3"/>
              </a:rPr>
              <a:t>https://www.eutruckplatooning.com/About/default.aspx</a:t>
            </a:r>
            <a:r>
              <a:rPr lang="de-AT" sz="1200" dirty="0" smtClean="0"/>
              <a:t> [20.05.2019]</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smtClean="0"/>
              <a:t>Christof, F. (2015): V2V-Kommunikation. </a:t>
            </a:r>
            <a:r>
              <a:rPr lang="de-AT" sz="1200" dirty="0" err="1" smtClean="0"/>
              <a:t>Platooning</a:t>
            </a:r>
            <a:r>
              <a:rPr lang="de-AT" sz="1200" dirty="0" smtClean="0"/>
              <a:t>: Lkw im elektronisch gekoppelten Fahrzeugkonvoi, in: futurezone.at, Online-Ausgabe vom 12.03., URL: </a:t>
            </a:r>
            <a:r>
              <a:rPr lang="de-AT" sz="1200" dirty="0" smtClean="0">
                <a:hlinkClick r:id="rId4"/>
              </a:rPr>
              <a:t>https://futurezone.at/science/platooning-lkw-im-elektronisch-gekoppelten-fahrzeugkonvoi/116.088.643</a:t>
            </a:r>
            <a:r>
              <a:rPr lang="de-AT" sz="1200" dirty="0" smtClean="0"/>
              <a:t> [20.05.2019] </a:t>
            </a:r>
            <a:endParaRPr lang="de-AT" b="1" dirty="0" smtClean="0"/>
          </a:p>
          <a:p>
            <a:endParaRPr lang="de-AT" b="0" dirty="0" smtClean="0"/>
          </a:p>
          <a:p>
            <a:r>
              <a:rPr lang="de-AT" b="1" dirty="0" smtClean="0"/>
              <a:t>Bildquelle:</a:t>
            </a:r>
            <a:r>
              <a:rPr lang="en-US" dirty="0" smtClean="0"/>
              <a:t> </a:t>
            </a:r>
            <a:r>
              <a:rPr lang="de-AT" sz="1200" dirty="0" smtClean="0"/>
              <a:t>RSGB Limited (2014): </a:t>
            </a:r>
            <a:r>
              <a:rPr lang="de-AT" sz="1200" dirty="0" err="1" smtClean="0"/>
              <a:t>DfT</a:t>
            </a:r>
            <a:r>
              <a:rPr lang="de-AT" sz="1200" dirty="0" smtClean="0"/>
              <a:t> </a:t>
            </a:r>
            <a:r>
              <a:rPr lang="de-AT" sz="1200" dirty="0" err="1" smtClean="0"/>
              <a:t>commissions</a:t>
            </a:r>
            <a:r>
              <a:rPr lang="de-AT" sz="1200" dirty="0" smtClean="0"/>
              <a:t> ‘</a:t>
            </a:r>
            <a:r>
              <a:rPr lang="de-AT" sz="1200" dirty="0" err="1" smtClean="0"/>
              <a:t>platooning</a:t>
            </a:r>
            <a:r>
              <a:rPr lang="de-AT" sz="1200" dirty="0" smtClean="0"/>
              <a:t>’ </a:t>
            </a:r>
            <a:r>
              <a:rPr lang="de-AT" sz="1200" dirty="0" err="1" smtClean="0"/>
              <a:t>study</a:t>
            </a:r>
            <a:r>
              <a:rPr lang="de-AT" sz="1200" dirty="0" smtClean="0"/>
              <a:t>.</a:t>
            </a:r>
            <a:r>
              <a:rPr lang="de-AT" sz="1200" baseline="0" dirty="0" smtClean="0"/>
              <a:t> URL: </a:t>
            </a:r>
            <a:r>
              <a:rPr lang="de-AT" sz="1200" dirty="0" smtClean="0"/>
              <a:t>http://roadsafetygb.org.uk/news/n-a-3301 [20.05.2019]</a:t>
            </a:r>
            <a:endParaRPr lang="en-US" dirty="0"/>
          </a:p>
        </p:txBody>
      </p:sp>
      <p:sp>
        <p:nvSpPr>
          <p:cNvPr id="4" name="Slide Number Placeholder 3"/>
          <p:cNvSpPr>
            <a:spLocks noGrp="1"/>
          </p:cNvSpPr>
          <p:nvPr>
            <p:ph type="sldNum" sz="quarter" idx="10"/>
          </p:nvPr>
        </p:nvSpPr>
        <p:spPr/>
        <p:txBody>
          <a:bodyPr/>
          <a:lstStyle/>
          <a:p>
            <a:fld id="{0EDFA6B0-5DC3-4D22-8E41-F7511E10BAE2}" type="slidenum">
              <a:rPr lang="en-US" smtClean="0"/>
              <a:t>9</a:t>
            </a:fld>
            <a:endParaRPr lang="en-US"/>
          </a:p>
        </p:txBody>
      </p:sp>
    </p:spTree>
    <p:extLst>
      <p:ext uri="{BB962C8B-B14F-4D97-AF65-F5344CB8AC3E}">
        <p14:creationId xmlns:p14="http://schemas.microsoft.com/office/powerpoint/2010/main" val="100741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accent1"/>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Aug-19</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28575">
            <a:solidFill>
              <a:srgbClr val="92D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386892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92D050"/>
              </a:buClr>
              <a:defRPr/>
            </a:lvl1pPr>
            <a:lvl2pPr>
              <a:buClr>
                <a:srgbClr val="92D050"/>
              </a:buClr>
              <a:defRPr/>
            </a:lvl2pPr>
            <a:lvl3pPr>
              <a:buClr>
                <a:srgbClr val="92D050"/>
              </a:buClr>
              <a:defRPr/>
            </a:lvl3pPr>
            <a:lvl4pPr>
              <a:buClr>
                <a:srgbClr val="92D050"/>
              </a:buClr>
              <a:defRPr/>
            </a:lvl4pPr>
            <a:lvl5pPr>
              <a:buClr>
                <a:srgbClr val="92D05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Aug-19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Aug-19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Aug-19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Aug-19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Aug-19</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687"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Aug-19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accent1"/>
          </a:solidFill>
          <a:latin typeface="+mj-lt"/>
          <a:ea typeface="+mj-ea"/>
          <a:cs typeface="+mj-cs"/>
        </a:defRPr>
      </a:lvl1pPr>
    </p:titleStyle>
    <p:body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rewway.at/de/lehrmittel/pakete/binnenschifffahrt-und-transporte-in-der-zukunft/"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youtube.com/watch?v=Z5cTxSjjEXI"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4&amp;v=OB90s3B0V20"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www.youtube.com/watch?v=lWo6LscqSGg" TargetMode="External"/><Relationship Id="rId4" Type="http://schemas.openxmlformats.org/officeDocument/2006/relationships/hyperlink" Target="https://www.youtube.com/watch?v=QLFQlraM5t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youtube.com/watch?v=r11X-zMF_pc" TargetMode="Externa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hyperlink" Target="https://www.youtube.com/watch?v=5cBEFK70FCU"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w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5.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ideo" Target="https://www.youtube.com/embed/4vc7XoEYUs8" TargetMode="Externa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3.wdp"/><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hyperlink" Target="https://www.reecotrans.at/de/wie-buche-ich-exkursionen-und-fachvortrage/" TargetMode="External"/><Relationship Id="rId4" Type="http://schemas.openxmlformats.org/officeDocument/2006/relationships/hyperlink" Target="http://www.reecotrans.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eroad.at/de/lehrmittel/pakete/trends-im-strassenguterverkehr/"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2276872"/>
            <a:ext cx="7772400" cy="1470025"/>
          </a:xfrm>
        </p:spPr>
        <p:txBody>
          <a:bodyPr>
            <a:normAutofit/>
          </a:bodyPr>
          <a:lstStyle/>
          <a:p>
            <a:r>
              <a:rPr lang="de-DE" sz="3200" b="1" cap="none" dirty="0" smtClean="0">
                <a:solidFill>
                  <a:schemeClr val="tx1">
                    <a:lumMod val="75000"/>
                    <a:lumOff val="25000"/>
                  </a:schemeClr>
                </a:solidFill>
              </a:rPr>
              <a:t>Zukunftstrends im Güterverkehr</a:t>
            </a:r>
            <a:endParaRPr lang="de-AT" sz="3200" b="1" cap="none" dirty="0">
              <a:solidFill>
                <a:schemeClr val="tx1">
                  <a:lumMod val="75000"/>
                  <a:lumOff val="25000"/>
                </a:schemeClr>
              </a:solidFill>
            </a:endParaRPr>
          </a:p>
        </p:txBody>
      </p:sp>
      <p:pic>
        <p:nvPicPr>
          <p:cNvPr id="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2000" y="746634"/>
            <a:ext cx="3240000" cy="151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C:\Users\p41662\AppData\Local\Microsoft\Windows\Temporary Internet Files\Content.Outlook\VDWGJMU4\RZ-Logo-Logistikum-hoch-cmyk-2000x2000px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486179"/>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5590431"/>
            <a:ext cx="2013992" cy="752606"/>
          </a:xfrm>
          <a:prstGeom prst="rect">
            <a:avLst/>
          </a:prstGeom>
        </p:spPr>
      </p:pic>
      <p:pic>
        <p:nvPicPr>
          <p:cNvPr id="14" name="Grafik 13"/>
          <p:cNvPicPr>
            <a:picLocks noChangeAspect="1"/>
          </p:cNvPicPr>
          <p:nvPr/>
        </p:nvPicPr>
        <p:blipFill>
          <a:blip r:embed="rId6"/>
          <a:stretch>
            <a:fillRect/>
          </a:stretch>
        </p:blipFill>
        <p:spPr>
          <a:xfrm>
            <a:off x="545910" y="5592917"/>
            <a:ext cx="1505810" cy="726767"/>
          </a:xfrm>
          <a:prstGeom prst="rect">
            <a:avLst/>
          </a:prstGeom>
        </p:spPr>
      </p:pic>
      <p:pic>
        <p:nvPicPr>
          <p:cNvPr id="15" name="Grafi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016" y="5560401"/>
            <a:ext cx="1302487" cy="715652"/>
          </a:xfrm>
          <a:prstGeom prst="rect">
            <a:avLst/>
          </a:prstGeom>
        </p:spPr>
      </p:pic>
    </p:spTree>
    <p:extLst>
      <p:ext uri="{BB962C8B-B14F-4D97-AF65-F5344CB8AC3E}">
        <p14:creationId xmlns:p14="http://schemas.microsoft.com/office/powerpoint/2010/main" val="2646835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147248" cy="990600"/>
          </a:xfrm>
        </p:spPr>
        <p:txBody>
          <a:bodyPr/>
          <a:lstStyle/>
          <a:p>
            <a:r>
              <a:rPr lang="de-DE" b="1" dirty="0">
                <a:solidFill>
                  <a:schemeClr val="tx1"/>
                </a:solidFill>
              </a:rPr>
              <a:t>Automatisiertes </a:t>
            </a:r>
            <a:r>
              <a:rPr lang="de-DE" b="1" dirty="0" smtClean="0">
                <a:solidFill>
                  <a:schemeClr val="tx1"/>
                </a:solidFill>
              </a:rPr>
              <a:t>Fahren: Autonome Gütertransportschiffe </a:t>
            </a:r>
            <a:endParaRPr lang="de-AT" b="1" dirty="0">
              <a:solidFill>
                <a:schemeClr val="tx1"/>
              </a:solidFill>
            </a:endParaRPr>
          </a:p>
        </p:txBody>
      </p:sp>
      <p:sp>
        <p:nvSpPr>
          <p:cNvPr id="3" name="Textplatzhalter 2"/>
          <p:cNvSpPr>
            <a:spLocks noGrp="1"/>
          </p:cNvSpPr>
          <p:nvPr>
            <p:ph idx="1"/>
          </p:nvPr>
        </p:nvSpPr>
        <p:spPr>
          <a:xfrm>
            <a:off x="457200" y="1700808"/>
            <a:ext cx="4402832" cy="4776192"/>
          </a:xfrm>
        </p:spPr>
        <p:txBody>
          <a:bodyPr>
            <a:normAutofit/>
          </a:bodyPr>
          <a:lstStyle/>
          <a:p>
            <a:pPr marL="285750" indent="-285750">
              <a:spcBef>
                <a:spcPts val="408"/>
              </a:spcBef>
              <a:buSzPct val="100000"/>
              <a:buFont typeface="Arial" panose="020B0604020202020204" pitchFamily="34" charset="0"/>
              <a:buChar char="•"/>
            </a:pPr>
            <a:r>
              <a:rPr lang="de-AT" sz="2000" dirty="0" smtClean="0">
                <a:solidFill>
                  <a:schemeClr val="tx1"/>
                </a:solidFill>
              </a:rPr>
              <a:t>Nicht </a:t>
            </a:r>
            <a:r>
              <a:rPr lang="de-AT" sz="2000" dirty="0">
                <a:solidFill>
                  <a:schemeClr val="tx1"/>
                </a:solidFill>
              </a:rPr>
              <a:t>nur bei LKWs forscht man nach autonomen </a:t>
            </a:r>
            <a:r>
              <a:rPr lang="de-AT" sz="2000" dirty="0" smtClean="0">
                <a:solidFill>
                  <a:schemeClr val="tx1"/>
                </a:solidFill>
              </a:rPr>
              <a:t>Steuerungsmöglichkeiten </a:t>
            </a:r>
            <a:r>
              <a:rPr lang="de-AT" sz="2000" dirty="0" smtClean="0">
                <a:solidFill>
                  <a:schemeClr val="tx1"/>
                </a:solidFill>
                <a:sym typeface="Wingdings" panose="05000000000000000000" pitchFamily="2" charset="2"/>
              </a:rPr>
              <a:t> </a:t>
            </a:r>
            <a:r>
              <a:rPr lang="de-AT" sz="2000" dirty="0" smtClean="0">
                <a:solidFill>
                  <a:schemeClr val="tx1"/>
                </a:solidFill>
              </a:rPr>
              <a:t>auch </a:t>
            </a:r>
            <a:r>
              <a:rPr lang="de-AT" sz="2000" dirty="0">
                <a:solidFill>
                  <a:schemeClr val="tx1"/>
                </a:solidFill>
              </a:rPr>
              <a:t>in der Schifffahrt werden führerlose Boote immer </a:t>
            </a:r>
            <a:r>
              <a:rPr lang="de-AT" sz="2000" dirty="0" smtClean="0">
                <a:solidFill>
                  <a:schemeClr val="tx1"/>
                </a:solidFill>
              </a:rPr>
              <a:t>wahrscheinlicher</a:t>
            </a:r>
          </a:p>
          <a:p>
            <a:pPr marL="285750" indent="-285750">
              <a:spcBef>
                <a:spcPts val="408"/>
              </a:spcBef>
              <a:buSzPct val="100000"/>
              <a:buFont typeface="Arial" panose="020B0604020202020204" pitchFamily="34" charset="0"/>
              <a:buChar char="•"/>
            </a:pPr>
            <a:r>
              <a:rPr lang="de-AT" sz="2000" dirty="0" smtClean="0">
                <a:solidFill>
                  <a:schemeClr val="tx1"/>
                </a:solidFill>
              </a:rPr>
              <a:t>Erstes großes Projekt von der </a:t>
            </a:r>
            <a:br>
              <a:rPr lang="de-AT" sz="2000" dirty="0" smtClean="0">
                <a:solidFill>
                  <a:schemeClr val="tx1"/>
                </a:solidFill>
              </a:rPr>
            </a:br>
            <a:r>
              <a:rPr lang="de-AT" sz="2000" dirty="0" smtClean="0">
                <a:solidFill>
                  <a:schemeClr val="tx1"/>
                </a:solidFill>
              </a:rPr>
              <a:t>EU 2018 gefördert</a:t>
            </a:r>
          </a:p>
          <a:p>
            <a:pPr marL="285750" indent="-285750">
              <a:spcBef>
                <a:spcPts val="408"/>
              </a:spcBef>
              <a:buSzPct val="100000"/>
              <a:buFont typeface="Arial" panose="020B0604020202020204" pitchFamily="34" charset="0"/>
              <a:buChar char="•"/>
            </a:pPr>
            <a:r>
              <a:rPr lang="de-AT" sz="2000" dirty="0" smtClean="0">
                <a:solidFill>
                  <a:schemeClr val="tx1"/>
                </a:solidFill>
              </a:rPr>
              <a:t>Möglichkeit zum </a:t>
            </a:r>
            <a:r>
              <a:rPr lang="de-AT" sz="2000" dirty="0" err="1" smtClean="0">
                <a:solidFill>
                  <a:schemeClr val="tx1"/>
                </a:solidFill>
              </a:rPr>
              <a:t>Ship</a:t>
            </a:r>
            <a:r>
              <a:rPr lang="de-AT" sz="2000" dirty="0" smtClean="0">
                <a:solidFill>
                  <a:schemeClr val="tx1"/>
                </a:solidFill>
              </a:rPr>
              <a:t> </a:t>
            </a:r>
            <a:r>
              <a:rPr lang="de-AT" sz="2000" dirty="0" err="1" smtClean="0">
                <a:solidFill>
                  <a:schemeClr val="tx1"/>
                </a:solidFill>
              </a:rPr>
              <a:t>Platooning</a:t>
            </a:r>
            <a:endParaRPr lang="de-AT" sz="2000" dirty="0" smtClean="0">
              <a:solidFill>
                <a:schemeClr val="tx1"/>
              </a:solidFill>
            </a:endParaRPr>
          </a:p>
          <a:p>
            <a:pPr marL="285750" indent="-285750">
              <a:spcBef>
                <a:spcPts val="408"/>
              </a:spcBef>
              <a:buSzPct val="100000"/>
              <a:buFont typeface="Arial" panose="020B0604020202020204" pitchFamily="34" charset="0"/>
              <a:buChar char="•"/>
            </a:pPr>
            <a:r>
              <a:rPr lang="de-DE" sz="2000" dirty="0" smtClean="0">
                <a:solidFill>
                  <a:schemeClr val="tx1"/>
                </a:solidFill>
              </a:rPr>
              <a:t>Zielsetzung:</a:t>
            </a:r>
          </a:p>
          <a:p>
            <a:pPr lvl="1">
              <a:spcBef>
                <a:spcPts val="408"/>
              </a:spcBef>
              <a:buSzPct val="100000"/>
              <a:buFont typeface="Symbol" panose="05050102010706020507" pitchFamily="18" charset="2"/>
              <a:buChar char="-"/>
            </a:pPr>
            <a:r>
              <a:rPr lang="de-DE" sz="1600" dirty="0" smtClean="0">
                <a:solidFill>
                  <a:schemeClr val="tx1"/>
                </a:solidFill>
              </a:rPr>
              <a:t>Phase 1: Ferngesteuertes Schiff (bis 2020)</a:t>
            </a:r>
          </a:p>
          <a:p>
            <a:pPr lvl="1">
              <a:spcBef>
                <a:spcPts val="408"/>
              </a:spcBef>
              <a:buSzPct val="100000"/>
              <a:buFont typeface="Symbol" panose="05050102010706020507" pitchFamily="18" charset="2"/>
              <a:buChar char="-"/>
            </a:pPr>
            <a:r>
              <a:rPr lang="de-DE" sz="1600" dirty="0" smtClean="0">
                <a:solidFill>
                  <a:schemeClr val="tx1"/>
                </a:solidFill>
              </a:rPr>
              <a:t>Phase 2: Autonomes Schiff (bis 2025)</a:t>
            </a:r>
            <a:endParaRPr lang="de-AT" sz="1600" dirty="0">
              <a:solidFill>
                <a:schemeClr val="tx1"/>
              </a:solidFill>
            </a:endParaRPr>
          </a:p>
        </p:txBody>
      </p:sp>
      <p:sp>
        <p:nvSpPr>
          <p:cNvPr id="8" name="Rechteck 7"/>
          <p:cNvSpPr/>
          <p:nvPr/>
        </p:nvSpPr>
        <p:spPr>
          <a:xfrm>
            <a:off x="5941324" y="4484346"/>
            <a:ext cx="2075693" cy="230832"/>
          </a:xfrm>
          <a:prstGeom prst="rect">
            <a:avLst/>
          </a:prstGeom>
        </p:spPr>
        <p:txBody>
          <a:bodyPr wrap="square">
            <a:spAutoFit/>
          </a:bodyPr>
          <a:lstStyle/>
          <a:p>
            <a:pPr algn="ctr"/>
            <a:r>
              <a:rPr lang="de-AT" sz="900" dirty="0" smtClean="0"/>
              <a:t>Bildquelle: Rolls Royce 2016</a:t>
            </a:r>
            <a:endParaRPr lang="de-AT" sz="900" dirty="0"/>
          </a:p>
        </p:txBody>
      </p:sp>
      <p:sp>
        <p:nvSpPr>
          <p:cNvPr id="10" name="Rechteck 7"/>
          <p:cNvSpPr/>
          <p:nvPr/>
        </p:nvSpPr>
        <p:spPr>
          <a:xfrm>
            <a:off x="386470" y="5529426"/>
            <a:ext cx="8371060" cy="707886"/>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de-DE" sz="2000" dirty="0" smtClean="0">
                <a:solidFill>
                  <a:schemeClr val="tx1"/>
                </a:solidFill>
                <a:sym typeface="Wingdings" panose="05000000000000000000" pitchFamily="2" charset="2"/>
              </a:rPr>
              <a:t>Weitere Infos zu technischen Optimierungen des Verkehrsträgers „Wasser“ finden Sie in unserem </a:t>
            </a:r>
            <a:r>
              <a:rPr lang="de-DE" sz="2000" dirty="0" smtClean="0">
                <a:solidFill>
                  <a:schemeClr val="tx1"/>
                </a:solidFill>
                <a:sym typeface="Wingdings" panose="05000000000000000000" pitchFamily="2" charset="2"/>
                <a:hlinkClick r:id="rId3"/>
              </a:rPr>
              <a:t>REWWay – Lehrmittelpaket</a:t>
            </a:r>
            <a:r>
              <a:rPr lang="de-DE" sz="2000" dirty="0" smtClean="0">
                <a:solidFill>
                  <a:schemeClr val="tx1"/>
                </a:solidFill>
                <a:sym typeface="Wingdings" panose="05000000000000000000" pitchFamily="2" charset="2"/>
              </a:rPr>
              <a:t>.</a:t>
            </a:r>
            <a:endParaRPr lang="de-DE" sz="2000" dirty="0">
              <a:solidFill>
                <a:schemeClr val="tx1"/>
              </a:solidFill>
            </a:endParaRPr>
          </a:p>
        </p:txBody>
      </p:sp>
      <p:sp>
        <p:nvSpPr>
          <p:cNvPr id="7"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1026" name="Grafik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5207" y="1899188"/>
            <a:ext cx="3367929" cy="2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hlinkClick r:id="rId5"/>
          </p:cNvPr>
          <p:cNvSpPr txBox="1"/>
          <p:nvPr/>
        </p:nvSpPr>
        <p:spPr>
          <a:xfrm>
            <a:off x="8219602" y="1899188"/>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970463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931224" cy="990600"/>
          </a:xfrm>
        </p:spPr>
        <p:txBody>
          <a:bodyPr/>
          <a:lstStyle/>
          <a:p>
            <a:r>
              <a:rPr lang="de-DE" b="1" dirty="0" smtClean="0">
                <a:solidFill>
                  <a:schemeClr val="tx1"/>
                </a:solidFill>
              </a:rPr>
              <a:t>Automatisiertes Fahren: Hochgeschwindigkeitsgüterzug</a:t>
            </a:r>
            <a:endParaRPr lang="en-US" b="1" dirty="0">
              <a:solidFill>
                <a:schemeClr val="tx1"/>
              </a:solidFill>
            </a:endParaRPr>
          </a:p>
        </p:txBody>
      </p:sp>
      <p:sp>
        <p:nvSpPr>
          <p:cNvPr id="8" name="Inhaltsplatzhalter 7"/>
          <p:cNvSpPr>
            <a:spLocks noGrp="1"/>
          </p:cNvSpPr>
          <p:nvPr>
            <p:ph idx="1"/>
          </p:nvPr>
        </p:nvSpPr>
        <p:spPr>
          <a:xfrm>
            <a:off x="457200" y="1700808"/>
            <a:ext cx="4690864" cy="4968000"/>
          </a:xfrm>
        </p:spPr>
        <p:txBody>
          <a:bodyPr>
            <a:normAutofit/>
          </a:bodyPr>
          <a:lstStyle/>
          <a:p>
            <a:r>
              <a:rPr lang="de-AT" sz="2000" dirty="0">
                <a:solidFill>
                  <a:schemeClr val="tx1"/>
                </a:solidFill>
              </a:rPr>
              <a:t>DLR: Projekt </a:t>
            </a:r>
            <a:r>
              <a:rPr lang="de-AT" sz="2000" b="1" dirty="0">
                <a:solidFill>
                  <a:schemeClr val="tx1"/>
                </a:solidFill>
              </a:rPr>
              <a:t>Next Generation Train Cargo</a:t>
            </a:r>
            <a:endParaRPr lang="de-AT" sz="2000" dirty="0">
              <a:solidFill>
                <a:schemeClr val="tx1"/>
              </a:solidFill>
            </a:endParaRPr>
          </a:p>
          <a:p>
            <a:pPr lvl="1">
              <a:buFont typeface="Symbol" panose="05050102010706020507" pitchFamily="18" charset="2"/>
              <a:buChar char="-"/>
            </a:pPr>
            <a:r>
              <a:rPr lang="de-AT" sz="1600" dirty="0">
                <a:solidFill>
                  <a:schemeClr val="tx1"/>
                </a:solidFill>
              </a:rPr>
              <a:t>Ökonomisch &amp; ökologisch konkurrenzfähig</a:t>
            </a:r>
          </a:p>
          <a:p>
            <a:pPr lvl="1">
              <a:buFont typeface="Symbol" panose="05050102010706020507" pitchFamily="18" charset="2"/>
              <a:buChar char="-"/>
            </a:pPr>
            <a:r>
              <a:rPr lang="de-AT" sz="1600" dirty="0">
                <a:solidFill>
                  <a:schemeClr val="tx1"/>
                </a:solidFill>
              </a:rPr>
              <a:t>bis 400 km/h möglich</a:t>
            </a:r>
          </a:p>
          <a:p>
            <a:pPr lvl="1">
              <a:buFont typeface="Symbol" panose="05050102010706020507" pitchFamily="18" charset="2"/>
              <a:buChar char="-"/>
            </a:pPr>
            <a:r>
              <a:rPr lang="de-AT" sz="1600" dirty="0">
                <a:solidFill>
                  <a:schemeClr val="tx1"/>
                </a:solidFill>
              </a:rPr>
              <a:t>Einzelwagen autonom und einzeln rangierbar (eigener Elektromotor und Batterie) </a:t>
            </a:r>
            <a:r>
              <a:rPr lang="de-DE" sz="1600" dirty="0">
                <a:solidFill>
                  <a:schemeClr val="tx1"/>
                </a:solidFill>
                <a:sym typeface="Wingdings" panose="05000000000000000000" pitchFamily="2" charset="2"/>
              </a:rPr>
              <a:t> </a:t>
            </a:r>
            <a:r>
              <a:rPr lang="de-AT" sz="1600" dirty="0">
                <a:solidFill>
                  <a:schemeClr val="tx1"/>
                </a:solidFill>
              </a:rPr>
              <a:t>können automatisch und autonom die letzten Kilometer zum Kunden fahren</a:t>
            </a:r>
          </a:p>
          <a:p>
            <a:pPr lvl="1">
              <a:spcAft>
                <a:spcPts val="600"/>
              </a:spcAft>
              <a:buFont typeface="Symbol" panose="05050102010706020507" pitchFamily="18" charset="2"/>
              <a:buChar char="-"/>
            </a:pPr>
            <a:r>
              <a:rPr lang="de-AT" sz="1600" dirty="0">
                <a:solidFill>
                  <a:schemeClr val="tx1"/>
                </a:solidFill>
              </a:rPr>
              <a:t>Einsatz auch für die neue Seidenstraße geplant</a:t>
            </a:r>
          </a:p>
          <a:p>
            <a:pPr>
              <a:spcAft>
                <a:spcPts val="600"/>
              </a:spcAft>
            </a:pPr>
            <a:r>
              <a:rPr lang="de-AT" sz="2000" dirty="0" smtClean="0">
                <a:solidFill>
                  <a:schemeClr val="tx1"/>
                </a:solidFill>
              </a:rPr>
              <a:t>Ziel</a:t>
            </a:r>
            <a:r>
              <a:rPr lang="de-AT" sz="2000" dirty="0">
                <a:solidFill>
                  <a:schemeClr val="tx1"/>
                </a:solidFill>
              </a:rPr>
              <a:t>: Anteil der Schiene im Gütertransport erhöhen</a:t>
            </a:r>
          </a:p>
          <a:p>
            <a:pPr>
              <a:spcAft>
                <a:spcPts val="600"/>
              </a:spcAft>
            </a:pPr>
            <a:r>
              <a:rPr lang="de-AT" sz="2000" dirty="0" smtClean="0">
                <a:solidFill>
                  <a:schemeClr val="tx1"/>
                </a:solidFill>
              </a:rPr>
              <a:t>Herausforderung: Spezialisierung auf </a:t>
            </a:r>
            <a:r>
              <a:rPr lang="de-AT" sz="2000" dirty="0" smtClean="0">
                <a:solidFill>
                  <a:schemeClr val="tx1"/>
                </a:solidFill>
                <a:sym typeface="Wingdings" panose="05000000000000000000" pitchFamily="2" charset="2"/>
              </a:rPr>
              <a:t>kleine</a:t>
            </a:r>
            <a:r>
              <a:rPr lang="de-AT" sz="2000" dirty="0">
                <a:solidFill>
                  <a:schemeClr val="tx1"/>
                </a:solidFill>
                <a:sym typeface="Wingdings" panose="05000000000000000000" pitchFamily="2" charset="2"/>
              </a:rPr>
              <a:t>, flexible, eilbedürftige </a:t>
            </a:r>
            <a:r>
              <a:rPr lang="de-AT" sz="2000" dirty="0" smtClean="0">
                <a:solidFill>
                  <a:schemeClr val="tx1"/>
                </a:solidFill>
                <a:sym typeface="Wingdings" panose="05000000000000000000" pitchFamily="2" charset="2"/>
              </a:rPr>
              <a:t>Sendungen (LDHV – Low </a:t>
            </a:r>
            <a:r>
              <a:rPr lang="de-AT" sz="2000" dirty="0" err="1" smtClean="0">
                <a:solidFill>
                  <a:schemeClr val="tx1"/>
                </a:solidFill>
                <a:sym typeface="Wingdings" panose="05000000000000000000" pitchFamily="2" charset="2"/>
              </a:rPr>
              <a:t>Density</a:t>
            </a:r>
            <a:r>
              <a:rPr lang="de-AT" sz="2000" dirty="0" smtClean="0">
                <a:solidFill>
                  <a:schemeClr val="tx1"/>
                </a:solidFill>
                <a:sym typeface="Wingdings" panose="05000000000000000000" pitchFamily="2" charset="2"/>
              </a:rPr>
              <a:t> High Value)</a:t>
            </a:r>
            <a:endParaRPr lang="en-US" dirty="0">
              <a:solidFill>
                <a:schemeClr val="tx1"/>
              </a:solidFill>
            </a:endParaRPr>
          </a:p>
          <a:p>
            <a:endParaRPr lang="de-AT" dirty="0">
              <a:solidFill>
                <a:schemeClr val="tx1"/>
              </a:solidFill>
            </a:endParaRPr>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r="17199"/>
          <a:stretch/>
        </p:blipFill>
        <p:spPr>
          <a:xfrm>
            <a:off x="5364088" y="1844824"/>
            <a:ext cx="3506614" cy="2382202"/>
          </a:xfrm>
          <a:prstGeom prst="rect">
            <a:avLst/>
          </a:prstGeom>
        </p:spPr>
      </p:pic>
      <p:sp>
        <p:nvSpPr>
          <p:cNvPr id="9" name="Rechteck 8"/>
          <p:cNvSpPr/>
          <p:nvPr/>
        </p:nvSpPr>
        <p:spPr>
          <a:xfrm>
            <a:off x="5922663" y="4227026"/>
            <a:ext cx="2389463" cy="230832"/>
          </a:xfrm>
          <a:prstGeom prst="rect">
            <a:avLst/>
          </a:prstGeom>
        </p:spPr>
        <p:txBody>
          <a:bodyPr wrap="square">
            <a:spAutoFit/>
          </a:bodyPr>
          <a:lstStyle/>
          <a:p>
            <a:pPr algn="ctr"/>
            <a:r>
              <a:rPr lang="de-AT" sz="900" dirty="0" smtClean="0"/>
              <a:t>Bildquelle: Deutsche Luft- und Raumfahrt 2017</a:t>
            </a:r>
            <a:endParaRPr lang="de-AT" sz="900" dirty="0"/>
          </a:p>
        </p:txBody>
      </p:sp>
      <p:sp>
        <p:nvSpPr>
          <p:cNvPr id="6"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258500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b="1" dirty="0">
                <a:solidFill>
                  <a:schemeClr val="tx1"/>
                </a:solidFill>
              </a:rPr>
              <a:t>Alternativer </a:t>
            </a:r>
            <a:r>
              <a:rPr lang="de-AT" b="1" dirty="0" smtClean="0">
                <a:solidFill>
                  <a:schemeClr val="tx1"/>
                </a:solidFill>
              </a:rPr>
              <a:t>Treibstoff:  Erdgas</a:t>
            </a:r>
            <a:endParaRPr lang="en-US" b="1" dirty="0">
              <a:solidFill>
                <a:schemeClr val="tx1"/>
              </a:solidFill>
            </a:endParaRPr>
          </a:p>
        </p:txBody>
      </p:sp>
      <p:sp>
        <p:nvSpPr>
          <p:cNvPr id="3" name="Content Placeholder 2"/>
          <p:cNvSpPr>
            <a:spLocks noGrp="1"/>
          </p:cNvSpPr>
          <p:nvPr>
            <p:ph idx="1"/>
          </p:nvPr>
        </p:nvSpPr>
        <p:spPr>
          <a:xfrm>
            <a:off x="457199" y="1700808"/>
            <a:ext cx="5612119" cy="4776192"/>
          </a:xfrm>
        </p:spPr>
        <p:txBody>
          <a:bodyPr>
            <a:noAutofit/>
          </a:bodyPr>
          <a:lstStyle/>
          <a:p>
            <a:r>
              <a:rPr lang="de-DE" sz="2000" b="1" dirty="0" smtClean="0">
                <a:solidFill>
                  <a:schemeClr val="tx1"/>
                </a:solidFill>
              </a:rPr>
              <a:t>LNG</a:t>
            </a:r>
            <a:r>
              <a:rPr lang="de-DE" sz="2000" dirty="0" smtClean="0">
                <a:solidFill>
                  <a:schemeClr val="tx1"/>
                </a:solidFill>
              </a:rPr>
              <a:t> = </a:t>
            </a:r>
            <a:r>
              <a:rPr lang="de-DE" sz="2000" b="1" dirty="0" err="1" smtClean="0">
                <a:solidFill>
                  <a:schemeClr val="tx1"/>
                </a:solidFill>
              </a:rPr>
              <a:t>L</a:t>
            </a:r>
            <a:r>
              <a:rPr lang="de-DE" sz="2000" dirty="0" err="1" smtClean="0">
                <a:solidFill>
                  <a:schemeClr val="tx1"/>
                </a:solidFill>
              </a:rPr>
              <a:t>iquefied</a:t>
            </a:r>
            <a:r>
              <a:rPr lang="de-DE" sz="2000" dirty="0" smtClean="0">
                <a:solidFill>
                  <a:schemeClr val="tx1"/>
                </a:solidFill>
              </a:rPr>
              <a:t> </a:t>
            </a:r>
            <a:r>
              <a:rPr lang="de-DE" sz="2000" b="1" dirty="0" smtClean="0">
                <a:solidFill>
                  <a:schemeClr val="tx1"/>
                </a:solidFill>
              </a:rPr>
              <a:t>N</a:t>
            </a:r>
            <a:r>
              <a:rPr lang="de-DE" sz="2000" dirty="0" smtClean="0">
                <a:solidFill>
                  <a:schemeClr val="tx1"/>
                </a:solidFill>
              </a:rPr>
              <a:t>atural </a:t>
            </a:r>
            <a:r>
              <a:rPr lang="de-DE" sz="2000" b="1" dirty="0" smtClean="0">
                <a:solidFill>
                  <a:schemeClr val="tx1"/>
                </a:solidFill>
              </a:rPr>
              <a:t>G</a:t>
            </a:r>
            <a:r>
              <a:rPr lang="de-DE" sz="2000" dirty="0" smtClean="0">
                <a:solidFill>
                  <a:schemeClr val="tx1"/>
                </a:solidFill>
              </a:rPr>
              <a:t>as (engl.) = Flüssiggas</a:t>
            </a:r>
          </a:p>
          <a:p>
            <a:r>
              <a:rPr lang="de-DE" sz="2000" dirty="0" smtClean="0">
                <a:solidFill>
                  <a:schemeClr val="tx1"/>
                </a:solidFill>
              </a:rPr>
              <a:t>Volumen wird durch Abkühlung auf </a:t>
            </a:r>
            <a:r>
              <a:rPr lang="de-DE" sz="2000" b="1" dirty="0" smtClean="0">
                <a:solidFill>
                  <a:schemeClr val="tx1"/>
                </a:solidFill>
              </a:rPr>
              <a:t>-162°C </a:t>
            </a:r>
            <a:r>
              <a:rPr lang="de-DE" sz="2000" dirty="0" smtClean="0">
                <a:solidFill>
                  <a:schemeClr val="tx1"/>
                </a:solidFill>
              </a:rPr>
              <a:t>reduziert </a:t>
            </a:r>
            <a:r>
              <a:rPr lang="de-DE" sz="2000" dirty="0" smtClean="0">
                <a:solidFill>
                  <a:schemeClr val="tx1"/>
                </a:solidFill>
                <a:sym typeface="Wingdings" panose="05000000000000000000" pitchFamily="2" charset="2"/>
              </a:rPr>
              <a:t> LNG braucht 600 mal weniger Platz als natürliches Gas</a:t>
            </a:r>
            <a:endParaRPr lang="de-DE" sz="700" dirty="0" smtClean="0">
              <a:solidFill>
                <a:schemeClr val="tx1"/>
              </a:solidFill>
            </a:endParaRPr>
          </a:p>
          <a:p>
            <a:r>
              <a:rPr lang="de-DE" sz="2000" b="1" dirty="0" smtClean="0">
                <a:solidFill>
                  <a:schemeClr val="tx1"/>
                </a:solidFill>
              </a:rPr>
              <a:t>Anwendungsgebiete</a:t>
            </a:r>
            <a:r>
              <a:rPr lang="de-DE" sz="2000" dirty="0" smtClean="0">
                <a:solidFill>
                  <a:schemeClr val="tx1"/>
                </a:solidFill>
              </a:rPr>
              <a:t>:</a:t>
            </a:r>
          </a:p>
          <a:p>
            <a:pPr lvl="1">
              <a:buFont typeface="Symbol" panose="05050102010706020507" pitchFamily="18" charset="2"/>
              <a:buChar char="-"/>
            </a:pPr>
            <a:r>
              <a:rPr lang="de-DE" sz="1600" dirty="0" smtClean="0">
                <a:solidFill>
                  <a:schemeClr val="tx1"/>
                </a:solidFill>
              </a:rPr>
              <a:t>Binnenschifffahrt (flüssig)</a:t>
            </a:r>
          </a:p>
          <a:p>
            <a:pPr lvl="1">
              <a:buFont typeface="Symbol" panose="05050102010706020507" pitchFamily="18" charset="2"/>
              <a:buChar char="-"/>
            </a:pPr>
            <a:r>
              <a:rPr lang="de-DE" sz="1600" dirty="0" smtClean="0">
                <a:solidFill>
                  <a:schemeClr val="tx1"/>
                </a:solidFill>
              </a:rPr>
              <a:t>Lkw (flüssig)</a:t>
            </a:r>
          </a:p>
          <a:p>
            <a:pPr lvl="1">
              <a:buFont typeface="Symbol" panose="05050102010706020507" pitchFamily="18" charset="2"/>
              <a:buChar char="-"/>
            </a:pPr>
            <a:r>
              <a:rPr lang="de-DE" sz="1600" dirty="0" smtClean="0">
                <a:solidFill>
                  <a:schemeClr val="tx1"/>
                </a:solidFill>
              </a:rPr>
              <a:t>Industrieprozesse (gasförmig)</a:t>
            </a:r>
          </a:p>
          <a:p>
            <a:r>
              <a:rPr lang="de-DE" sz="2200" b="1" dirty="0" smtClean="0">
                <a:solidFill>
                  <a:schemeClr val="tx1"/>
                </a:solidFill>
              </a:rPr>
              <a:t>Vorteile:</a:t>
            </a:r>
          </a:p>
          <a:p>
            <a:pPr lvl="1">
              <a:buFont typeface="Symbol" panose="05050102010706020507" pitchFamily="18" charset="2"/>
              <a:buChar char="-"/>
            </a:pPr>
            <a:r>
              <a:rPr lang="de-DE" sz="1600" dirty="0" smtClean="0">
                <a:solidFill>
                  <a:schemeClr val="tx1"/>
                </a:solidFill>
              </a:rPr>
              <a:t>Bis zu 1600km Reichweite mit dem LKW</a:t>
            </a:r>
          </a:p>
          <a:p>
            <a:pPr lvl="1">
              <a:buFont typeface="Symbol" panose="05050102010706020507" pitchFamily="18" charset="2"/>
              <a:buChar char="-"/>
            </a:pPr>
            <a:r>
              <a:rPr lang="de-DE" sz="1600" dirty="0" smtClean="0">
                <a:solidFill>
                  <a:schemeClr val="tx1"/>
                </a:solidFill>
              </a:rPr>
              <a:t>Weniger Emissionen im Vergleich zu Diesel: </a:t>
            </a:r>
            <a:br>
              <a:rPr lang="de-DE" sz="1600" dirty="0" smtClean="0">
                <a:solidFill>
                  <a:schemeClr val="tx1"/>
                </a:solidFill>
              </a:rPr>
            </a:br>
            <a:r>
              <a:rPr lang="de-DE" sz="1600" dirty="0" smtClean="0">
                <a:solidFill>
                  <a:schemeClr val="tx1"/>
                </a:solidFill>
              </a:rPr>
              <a:t>-96% Feinstaub, -25% CO</a:t>
            </a:r>
            <a:r>
              <a:rPr lang="de-DE" sz="1600" baseline="-25000" dirty="0" smtClean="0">
                <a:solidFill>
                  <a:schemeClr val="tx1"/>
                </a:solidFill>
              </a:rPr>
              <a:t>2</a:t>
            </a:r>
            <a:r>
              <a:rPr lang="de-DE" sz="1600" dirty="0" smtClean="0">
                <a:solidFill>
                  <a:schemeClr val="tx1"/>
                </a:solidFill>
              </a:rPr>
              <a:t> , -70% </a:t>
            </a:r>
            <a:r>
              <a:rPr lang="de-DE" sz="1600" dirty="0" err="1" smtClean="0">
                <a:solidFill>
                  <a:schemeClr val="tx1"/>
                </a:solidFill>
              </a:rPr>
              <a:t>NO</a:t>
            </a:r>
            <a:r>
              <a:rPr lang="de-DE" sz="1600" baseline="-25000" dirty="0" err="1" smtClean="0">
                <a:solidFill>
                  <a:schemeClr val="tx1"/>
                </a:solidFill>
              </a:rPr>
              <a:t>x</a:t>
            </a:r>
            <a:endParaRPr lang="de-DE" sz="1600" dirty="0" smtClean="0">
              <a:solidFill>
                <a:schemeClr val="tx1"/>
              </a:solidFill>
            </a:endParaRPr>
          </a:p>
          <a:p>
            <a:pPr lvl="1">
              <a:buFont typeface="Symbol" panose="05050102010706020507" pitchFamily="18" charset="2"/>
              <a:buChar char="-"/>
            </a:pPr>
            <a:r>
              <a:rPr lang="de-DE" sz="1600" dirty="0" smtClean="0">
                <a:solidFill>
                  <a:schemeClr val="tx1"/>
                </a:solidFill>
              </a:rPr>
              <a:t>Weniger Lärm: -5 dB = 1/3 leiser</a:t>
            </a:r>
            <a:endParaRPr lang="de-DE" sz="1600" dirty="0" smtClean="0">
              <a:solidFill>
                <a:schemeClr val="tx1"/>
              </a:solidFill>
              <a:sym typeface="Wingdings" panose="05000000000000000000" pitchFamily="2" charset="2"/>
            </a:endParaRPr>
          </a:p>
          <a:p>
            <a:pPr lvl="1">
              <a:buFont typeface="Symbol" panose="05050102010706020507" pitchFamily="18" charset="2"/>
              <a:buChar char="-"/>
            </a:pPr>
            <a:r>
              <a:rPr lang="de-DE" sz="1600" dirty="0" smtClean="0">
                <a:solidFill>
                  <a:schemeClr val="tx1"/>
                </a:solidFill>
              </a:rPr>
              <a:t>Geringere </a:t>
            </a:r>
            <a:r>
              <a:rPr lang="de-DE" sz="1600" dirty="0">
                <a:solidFill>
                  <a:schemeClr val="tx1"/>
                </a:solidFill>
              </a:rPr>
              <a:t>operative Kosten durch </a:t>
            </a:r>
            <a:r>
              <a:rPr lang="de-DE" sz="1600" dirty="0" smtClean="0">
                <a:solidFill>
                  <a:schemeClr val="tx1"/>
                </a:solidFill>
              </a:rPr>
              <a:t>niedrigere Steuer, Amortisierung der höheren Anschaffungskosten in 3 Jahren</a:t>
            </a:r>
            <a:endParaRPr lang="de-DE" sz="1600" dirty="0">
              <a:solidFill>
                <a:schemeClr val="tx1"/>
              </a:solidFill>
            </a:endParaRPr>
          </a:p>
          <a:p>
            <a:pPr lvl="1"/>
            <a:endParaRPr lang="de-DE" sz="1600" dirty="0" smtClean="0">
              <a:solidFill>
                <a:schemeClr val="tx1"/>
              </a:solidFill>
            </a:endParaRPr>
          </a:p>
          <a:p>
            <a:pPr lvl="1"/>
            <a:endParaRPr lang="de-DE" sz="1800" dirty="0" smtClean="0">
              <a:solidFill>
                <a:schemeClr val="tx1"/>
              </a:solidFill>
            </a:endParaRPr>
          </a:p>
          <a:p>
            <a:pPr lvl="1"/>
            <a:endParaRPr lang="de-DE" sz="1800" dirty="0" smtClean="0">
              <a:solidFill>
                <a:schemeClr val="tx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10" name="Rechteck 9"/>
          <p:cNvSpPr/>
          <p:nvPr/>
        </p:nvSpPr>
        <p:spPr>
          <a:xfrm>
            <a:off x="6331690" y="5149424"/>
            <a:ext cx="2236868" cy="230832"/>
          </a:xfrm>
          <a:prstGeom prst="rect">
            <a:avLst/>
          </a:prstGeom>
        </p:spPr>
        <p:txBody>
          <a:bodyPr wrap="square">
            <a:spAutoFit/>
          </a:bodyPr>
          <a:lstStyle/>
          <a:p>
            <a:pPr algn="ctr"/>
            <a:r>
              <a:rPr lang="de-AT" sz="900" dirty="0" smtClean="0"/>
              <a:t>Bildquelle: IVECO 2017</a:t>
            </a:r>
            <a:endParaRPr lang="de-AT" sz="900" dirty="0"/>
          </a:p>
        </p:txBody>
      </p:sp>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16304" r="18481"/>
          <a:stretch/>
        </p:blipFill>
        <p:spPr>
          <a:xfrm>
            <a:off x="6069319" y="1844824"/>
            <a:ext cx="2761610" cy="3276000"/>
          </a:xfrm>
          <a:prstGeom prst="rect">
            <a:avLst/>
          </a:prstGeom>
        </p:spPr>
      </p:pic>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984841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626968" cy="990600"/>
          </a:xfrm>
        </p:spPr>
        <p:txBody>
          <a:bodyPr/>
          <a:lstStyle/>
          <a:p>
            <a:r>
              <a:rPr lang="de-AT" b="1" dirty="0" smtClean="0">
                <a:solidFill>
                  <a:schemeClr val="tx1"/>
                </a:solidFill>
              </a:rPr>
              <a:t>Herausforderung von LNG: Infrastruktur </a:t>
            </a:r>
            <a:endParaRPr lang="de-AT" b="1" dirty="0">
              <a:solidFill>
                <a:schemeClr val="tx1"/>
              </a:solidFill>
            </a:endParaRPr>
          </a:p>
        </p:txBody>
      </p:sp>
      <p:sp>
        <p:nvSpPr>
          <p:cNvPr id="3" name="Inhaltsplatzhalter 2"/>
          <p:cNvSpPr>
            <a:spLocks noGrp="1"/>
          </p:cNvSpPr>
          <p:nvPr>
            <p:ph idx="1"/>
          </p:nvPr>
        </p:nvSpPr>
        <p:spPr>
          <a:xfrm>
            <a:off x="457200" y="1700808"/>
            <a:ext cx="4618856" cy="4776192"/>
          </a:xfrm>
        </p:spPr>
        <p:txBody>
          <a:bodyPr>
            <a:normAutofit fontScale="62500" lnSpcReduction="20000"/>
          </a:bodyPr>
          <a:lstStyle/>
          <a:p>
            <a:pPr marL="245745">
              <a:spcAft>
                <a:spcPts val="600"/>
              </a:spcAft>
            </a:pPr>
            <a:r>
              <a:rPr lang="de-AT" sz="3200" b="1" dirty="0">
                <a:solidFill>
                  <a:schemeClr val="tx1"/>
                </a:solidFill>
              </a:rPr>
              <a:t>Tankstelleninfrastruktur</a:t>
            </a:r>
            <a:r>
              <a:rPr lang="de-AT" sz="3200" dirty="0">
                <a:solidFill>
                  <a:schemeClr val="tx1"/>
                </a:solidFill>
              </a:rPr>
              <a:t> in Europa </a:t>
            </a:r>
            <a:r>
              <a:rPr lang="de-AT" sz="3200" dirty="0" smtClean="0">
                <a:solidFill>
                  <a:schemeClr val="tx1"/>
                </a:solidFill>
              </a:rPr>
              <a:t>bei ca. 200 LNG Tankstellen, </a:t>
            </a:r>
            <a:r>
              <a:rPr lang="de-AT" sz="3200" dirty="0">
                <a:solidFill>
                  <a:schemeClr val="tx1"/>
                </a:solidFill>
              </a:rPr>
              <a:t>jedoch kaum in den Binnenländern entlang der </a:t>
            </a:r>
            <a:r>
              <a:rPr lang="de-AT" sz="3200" dirty="0" smtClean="0">
                <a:solidFill>
                  <a:schemeClr val="tx1"/>
                </a:solidFill>
              </a:rPr>
              <a:t>Donau</a:t>
            </a:r>
          </a:p>
          <a:p>
            <a:pPr marL="245745"/>
            <a:r>
              <a:rPr lang="de-DE" sz="3200" b="1" dirty="0" smtClean="0">
                <a:solidFill>
                  <a:schemeClr val="tx1"/>
                </a:solidFill>
              </a:rPr>
              <a:t>CNG</a:t>
            </a:r>
            <a:r>
              <a:rPr lang="de-DE" sz="3200" dirty="0" smtClean="0">
                <a:solidFill>
                  <a:schemeClr val="tx1"/>
                </a:solidFill>
              </a:rPr>
              <a:t> </a:t>
            </a:r>
            <a:r>
              <a:rPr lang="de-DE" sz="3200" dirty="0">
                <a:solidFill>
                  <a:schemeClr val="tx1"/>
                </a:solidFill>
              </a:rPr>
              <a:t>(</a:t>
            </a:r>
            <a:r>
              <a:rPr lang="de-DE" sz="3200" b="1" dirty="0">
                <a:solidFill>
                  <a:schemeClr val="tx1"/>
                </a:solidFill>
              </a:rPr>
              <a:t>C</a:t>
            </a:r>
            <a:r>
              <a:rPr lang="de-DE" sz="3200" dirty="0">
                <a:solidFill>
                  <a:schemeClr val="tx1"/>
                </a:solidFill>
              </a:rPr>
              <a:t>ompressed </a:t>
            </a:r>
            <a:r>
              <a:rPr lang="de-DE" sz="3200" b="1" dirty="0">
                <a:solidFill>
                  <a:schemeClr val="tx1"/>
                </a:solidFill>
              </a:rPr>
              <a:t>N</a:t>
            </a:r>
            <a:r>
              <a:rPr lang="de-DE" sz="3200" dirty="0">
                <a:solidFill>
                  <a:schemeClr val="tx1"/>
                </a:solidFill>
              </a:rPr>
              <a:t>atural </a:t>
            </a:r>
            <a:r>
              <a:rPr lang="de-DE" sz="3200" b="1" dirty="0">
                <a:solidFill>
                  <a:schemeClr val="tx1"/>
                </a:solidFill>
              </a:rPr>
              <a:t>G</a:t>
            </a:r>
            <a:r>
              <a:rPr lang="de-DE" sz="3200" dirty="0">
                <a:solidFill>
                  <a:schemeClr val="tx1"/>
                </a:solidFill>
              </a:rPr>
              <a:t>as) als Übergangslösung denkbar:</a:t>
            </a:r>
          </a:p>
          <a:p>
            <a:pPr lvl="1">
              <a:spcAft>
                <a:spcPts val="300"/>
              </a:spcAft>
              <a:buFont typeface="Symbol" panose="05050102010706020507" pitchFamily="18" charset="2"/>
              <a:buChar char="-"/>
            </a:pPr>
            <a:r>
              <a:rPr lang="de-AT" sz="2600" dirty="0">
                <a:solidFill>
                  <a:schemeClr val="tx1"/>
                </a:solidFill>
              </a:rPr>
              <a:t>ca. </a:t>
            </a:r>
            <a:r>
              <a:rPr lang="de-AT" sz="2600" dirty="0" smtClean="0">
                <a:solidFill>
                  <a:schemeClr val="tx1"/>
                </a:solidFill>
              </a:rPr>
              <a:t>3.600 CNG Tankstellen </a:t>
            </a:r>
            <a:r>
              <a:rPr lang="de-AT" sz="2600" dirty="0">
                <a:solidFill>
                  <a:schemeClr val="tx1"/>
                </a:solidFill>
              </a:rPr>
              <a:t>europaweit</a:t>
            </a:r>
          </a:p>
          <a:p>
            <a:pPr lvl="1">
              <a:spcAft>
                <a:spcPts val="300"/>
              </a:spcAft>
              <a:buFont typeface="Symbol" panose="05050102010706020507" pitchFamily="18" charset="2"/>
              <a:buChar char="-"/>
            </a:pPr>
            <a:r>
              <a:rPr lang="de-DE" sz="2600" dirty="0">
                <a:solidFill>
                  <a:schemeClr val="tx1"/>
                </a:solidFill>
              </a:rPr>
              <a:t>Durch Kombinationsantrieb nutzbar</a:t>
            </a:r>
          </a:p>
          <a:p>
            <a:pPr marL="245745"/>
            <a:r>
              <a:rPr lang="de-DE" sz="3200" b="1" dirty="0">
                <a:solidFill>
                  <a:schemeClr val="tx1"/>
                </a:solidFill>
              </a:rPr>
              <a:t>Erste LNG-Tankstelle Österreichs – </a:t>
            </a:r>
            <a:r>
              <a:rPr lang="de-DE" sz="3200" b="1" dirty="0" err="1">
                <a:solidFill>
                  <a:schemeClr val="tx1"/>
                </a:solidFill>
              </a:rPr>
              <a:t>Ennshafen</a:t>
            </a:r>
            <a:r>
              <a:rPr lang="de-DE" sz="3200" b="1" dirty="0">
                <a:solidFill>
                  <a:schemeClr val="tx1"/>
                </a:solidFill>
              </a:rPr>
              <a:t> </a:t>
            </a:r>
            <a:r>
              <a:rPr lang="de-DE" sz="3200" dirty="0">
                <a:solidFill>
                  <a:schemeClr val="tx1"/>
                </a:solidFill>
              </a:rPr>
              <a:t>(Eröffnung September 2017)</a:t>
            </a:r>
          </a:p>
          <a:p>
            <a:pPr lvl="1">
              <a:spcAft>
                <a:spcPts val="300"/>
              </a:spcAft>
              <a:buFont typeface="Symbol" panose="05050102010706020507" pitchFamily="18" charset="2"/>
              <a:buChar char="-"/>
            </a:pPr>
            <a:r>
              <a:rPr lang="de-AT" sz="2600" dirty="0" smtClean="0">
                <a:solidFill>
                  <a:schemeClr val="tx1"/>
                </a:solidFill>
              </a:rPr>
              <a:t>Zentrale </a:t>
            </a:r>
            <a:r>
              <a:rPr lang="de-AT" sz="2600" dirty="0">
                <a:solidFill>
                  <a:schemeClr val="tx1"/>
                </a:solidFill>
              </a:rPr>
              <a:t>Lage an der Route von den Häfen Rotterdam, Bremen und Hamburg Richtung Bratislava, Budapest und Bukarest</a:t>
            </a:r>
          </a:p>
          <a:p>
            <a:pPr lvl="1">
              <a:spcAft>
                <a:spcPts val="300"/>
              </a:spcAft>
              <a:buFont typeface="Symbol" panose="05050102010706020507" pitchFamily="18" charset="2"/>
              <a:buChar char="-"/>
            </a:pPr>
            <a:r>
              <a:rPr lang="de-AT" sz="2600" dirty="0" smtClean="0">
                <a:solidFill>
                  <a:schemeClr val="tx1"/>
                </a:solidFill>
              </a:rPr>
              <a:t>LNG-Aufbereitung und Versorgung durch heimische Betriebe</a:t>
            </a:r>
            <a:endParaRPr lang="de-AT" sz="2600" dirty="0">
              <a:solidFill>
                <a:schemeClr val="tx1"/>
              </a:solidFill>
            </a:endParaRPr>
          </a:p>
          <a:p>
            <a:pPr lvl="1">
              <a:spcAft>
                <a:spcPts val="300"/>
              </a:spcAft>
              <a:buFont typeface="Symbol" panose="05050102010706020507" pitchFamily="18" charset="2"/>
              <a:buChar char="-"/>
            </a:pPr>
            <a:r>
              <a:rPr lang="de-AT" sz="2600" dirty="0" smtClean="0">
                <a:solidFill>
                  <a:schemeClr val="tx1"/>
                </a:solidFill>
              </a:rPr>
              <a:t>Kapazität</a:t>
            </a:r>
            <a:r>
              <a:rPr lang="de-AT" sz="2600" dirty="0">
                <a:solidFill>
                  <a:schemeClr val="tx1"/>
                </a:solidFill>
              </a:rPr>
              <a:t>: </a:t>
            </a:r>
            <a:r>
              <a:rPr lang="de-AT" sz="2600" dirty="0" smtClean="0">
                <a:solidFill>
                  <a:schemeClr val="tx1"/>
                </a:solidFill>
              </a:rPr>
              <a:t>10 </a:t>
            </a:r>
            <a:r>
              <a:rPr lang="de-AT" sz="2600" dirty="0">
                <a:solidFill>
                  <a:schemeClr val="tx1"/>
                </a:solidFill>
              </a:rPr>
              <a:t>bis 15 Lkw </a:t>
            </a:r>
            <a:r>
              <a:rPr lang="de-AT" sz="2600" dirty="0" smtClean="0">
                <a:solidFill>
                  <a:schemeClr val="tx1"/>
                </a:solidFill>
              </a:rPr>
              <a:t>täglich</a:t>
            </a:r>
          </a:p>
          <a:p>
            <a:pPr lvl="1">
              <a:spcAft>
                <a:spcPts val="300"/>
              </a:spcAft>
              <a:buFont typeface="Symbol" panose="05050102010706020507" pitchFamily="18" charset="2"/>
              <a:buChar char="-"/>
            </a:pPr>
            <a:r>
              <a:rPr lang="de-DE" sz="2600" dirty="0" smtClean="0">
                <a:solidFill>
                  <a:schemeClr val="tx1"/>
                </a:solidFill>
              </a:rPr>
              <a:t>Zweite Tankstelle in Graz eröffnet (April 2019)</a:t>
            </a:r>
            <a:endParaRPr lang="de-AT" sz="2600" dirty="0">
              <a:solidFill>
                <a:schemeClr val="tx1"/>
              </a:solidFill>
            </a:endParaRPr>
          </a:p>
          <a:p>
            <a:pPr lvl="1">
              <a:spcAft>
                <a:spcPts val="300"/>
              </a:spcAft>
              <a:buFont typeface="Symbol" panose="05050102010706020507" pitchFamily="18" charset="2"/>
              <a:buChar char="-"/>
            </a:pPr>
            <a:r>
              <a:rPr lang="de-AT" sz="2600" dirty="0">
                <a:solidFill>
                  <a:schemeClr val="tx1"/>
                </a:solidFill>
              </a:rPr>
              <a:t>Weitere LNG-Tankstellen </a:t>
            </a:r>
            <a:r>
              <a:rPr lang="de-AT" sz="2600" dirty="0" smtClean="0">
                <a:solidFill>
                  <a:schemeClr val="tx1"/>
                </a:solidFill>
              </a:rPr>
              <a:t>in Tirol</a:t>
            </a:r>
            <a:r>
              <a:rPr lang="de-AT" sz="2600" dirty="0">
                <a:solidFill>
                  <a:schemeClr val="tx1"/>
                </a:solidFill>
              </a:rPr>
              <a:t>, </a:t>
            </a:r>
            <a:r>
              <a:rPr lang="de-AT" sz="2600" dirty="0" smtClean="0">
                <a:solidFill>
                  <a:schemeClr val="tx1"/>
                </a:solidFill>
              </a:rPr>
              <a:t>OÖ und Wien in Planung</a:t>
            </a:r>
            <a:endParaRPr lang="de-AT" sz="2600" dirty="0">
              <a:solidFill>
                <a:schemeClr val="tx1"/>
              </a:solidFill>
            </a:endParaRPr>
          </a:p>
          <a:p>
            <a:pPr lvl="1"/>
            <a:endParaRPr lang="de-AT" sz="1600" b="1" dirty="0"/>
          </a:p>
          <a:p>
            <a:endParaRPr lang="de-AT" sz="2000" dirty="0"/>
          </a:p>
        </p:txBody>
      </p:sp>
      <p:pic>
        <p:nvPicPr>
          <p:cNvPr id="84" name="Picture 2" descr="C:\Users\p41193.FHSTEYR\AppData\Local\Microsoft\Windows\Temporary Internet Files\Content.Outlook\KI9CB2A9\03LNG_Tankstelle_KarinLohbergerPhotography_reduzie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516" y="1916832"/>
            <a:ext cx="3516607" cy="234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5" name="Tabelle 84"/>
          <p:cNvGraphicFramePr>
            <a:graphicFrameLocks noGrp="1"/>
          </p:cNvGraphicFramePr>
          <p:nvPr>
            <p:extLst>
              <p:ext uri="{D42A27DB-BD31-4B8C-83A1-F6EECF244321}">
                <p14:modId xmlns:p14="http://schemas.microsoft.com/office/powerpoint/2010/main" val="3804234191"/>
              </p:ext>
            </p:extLst>
          </p:nvPr>
        </p:nvGraphicFramePr>
        <p:xfrm>
          <a:off x="5399516" y="4581128"/>
          <a:ext cx="3516607" cy="1483360"/>
        </p:xfrm>
        <a:graphic>
          <a:graphicData uri="http://schemas.openxmlformats.org/drawingml/2006/table">
            <a:tbl>
              <a:tblPr firstRow="1" bandRow="1">
                <a:tableStyleId>{5C22544A-7EE6-4342-B048-85BDC9FD1C3A}</a:tableStyleId>
              </a:tblPr>
              <a:tblGrid>
                <a:gridCol w="2141935">
                  <a:extLst>
                    <a:ext uri="{9D8B030D-6E8A-4147-A177-3AD203B41FA5}">
                      <a16:colId xmlns:a16="http://schemas.microsoft.com/office/drawing/2014/main" val="20000"/>
                    </a:ext>
                  </a:extLst>
                </a:gridCol>
                <a:gridCol w="1374672">
                  <a:extLst>
                    <a:ext uri="{9D8B030D-6E8A-4147-A177-3AD203B41FA5}">
                      <a16:colId xmlns:a16="http://schemas.microsoft.com/office/drawing/2014/main" val="20001"/>
                    </a:ext>
                  </a:extLst>
                </a:gridCol>
              </a:tblGrid>
              <a:tr h="370840">
                <a:tc>
                  <a:txBody>
                    <a:bodyPr/>
                    <a:lstStyle/>
                    <a:p>
                      <a:pPr algn="ctr"/>
                      <a:r>
                        <a:rPr lang="de-AT" sz="1600" dirty="0" smtClean="0"/>
                        <a:t>Tankkombination</a:t>
                      </a:r>
                      <a:endParaRPr lang="de-AT" sz="1600" dirty="0"/>
                    </a:p>
                  </a:txBody>
                  <a:tcPr>
                    <a:solidFill>
                      <a:srgbClr val="189BC4"/>
                    </a:solidFill>
                  </a:tcPr>
                </a:tc>
                <a:tc>
                  <a:txBody>
                    <a:bodyPr/>
                    <a:lstStyle/>
                    <a:p>
                      <a:pPr algn="ctr"/>
                      <a:r>
                        <a:rPr lang="de-AT" sz="1600" dirty="0" smtClean="0"/>
                        <a:t>Reichweite</a:t>
                      </a:r>
                      <a:endParaRPr lang="de-AT" sz="1600" dirty="0"/>
                    </a:p>
                  </a:txBody>
                  <a:tcPr>
                    <a:solidFill>
                      <a:srgbClr val="189BC4"/>
                    </a:solidFill>
                  </a:tcPr>
                </a:tc>
                <a:extLst>
                  <a:ext uri="{0D108BD9-81ED-4DB2-BD59-A6C34878D82A}">
                    <a16:rowId xmlns:a16="http://schemas.microsoft.com/office/drawing/2014/main" val="10000"/>
                  </a:ext>
                </a:extLst>
              </a:tr>
              <a:tr h="370840">
                <a:tc>
                  <a:txBody>
                    <a:bodyPr/>
                    <a:lstStyle/>
                    <a:p>
                      <a:pPr algn="l"/>
                      <a:r>
                        <a:rPr lang="de-AT" sz="1600" dirty="0" smtClean="0"/>
                        <a:t>2 CNG Tanks</a:t>
                      </a:r>
                      <a:endParaRPr lang="de-AT" sz="1600" dirty="0"/>
                    </a:p>
                  </a:txBody>
                  <a:tcPr/>
                </a:tc>
                <a:tc>
                  <a:txBody>
                    <a:bodyPr/>
                    <a:lstStyle/>
                    <a:p>
                      <a:pPr algn="ctr"/>
                      <a:r>
                        <a:rPr lang="de-AT" sz="1600" dirty="0" smtClean="0"/>
                        <a:t>570 km</a:t>
                      </a:r>
                      <a:endParaRPr lang="de-AT" sz="1600" dirty="0"/>
                    </a:p>
                  </a:txBody>
                  <a:tcPr/>
                </a:tc>
                <a:extLst>
                  <a:ext uri="{0D108BD9-81ED-4DB2-BD59-A6C34878D82A}">
                    <a16:rowId xmlns:a16="http://schemas.microsoft.com/office/drawing/2014/main" val="10001"/>
                  </a:ext>
                </a:extLst>
              </a:tr>
              <a:tr h="370840">
                <a:tc>
                  <a:txBody>
                    <a:bodyPr/>
                    <a:lstStyle/>
                    <a:p>
                      <a:pPr algn="l"/>
                      <a:r>
                        <a:rPr lang="de-AT" sz="1600" dirty="0" smtClean="0"/>
                        <a:t>1 CNG Tank, 1 LNG Tank</a:t>
                      </a:r>
                      <a:endParaRPr lang="de-AT" sz="1600" dirty="0"/>
                    </a:p>
                  </a:txBody>
                  <a:tcPr/>
                </a:tc>
                <a:tc>
                  <a:txBody>
                    <a:bodyPr/>
                    <a:lstStyle/>
                    <a:p>
                      <a:pPr algn="ctr"/>
                      <a:r>
                        <a:rPr lang="de-AT" sz="1600" dirty="0" smtClean="0"/>
                        <a:t>1.030 km</a:t>
                      </a:r>
                      <a:endParaRPr lang="de-AT" sz="1600" dirty="0"/>
                    </a:p>
                  </a:txBody>
                  <a:tcPr/>
                </a:tc>
                <a:extLst>
                  <a:ext uri="{0D108BD9-81ED-4DB2-BD59-A6C34878D82A}">
                    <a16:rowId xmlns:a16="http://schemas.microsoft.com/office/drawing/2014/main" val="10002"/>
                  </a:ext>
                </a:extLst>
              </a:tr>
              <a:tr h="370840">
                <a:tc>
                  <a:txBody>
                    <a:bodyPr/>
                    <a:lstStyle/>
                    <a:p>
                      <a:pPr algn="l"/>
                      <a:r>
                        <a:rPr lang="de-AT" sz="1600" dirty="0" smtClean="0"/>
                        <a:t>2 LNG Tanks</a:t>
                      </a:r>
                      <a:endParaRPr lang="de-AT" sz="1600" dirty="0"/>
                    </a:p>
                  </a:txBody>
                  <a:tcPr/>
                </a:tc>
                <a:tc>
                  <a:txBody>
                    <a:bodyPr/>
                    <a:lstStyle/>
                    <a:p>
                      <a:pPr algn="ctr"/>
                      <a:r>
                        <a:rPr lang="de-AT" sz="1600" dirty="0" smtClean="0"/>
                        <a:t>1.600 km</a:t>
                      </a:r>
                      <a:endParaRPr lang="de-AT" sz="1600" dirty="0"/>
                    </a:p>
                  </a:txBody>
                  <a:tcPr/>
                </a:tc>
                <a:extLst>
                  <a:ext uri="{0D108BD9-81ED-4DB2-BD59-A6C34878D82A}">
                    <a16:rowId xmlns:a16="http://schemas.microsoft.com/office/drawing/2014/main" val="10003"/>
                  </a:ext>
                </a:extLst>
              </a:tr>
            </a:tbl>
          </a:graphicData>
        </a:graphic>
      </p:graphicFrame>
      <p:sp>
        <p:nvSpPr>
          <p:cNvPr id="86"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87" name="Rechteck 86"/>
          <p:cNvSpPr/>
          <p:nvPr/>
        </p:nvSpPr>
        <p:spPr>
          <a:xfrm>
            <a:off x="5362936" y="4230953"/>
            <a:ext cx="3553187" cy="369332"/>
          </a:xfrm>
          <a:prstGeom prst="rect">
            <a:avLst/>
          </a:prstGeom>
        </p:spPr>
        <p:txBody>
          <a:bodyPr wrap="square">
            <a:spAutoFit/>
          </a:bodyPr>
          <a:lstStyle/>
          <a:p>
            <a:pPr algn="ctr"/>
            <a:r>
              <a:rPr lang="de-AT" sz="900" dirty="0" smtClean="0"/>
              <a:t>Bildquelle</a:t>
            </a:r>
            <a:r>
              <a:rPr lang="de-AT" sz="900" dirty="0"/>
              <a:t>: Business </a:t>
            </a:r>
            <a:r>
              <a:rPr lang="de-AT" sz="900" dirty="0" err="1"/>
              <a:t>Upper</a:t>
            </a:r>
            <a:r>
              <a:rPr lang="de-AT" sz="900" dirty="0"/>
              <a:t> Austria – OÖ Wirtschaftsagentur </a:t>
            </a:r>
            <a:r>
              <a:rPr lang="de-AT" sz="900" dirty="0" smtClean="0"/>
              <a:t>GmbH 2017, © Karin Lohberger </a:t>
            </a:r>
            <a:endParaRPr lang="de-AT" sz="900" dirty="0"/>
          </a:p>
        </p:txBody>
      </p:sp>
      <p:sp>
        <p:nvSpPr>
          <p:cNvPr id="88" name="Rechteck 87"/>
          <p:cNvSpPr/>
          <p:nvPr/>
        </p:nvSpPr>
        <p:spPr>
          <a:xfrm>
            <a:off x="5436096" y="6072342"/>
            <a:ext cx="3516607" cy="230832"/>
          </a:xfrm>
          <a:prstGeom prst="rect">
            <a:avLst/>
          </a:prstGeom>
        </p:spPr>
        <p:txBody>
          <a:bodyPr wrap="square">
            <a:spAutoFit/>
          </a:bodyPr>
          <a:lstStyle/>
          <a:p>
            <a:pPr algn="ctr"/>
            <a:r>
              <a:rPr lang="de-AT" sz="900" dirty="0" smtClean="0"/>
              <a:t>Datenquelle</a:t>
            </a:r>
            <a:r>
              <a:rPr lang="de-AT" sz="900" dirty="0"/>
              <a:t>: </a:t>
            </a:r>
            <a:r>
              <a:rPr lang="de-AT" sz="900" dirty="0" smtClean="0"/>
              <a:t>IVECO 2018</a:t>
            </a:r>
            <a:endParaRPr lang="de-AT" sz="900" dirty="0"/>
          </a:p>
        </p:txBody>
      </p:sp>
      <p:sp>
        <p:nvSpPr>
          <p:cNvPr id="8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227074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tx1"/>
                </a:solidFill>
              </a:rPr>
              <a:t>E-Mobilität (Last Mile)</a:t>
            </a:r>
            <a:endParaRPr lang="de-AT" dirty="0">
              <a:solidFill>
                <a:schemeClr val="tx1"/>
              </a:solidFill>
            </a:endParaRPr>
          </a:p>
        </p:txBody>
      </p:sp>
      <p:sp>
        <p:nvSpPr>
          <p:cNvPr id="3" name="Inhaltsplatzhalter 2"/>
          <p:cNvSpPr>
            <a:spLocks noGrp="1"/>
          </p:cNvSpPr>
          <p:nvPr>
            <p:ph idx="1"/>
          </p:nvPr>
        </p:nvSpPr>
        <p:spPr>
          <a:xfrm>
            <a:off x="457200" y="1700808"/>
            <a:ext cx="4546848" cy="4776192"/>
          </a:xfrm>
        </p:spPr>
        <p:txBody>
          <a:bodyPr>
            <a:normAutofit/>
          </a:bodyPr>
          <a:lstStyle/>
          <a:p>
            <a:r>
              <a:rPr lang="de-DE" sz="2200" dirty="0" smtClean="0"/>
              <a:t>MAN: Forschungsprojekt </a:t>
            </a:r>
            <a:r>
              <a:rPr lang="de-DE" sz="2200" dirty="0" err="1" smtClean="0"/>
              <a:t>MegaWATT</a:t>
            </a:r>
            <a:endParaRPr lang="de-DE" sz="2200" dirty="0" smtClean="0"/>
          </a:p>
          <a:p>
            <a:pPr lvl="1"/>
            <a:r>
              <a:rPr lang="de-DE" sz="1700" dirty="0" smtClean="0"/>
              <a:t>E-Trucks für urbanen Transport</a:t>
            </a:r>
          </a:p>
          <a:p>
            <a:pPr lvl="1"/>
            <a:r>
              <a:rPr lang="de-DE" sz="1700" dirty="0" smtClean="0"/>
              <a:t>180 km Reichweite </a:t>
            </a:r>
          </a:p>
          <a:p>
            <a:pPr lvl="1"/>
            <a:r>
              <a:rPr lang="de-DE" sz="1700" dirty="0" smtClean="0"/>
              <a:t>Testgebiet: Wien, Graz, Salzburg</a:t>
            </a:r>
          </a:p>
          <a:p>
            <a:pPr lvl="1"/>
            <a:r>
              <a:rPr lang="de-DE" sz="1700" dirty="0" smtClean="0"/>
              <a:t>Ziel: CO2-freie Stadtlogistik bis 2030 in größeren Ballungsräumen</a:t>
            </a:r>
          </a:p>
          <a:p>
            <a:endParaRPr lang="de-DE" sz="2200" dirty="0" smtClean="0"/>
          </a:p>
          <a:p>
            <a:r>
              <a:rPr lang="de-DE" sz="2200" dirty="0" smtClean="0"/>
              <a:t>Österreichische Post</a:t>
            </a:r>
          </a:p>
          <a:p>
            <a:pPr lvl="1"/>
            <a:r>
              <a:rPr lang="de-DE" sz="1700" dirty="0" smtClean="0"/>
              <a:t>Größte E-Flotte Österreichs: 1600 ein- und mehrspurige Elektrofahrzeuge</a:t>
            </a:r>
          </a:p>
          <a:p>
            <a:pPr lvl="1"/>
            <a:r>
              <a:rPr lang="de-DE" sz="1700" dirty="0" smtClean="0"/>
              <a:t>Ziel: 100% CO2-freie Zustellung von Briefen und Paketen</a:t>
            </a:r>
          </a:p>
          <a:p>
            <a:pPr lvl="2"/>
            <a:r>
              <a:rPr lang="de-DE" sz="1700" dirty="0" smtClean="0"/>
              <a:t>In Wien bereits umgesetzt</a:t>
            </a:r>
          </a:p>
          <a:p>
            <a:pPr lvl="1"/>
            <a:endParaRPr lang="de-DE" dirty="0" smtClean="0"/>
          </a:p>
          <a:p>
            <a:pPr lvl="1"/>
            <a:endParaRPr lang="de-DE" dirty="0" smtClean="0"/>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149080"/>
            <a:ext cx="3348000" cy="2232000"/>
          </a:xfrm>
          <a:prstGeom prst="rect">
            <a:avLst/>
          </a:prstGeom>
        </p:spPr>
      </p:pic>
      <p:pic>
        <p:nvPicPr>
          <p:cNvPr id="8" name="Grafik 7"/>
          <p:cNvPicPr>
            <a:picLocks noChangeAspect="1"/>
          </p:cNvPicPr>
          <p:nvPr/>
        </p:nvPicPr>
        <p:blipFill rotWithShape="1">
          <a:blip r:embed="rId4"/>
          <a:srcRect l="12886" t="9481" r="12726" b="3338"/>
          <a:stretch/>
        </p:blipFill>
        <p:spPr>
          <a:xfrm>
            <a:off x="5364088" y="1772817"/>
            <a:ext cx="3348000" cy="2186691"/>
          </a:xfrm>
          <a:prstGeom prst="rect">
            <a:avLst/>
          </a:prstGeom>
        </p:spPr>
      </p:pic>
      <p:sp>
        <p:nvSpPr>
          <p:cNvPr id="9" name="Rechteck 8"/>
          <p:cNvSpPr/>
          <p:nvPr/>
        </p:nvSpPr>
        <p:spPr>
          <a:xfrm>
            <a:off x="5605867" y="6390762"/>
            <a:ext cx="2864442" cy="230832"/>
          </a:xfrm>
          <a:prstGeom prst="rect">
            <a:avLst/>
          </a:prstGeom>
        </p:spPr>
        <p:txBody>
          <a:bodyPr wrap="square">
            <a:spAutoFit/>
          </a:bodyPr>
          <a:lstStyle/>
          <a:p>
            <a:pPr algn="ctr"/>
            <a:r>
              <a:rPr lang="de-AT" sz="900" dirty="0" smtClean="0"/>
              <a:t>Bildquelle: © W. Streitfelder für Österreichische Post AG</a:t>
            </a:r>
            <a:endParaRPr lang="de-AT" sz="900" dirty="0"/>
          </a:p>
        </p:txBody>
      </p:sp>
      <p:sp>
        <p:nvSpPr>
          <p:cNvPr id="10" name="Rechteck 9"/>
          <p:cNvSpPr/>
          <p:nvPr/>
        </p:nvSpPr>
        <p:spPr>
          <a:xfrm>
            <a:off x="6254594" y="3930010"/>
            <a:ext cx="1566987" cy="230832"/>
          </a:xfrm>
          <a:prstGeom prst="rect">
            <a:avLst/>
          </a:prstGeom>
        </p:spPr>
        <p:txBody>
          <a:bodyPr wrap="square">
            <a:spAutoFit/>
          </a:bodyPr>
          <a:lstStyle/>
          <a:p>
            <a:pPr algn="ctr"/>
            <a:r>
              <a:rPr lang="de-AT" sz="900" dirty="0" smtClean="0"/>
              <a:t>Bildquelle: © MAN</a:t>
            </a:r>
            <a:endParaRPr lang="de-AT" sz="900" dirty="0"/>
          </a:p>
        </p:txBody>
      </p:sp>
    </p:spTree>
    <p:extLst>
      <p:ext uri="{BB962C8B-B14F-4D97-AF65-F5344CB8AC3E}">
        <p14:creationId xmlns:p14="http://schemas.microsoft.com/office/powerpoint/2010/main" val="164861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b="3398"/>
          <a:stretch/>
        </p:blipFill>
        <p:spPr>
          <a:xfrm>
            <a:off x="0" y="1679427"/>
            <a:ext cx="9144000" cy="4701902"/>
          </a:xfrm>
          <a:prstGeom prst="rect">
            <a:avLst/>
          </a:prstGeom>
        </p:spPr>
      </p:pic>
      <p:sp>
        <p:nvSpPr>
          <p:cNvPr id="2" name="Titel 1"/>
          <p:cNvSpPr>
            <a:spLocks noGrp="1"/>
          </p:cNvSpPr>
          <p:nvPr>
            <p:ph type="title"/>
          </p:nvPr>
        </p:nvSpPr>
        <p:spPr>
          <a:xfrm>
            <a:off x="457200" y="404664"/>
            <a:ext cx="7139136" cy="990600"/>
          </a:xfrm>
        </p:spPr>
        <p:txBody>
          <a:bodyPr/>
          <a:lstStyle/>
          <a:p>
            <a:r>
              <a:rPr lang="de-AT" b="1" dirty="0" smtClean="0">
                <a:solidFill>
                  <a:schemeClr val="tx1"/>
                </a:solidFill>
              </a:rPr>
              <a:t>Optimierung bestehender Transportmittel</a:t>
            </a:r>
            <a:r>
              <a:rPr lang="de-AT" dirty="0" smtClean="0">
                <a:solidFill>
                  <a:schemeClr val="tx1"/>
                </a:solidFill>
              </a:rPr>
              <a:t/>
            </a:r>
            <a:br>
              <a:rPr lang="de-AT" dirty="0" smtClean="0">
                <a:solidFill>
                  <a:schemeClr val="tx1"/>
                </a:solidFill>
              </a:rPr>
            </a:br>
            <a:r>
              <a:rPr lang="de-AT" sz="2400" dirty="0" smtClean="0">
                <a:solidFill>
                  <a:schemeClr val="tx1"/>
                </a:solidFill>
              </a:rPr>
              <a:t>Quiz</a:t>
            </a:r>
            <a:endParaRPr lang="de-AT" sz="2400" dirty="0">
              <a:solidFill>
                <a:schemeClr val="tx1"/>
              </a:solidFill>
            </a:endParaRPr>
          </a:p>
        </p:txBody>
      </p:sp>
      <p:sp>
        <p:nvSpPr>
          <p:cNvPr id="3" name="Inhaltsplatzhalter 2"/>
          <p:cNvSpPr>
            <a:spLocks noGrp="1"/>
          </p:cNvSpPr>
          <p:nvPr>
            <p:ph idx="1"/>
          </p:nvPr>
        </p:nvSpPr>
        <p:spPr>
          <a:effectLst>
            <a:outerShdw blurRad="50800" dist="38100" dir="2700000" algn="tl" rotWithShape="0">
              <a:prstClr val="black">
                <a:alpha val="40000"/>
              </a:prstClr>
            </a:outerShdw>
          </a:effectLst>
        </p:spPr>
        <p:txBody>
          <a:bodyPr>
            <a:normAutofit/>
          </a:bodyPr>
          <a:lstStyle/>
          <a:p>
            <a:pPr marL="0" indent="0">
              <a:buNone/>
            </a:pPr>
            <a:endParaRPr lang="de-AT" sz="2800" dirty="0" smtClean="0">
              <a:solidFill>
                <a:schemeClr val="tx1"/>
              </a:solidFill>
            </a:endParaRPr>
          </a:p>
          <a:p>
            <a:pPr marL="0" indent="0">
              <a:buNone/>
            </a:pPr>
            <a:endParaRPr lang="de-AT" sz="2800" dirty="0">
              <a:solidFill>
                <a:schemeClr val="tx1"/>
              </a:solidFill>
            </a:endParaRPr>
          </a:p>
          <a:p>
            <a:pPr marL="0" indent="0" algn="ctr">
              <a:buNone/>
            </a:pPr>
            <a:endParaRPr lang="de-AT" sz="3600" b="1" dirty="0" smtClean="0">
              <a:solidFill>
                <a:schemeClr val="tx1"/>
              </a:solidFill>
              <a:effectLst>
                <a:outerShdw blurRad="38100" dist="38100" dir="2700000" algn="tl">
                  <a:srgbClr val="000000">
                    <a:alpha val="43137"/>
                  </a:srgbClr>
                </a:outerShdw>
              </a:effectLst>
            </a:endParaRPr>
          </a:p>
          <a:p>
            <a:pPr marL="0" indent="0" algn="ctr">
              <a:buNone/>
            </a:pPr>
            <a:r>
              <a:rPr lang="de-AT" sz="3600" b="1" dirty="0" smtClean="0">
                <a:solidFill>
                  <a:schemeClr val="bg1"/>
                </a:solidFill>
                <a:effectLst>
                  <a:outerShdw blurRad="38100" dist="38100" dir="2700000" algn="tl">
                    <a:srgbClr val="000000">
                      <a:alpha val="43137"/>
                    </a:srgbClr>
                  </a:outerShdw>
                </a:effectLst>
              </a:rPr>
              <a:t>Welche Optimierungslösungen für bestehende Transportmittel kennt ihr?</a:t>
            </a:r>
            <a:endParaRPr lang="de-AT" sz="3600" b="1" dirty="0">
              <a:solidFill>
                <a:schemeClr val="bg1"/>
              </a:solidFill>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7" name="Textfeld 6"/>
          <p:cNvSpPr txBox="1"/>
          <p:nvPr/>
        </p:nvSpPr>
        <p:spPr>
          <a:xfrm>
            <a:off x="107504" y="6381328"/>
            <a:ext cx="1740431" cy="230832"/>
          </a:xfrm>
          <a:prstGeom prst="rect">
            <a:avLst/>
          </a:prstGeom>
          <a:noFill/>
        </p:spPr>
        <p:txBody>
          <a:bodyPr wrap="square" rtlCol="0">
            <a:spAutoFit/>
          </a:bodyPr>
          <a:lstStyle/>
          <a:p>
            <a:r>
              <a:rPr lang="de-AT" sz="900" dirty="0" smtClean="0"/>
              <a:t>Bildquelle: pixabay</a:t>
            </a:r>
            <a:endParaRPr lang="de-AT" sz="900" dirty="0"/>
          </a:p>
        </p:txBody>
      </p:sp>
      <p:sp>
        <p:nvSpPr>
          <p:cNvPr id="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461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de-AT" sz="2000" dirty="0" smtClean="0">
                <a:solidFill>
                  <a:schemeClr val="tx1">
                    <a:lumMod val="75000"/>
                    <a:lumOff val="25000"/>
                  </a:schemeClr>
                </a:solidFill>
              </a:rPr>
              <a:t>Zukunftstrends im Güterverkehr</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736081164"/>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727528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15472" cy="990600"/>
          </a:xfrm>
        </p:spPr>
        <p:txBody>
          <a:bodyPr>
            <a:normAutofit/>
          </a:bodyPr>
          <a:lstStyle/>
          <a:p>
            <a:r>
              <a:rPr lang="de-DE" b="1" dirty="0" smtClean="0">
                <a:solidFill>
                  <a:schemeClr val="tx1"/>
                </a:solidFill>
                <a:latin typeface="Corbel" panose="020B0503020204020204" pitchFamily="34" charset="0"/>
              </a:rPr>
              <a:t>Visionäre Transportmittel </a:t>
            </a:r>
            <a:endParaRPr lang="en-US" sz="2400" b="0" dirty="0">
              <a:solidFill>
                <a:schemeClr val="tx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4" name="Freihandform 3"/>
          <p:cNvSpPr/>
          <p:nvPr/>
        </p:nvSpPr>
        <p:spPr>
          <a:xfrm>
            <a:off x="3618003" y="3321082"/>
            <a:ext cx="1907993" cy="1655995"/>
          </a:xfrm>
          <a:custGeom>
            <a:avLst/>
            <a:gdLst>
              <a:gd name="connsiteX0" fmla="*/ 0 w 1907993"/>
              <a:gd name="connsiteY0" fmla="*/ 276005 h 1655995"/>
              <a:gd name="connsiteX1" fmla="*/ 276005 w 1907993"/>
              <a:gd name="connsiteY1" fmla="*/ 0 h 1655995"/>
              <a:gd name="connsiteX2" fmla="*/ 1631988 w 1907993"/>
              <a:gd name="connsiteY2" fmla="*/ 0 h 1655995"/>
              <a:gd name="connsiteX3" fmla="*/ 1907993 w 1907993"/>
              <a:gd name="connsiteY3" fmla="*/ 276005 h 1655995"/>
              <a:gd name="connsiteX4" fmla="*/ 1907993 w 1907993"/>
              <a:gd name="connsiteY4" fmla="*/ 1379990 h 1655995"/>
              <a:gd name="connsiteX5" fmla="*/ 1631988 w 1907993"/>
              <a:gd name="connsiteY5" fmla="*/ 1655995 h 1655995"/>
              <a:gd name="connsiteX6" fmla="*/ 276005 w 1907993"/>
              <a:gd name="connsiteY6" fmla="*/ 1655995 h 1655995"/>
              <a:gd name="connsiteX7" fmla="*/ 0 w 1907993"/>
              <a:gd name="connsiteY7" fmla="*/ 1379990 h 1655995"/>
              <a:gd name="connsiteX8" fmla="*/ 0 w 1907993"/>
              <a:gd name="connsiteY8" fmla="*/ 276005 h 165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993" h="1655995">
                <a:moveTo>
                  <a:pt x="0" y="276005"/>
                </a:moveTo>
                <a:cubicBezTo>
                  <a:pt x="0" y="123572"/>
                  <a:pt x="123572" y="0"/>
                  <a:pt x="276005" y="0"/>
                </a:cubicBezTo>
                <a:lnTo>
                  <a:pt x="1631988" y="0"/>
                </a:lnTo>
                <a:cubicBezTo>
                  <a:pt x="1784421" y="0"/>
                  <a:pt x="1907993" y="123572"/>
                  <a:pt x="1907993" y="276005"/>
                </a:cubicBezTo>
                <a:lnTo>
                  <a:pt x="1907993" y="1379990"/>
                </a:lnTo>
                <a:cubicBezTo>
                  <a:pt x="1907993" y="1532423"/>
                  <a:pt x="1784421" y="1655995"/>
                  <a:pt x="1631988" y="1655995"/>
                </a:cubicBezTo>
                <a:lnTo>
                  <a:pt x="276005" y="1655995"/>
                </a:lnTo>
                <a:cubicBezTo>
                  <a:pt x="123572" y="1655995"/>
                  <a:pt x="0" y="1532423"/>
                  <a:pt x="0" y="1379990"/>
                </a:cubicBezTo>
                <a:lnTo>
                  <a:pt x="0" y="276005"/>
                </a:lnTo>
                <a:close/>
              </a:path>
            </a:pathLst>
          </a:custGeom>
          <a:no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31639" tIns="131639" rIns="131639" bIns="131639" numCol="1" spcCol="1270" anchor="ctr" anchorCtr="0">
            <a:noAutofit/>
          </a:bodyPr>
          <a:lstStyle/>
          <a:p>
            <a:pPr lvl="0" algn="ctr" defTabSz="889000">
              <a:lnSpc>
                <a:spcPct val="90000"/>
              </a:lnSpc>
              <a:spcBef>
                <a:spcPct val="0"/>
              </a:spcBef>
              <a:spcAft>
                <a:spcPct val="35000"/>
              </a:spcAft>
            </a:pPr>
            <a:r>
              <a:rPr lang="de-DE" sz="2000" b="1" kern="1200" noProof="0" dirty="0" smtClean="0">
                <a:solidFill>
                  <a:schemeClr val="tx1"/>
                </a:solidFill>
                <a:latin typeface="+mn-lt"/>
              </a:rPr>
              <a:t>Visionäre  Transportmittel</a:t>
            </a:r>
            <a:endParaRPr lang="de-DE" sz="2000" b="1" kern="1200" noProof="0" dirty="0">
              <a:solidFill>
                <a:schemeClr val="tx1"/>
              </a:solidFill>
              <a:latin typeface="+mn-lt"/>
            </a:endParaRPr>
          </a:p>
        </p:txBody>
      </p:sp>
      <p:sp>
        <p:nvSpPr>
          <p:cNvPr id="6" name="Freihandform 5"/>
          <p:cNvSpPr/>
          <p:nvPr/>
        </p:nvSpPr>
        <p:spPr>
          <a:xfrm rot="19280565">
            <a:off x="5508274" y="3335427"/>
            <a:ext cx="161768" cy="0"/>
          </a:xfrm>
          <a:custGeom>
            <a:avLst/>
            <a:gdLst/>
            <a:ahLst/>
            <a:cxnLst/>
            <a:rect l="0" t="0" r="0" b="0"/>
            <a:pathLst>
              <a:path>
                <a:moveTo>
                  <a:pt x="0" y="0"/>
                </a:moveTo>
                <a:lnTo>
                  <a:pt x="161768"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ihandform 6"/>
          <p:cNvSpPr/>
          <p:nvPr/>
        </p:nvSpPr>
        <p:spPr>
          <a:xfrm>
            <a:off x="5652321" y="1844970"/>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3"/>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Hyperloop</a:t>
            </a:r>
            <a:endParaRPr lang="de-DE" sz="2000" b="1" kern="1200" noProof="0" dirty="0">
              <a:solidFill>
                <a:srgbClr val="FFC000"/>
              </a:solidFill>
              <a:latin typeface="+mn-lt"/>
            </a:endParaRPr>
          </a:p>
        </p:txBody>
      </p:sp>
      <p:sp>
        <p:nvSpPr>
          <p:cNvPr id="8" name="Freihandform 7"/>
          <p:cNvSpPr/>
          <p:nvPr/>
        </p:nvSpPr>
        <p:spPr>
          <a:xfrm rot="2319543">
            <a:off x="5508293" y="4962724"/>
            <a:ext cx="161580" cy="0"/>
          </a:xfrm>
          <a:custGeom>
            <a:avLst/>
            <a:gdLst/>
            <a:ahLst/>
            <a:cxnLst/>
            <a:rect l="0" t="0" r="0" b="0"/>
            <a:pathLst>
              <a:path>
                <a:moveTo>
                  <a:pt x="0" y="0"/>
                </a:moveTo>
                <a:lnTo>
                  <a:pt x="16158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ihandform 8"/>
          <p:cNvSpPr/>
          <p:nvPr/>
        </p:nvSpPr>
        <p:spPr>
          <a:xfrm>
            <a:off x="5652171" y="5013174"/>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4"/>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Cargo Sous Terrain</a:t>
            </a:r>
            <a:endParaRPr lang="de-DE" sz="2000" b="1" kern="1200" noProof="0" dirty="0">
              <a:solidFill>
                <a:srgbClr val="FFC000"/>
              </a:solidFill>
              <a:latin typeface="+mn-lt"/>
            </a:endParaRPr>
          </a:p>
        </p:txBody>
      </p:sp>
      <p:sp>
        <p:nvSpPr>
          <p:cNvPr id="10" name="Freihandform 9"/>
          <p:cNvSpPr/>
          <p:nvPr/>
        </p:nvSpPr>
        <p:spPr>
          <a:xfrm rot="8480403">
            <a:off x="3473966" y="4962806"/>
            <a:ext cx="161760" cy="0"/>
          </a:xfrm>
          <a:custGeom>
            <a:avLst/>
            <a:gdLst/>
            <a:ahLst/>
            <a:cxnLst/>
            <a:rect l="0" t="0" r="0" b="0"/>
            <a:pathLst>
              <a:path>
                <a:moveTo>
                  <a:pt x="0" y="0"/>
                </a:moveTo>
                <a:lnTo>
                  <a:pt x="16176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ihandform 11"/>
          <p:cNvSpPr/>
          <p:nvPr/>
        </p:nvSpPr>
        <p:spPr>
          <a:xfrm>
            <a:off x="1691697" y="5013332"/>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5"/>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Drohne</a:t>
            </a:r>
            <a:endParaRPr lang="de-DE" sz="2000" b="1" kern="1200" noProof="0" dirty="0">
              <a:solidFill>
                <a:srgbClr val="FFC000"/>
              </a:solidFill>
              <a:latin typeface="+mn-lt"/>
            </a:endParaRPr>
          </a:p>
        </p:txBody>
      </p:sp>
      <p:sp>
        <p:nvSpPr>
          <p:cNvPr id="13" name="Freihandform 12"/>
          <p:cNvSpPr/>
          <p:nvPr/>
        </p:nvSpPr>
        <p:spPr>
          <a:xfrm rot="13119592">
            <a:off x="3473953" y="3335350"/>
            <a:ext cx="161775" cy="0"/>
          </a:xfrm>
          <a:custGeom>
            <a:avLst/>
            <a:gdLst/>
            <a:ahLst/>
            <a:cxnLst/>
            <a:rect l="0" t="0" r="0" b="0"/>
            <a:pathLst>
              <a:path>
                <a:moveTo>
                  <a:pt x="0" y="0"/>
                </a:moveTo>
                <a:lnTo>
                  <a:pt x="161775"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ihandform 13"/>
          <p:cNvSpPr/>
          <p:nvPr/>
        </p:nvSpPr>
        <p:spPr>
          <a:xfrm>
            <a:off x="1691683" y="1844824"/>
            <a:ext cx="1799998" cy="1439996"/>
          </a:xfrm>
          <a:custGeom>
            <a:avLst/>
            <a:gdLst>
              <a:gd name="connsiteX0" fmla="*/ 0 w 1799998"/>
              <a:gd name="connsiteY0" fmla="*/ 240004 h 1439996"/>
              <a:gd name="connsiteX1" fmla="*/ 240004 w 1799998"/>
              <a:gd name="connsiteY1" fmla="*/ 0 h 1439996"/>
              <a:gd name="connsiteX2" fmla="*/ 1559994 w 1799998"/>
              <a:gd name="connsiteY2" fmla="*/ 0 h 1439996"/>
              <a:gd name="connsiteX3" fmla="*/ 1799998 w 1799998"/>
              <a:gd name="connsiteY3" fmla="*/ 240004 h 1439996"/>
              <a:gd name="connsiteX4" fmla="*/ 1799998 w 1799998"/>
              <a:gd name="connsiteY4" fmla="*/ 1199992 h 1439996"/>
              <a:gd name="connsiteX5" fmla="*/ 1559994 w 1799998"/>
              <a:gd name="connsiteY5" fmla="*/ 1439996 h 1439996"/>
              <a:gd name="connsiteX6" fmla="*/ 240004 w 1799998"/>
              <a:gd name="connsiteY6" fmla="*/ 1439996 h 1439996"/>
              <a:gd name="connsiteX7" fmla="*/ 0 w 1799998"/>
              <a:gd name="connsiteY7" fmla="*/ 1199992 h 1439996"/>
              <a:gd name="connsiteX8" fmla="*/ 0 w 1799998"/>
              <a:gd name="connsiteY8" fmla="*/ 240004 h 14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8" h="1439996">
                <a:moveTo>
                  <a:pt x="0" y="240004"/>
                </a:moveTo>
                <a:cubicBezTo>
                  <a:pt x="0" y="107453"/>
                  <a:pt x="107453" y="0"/>
                  <a:pt x="240004" y="0"/>
                </a:cubicBezTo>
                <a:lnTo>
                  <a:pt x="1559994" y="0"/>
                </a:lnTo>
                <a:cubicBezTo>
                  <a:pt x="1692545" y="0"/>
                  <a:pt x="1799998" y="107453"/>
                  <a:pt x="1799998" y="240004"/>
                </a:cubicBezTo>
                <a:lnTo>
                  <a:pt x="1799998" y="1199992"/>
                </a:lnTo>
                <a:cubicBezTo>
                  <a:pt x="1799998" y="1332543"/>
                  <a:pt x="1692545" y="1439996"/>
                  <a:pt x="1559994" y="1439996"/>
                </a:cubicBezTo>
                <a:lnTo>
                  <a:pt x="240004" y="1439996"/>
                </a:lnTo>
                <a:cubicBezTo>
                  <a:pt x="107453" y="1439996"/>
                  <a:pt x="0" y="1332543"/>
                  <a:pt x="0" y="1199992"/>
                </a:cubicBezTo>
                <a:lnTo>
                  <a:pt x="0" y="240004"/>
                </a:lnTo>
                <a:close/>
              </a:path>
            </a:pathLst>
          </a:custGeom>
          <a:blipFill rotWithShape="0">
            <a:blip r:embed="rId6"/>
            <a:stretch>
              <a:fillRect/>
            </a:stretch>
          </a:blipFill>
        </p:spPr>
        <p:style>
          <a:lnRef idx="3">
            <a:schemeClr val="accent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1095" tIns="121095" rIns="121095" bIns="121095" numCol="1" spcCol="1270" anchor="b" anchorCtr="0">
            <a:noAutofit/>
          </a:bodyPr>
          <a:lstStyle/>
          <a:p>
            <a:pPr lvl="0" algn="ctr" defTabSz="889000">
              <a:lnSpc>
                <a:spcPct val="90000"/>
              </a:lnSpc>
              <a:spcBef>
                <a:spcPct val="0"/>
              </a:spcBef>
              <a:spcAft>
                <a:spcPct val="35000"/>
              </a:spcAft>
            </a:pPr>
            <a:r>
              <a:rPr lang="de-DE" sz="2000" b="1" kern="1200" noProof="0" dirty="0" smtClean="0">
                <a:solidFill>
                  <a:srgbClr val="FFC000"/>
                </a:solidFill>
                <a:latin typeface="+mn-lt"/>
              </a:rPr>
              <a:t>Transport-</a:t>
            </a:r>
            <a:r>
              <a:rPr lang="de-DE" sz="2000" b="1" kern="1200" noProof="0" dirty="0" err="1" smtClean="0">
                <a:solidFill>
                  <a:srgbClr val="FFC000"/>
                </a:solidFill>
                <a:latin typeface="+mn-lt"/>
              </a:rPr>
              <a:t>luftschiff</a:t>
            </a:r>
            <a:endParaRPr lang="de-DE" sz="2000" b="1" kern="1200" noProof="0" dirty="0">
              <a:solidFill>
                <a:srgbClr val="FFC000"/>
              </a:solidFill>
              <a:latin typeface="+mn-lt"/>
            </a:endParaRPr>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277041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131024" cy="990600"/>
          </a:xfrm>
        </p:spPr>
        <p:txBody>
          <a:bodyPr/>
          <a:lstStyle/>
          <a:p>
            <a:r>
              <a:rPr lang="de-AT" b="1" dirty="0" smtClean="0">
                <a:solidFill>
                  <a:schemeClr val="tx1"/>
                </a:solidFill>
              </a:rPr>
              <a:t>HYPERLOOP – Die Rohrpost der Zukunft</a:t>
            </a:r>
            <a:endParaRPr lang="de-AT" b="1" dirty="0">
              <a:solidFill>
                <a:schemeClr val="tx1"/>
              </a:solidFill>
            </a:endParaRPr>
          </a:p>
        </p:txBody>
      </p:sp>
      <p:sp>
        <p:nvSpPr>
          <p:cNvPr id="8" name="Inhaltsplatzhalter 7"/>
          <p:cNvSpPr>
            <a:spLocks noGrp="1"/>
          </p:cNvSpPr>
          <p:nvPr>
            <p:ph idx="1"/>
          </p:nvPr>
        </p:nvSpPr>
        <p:spPr>
          <a:xfrm>
            <a:off x="457200" y="1700808"/>
            <a:ext cx="5194920" cy="4776192"/>
          </a:xfrm>
        </p:spPr>
        <p:txBody>
          <a:bodyPr>
            <a:normAutofit/>
          </a:bodyPr>
          <a:lstStyle/>
          <a:p>
            <a:pPr marL="285750" indent="-285750">
              <a:spcBef>
                <a:spcPts val="480"/>
              </a:spcBef>
              <a:spcAft>
                <a:spcPts val="600"/>
              </a:spcAft>
            </a:pPr>
            <a:r>
              <a:rPr lang="de-AT" sz="2000" dirty="0">
                <a:solidFill>
                  <a:schemeClr val="tx1"/>
                </a:solidFill>
              </a:rPr>
              <a:t>Begründer: </a:t>
            </a:r>
            <a:r>
              <a:rPr lang="de-AT" sz="2000" dirty="0" err="1" smtClean="0">
                <a:solidFill>
                  <a:schemeClr val="tx1"/>
                </a:solidFill>
              </a:rPr>
              <a:t>Elon</a:t>
            </a:r>
            <a:r>
              <a:rPr lang="de-AT" sz="2000" dirty="0" smtClean="0">
                <a:solidFill>
                  <a:schemeClr val="tx1"/>
                </a:solidFill>
              </a:rPr>
              <a:t> </a:t>
            </a:r>
            <a:r>
              <a:rPr lang="de-AT" sz="2000" dirty="0" err="1">
                <a:solidFill>
                  <a:schemeClr val="tx1"/>
                </a:solidFill>
              </a:rPr>
              <a:t>Musk</a:t>
            </a:r>
            <a:r>
              <a:rPr lang="de-AT" sz="2000" dirty="0">
                <a:solidFill>
                  <a:schemeClr val="tx1"/>
                </a:solidFill>
              </a:rPr>
              <a:t> </a:t>
            </a:r>
            <a:r>
              <a:rPr lang="de-AT" sz="2000" dirty="0" smtClean="0">
                <a:solidFill>
                  <a:schemeClr val="tx1"/>
                </a:solidFill>
              </a:rPr>
              <a:t>(2013)</a:t>
            </a:r>
          </a:p>
          <a:p>
            <a:pPr marL="285750" indent="-285750">
              <a:spcBef>
                <a:spcPts val="480"/>
              </a:spcBef>
            </a:pPr>
            <a:r>
              <a:rPr lang="de-AT" sz="2000" dirty="0" smtClean="0">
                <a:solidFill>
                  <a:schemeClr val="tx1"/>
                </a:solidFill>
              </a:rPr>
              <a:t>Transport von Fahrzeugen (</a:t>
            </a:r>
            <a:r>
              <a:rPr lang="de-AT" sz="2000" dirty="0" err="1" smtClean="0">
                <a:solidFill>
                  <a:schemeClr val="tx1"/>
                </a:solidFill>
              </a:rPr>
              <a:t>Pods</a:t>
            </a:r>
            <a:r>
              <a:rPr lang="de-AT" sz="2000" dirty="0" smtClean="0">
                <a:solidFill>
                  <a:schemeClr val="tx1"/>
                </a:solidFill>
              </a:rPr>
              <a:t>) in </a:t>
            </a:r>
            <a:r>
              <a:rPr lang="de-AT" sz="2000" dirty="0">
                <a:solidFill>
                  <a:schemeClr val="tx1"/>
                </a:solidFill>
              </a:rPr>
              <a:t>Röhren (</a:t>
            </a:r>
            <a:r>
              <a:rPr lang="de-AT" sz="2000" dirty="0" err="1">
                <a:solidFill>
                  <a:schemeClr val="tx1"/>
                </a:solidFill>
              </a:rPr>
              <a:t>Tubes</a:t>
            </a:r>
            <a:r>
              <a:rPr lang="de-AT" sz="2000" dirty="0">
                <a:solidFill>
                  <a:schemeClr val="tx1"/>
                </a:solidFill>
              </a:rPr>
              <a:t>) mit beinahe </a:t>
            </a:r>
            <a:r>
              <a:rPr lang="de-AT" sz="2000" dirty="0" smtClean="0">
                <a:solidFill>
                  <a:schemeClr val="tx1"/>
                </a:solidFill>
              </a:rPr>
              <a:t>Vakuumverhältnissen</a:t>
            </a:r>
            <a:endParaRPr lang="de-AT" sz="2000" dirty="0">
              <a:solidFill>
                <a:schemeClr val="tx1"/>
              </a:solidFill>
            </a:endParaRPr>
          </a:p>
          <a:p>
            <a:pPr marL="800100" lvl="1" indent="-342900">
              <a:spcBef>
                <a:spcPts val="480"/>
              </a:spcBef>
              <a:buFont typeface="Symbol" panose="05050102010706020507" pitchFamily="18" charset="2"/>
              <a:buChar char="-"/>
            </a:pPr>
            <a:r>
              <a:rPr lang="de-AT" sz="1600" dirty="0">
                <a:solidFill>
                  <a:schemeClr val="tx1"/>
                </a:solidFill>
              </a:rPr>
              <a:t>Transportgeschwindigkeiten von bis zu 1.220 km/h</a:t>
            </a:r>
          </a:p>
          <a:p>
            <a:pPr marL="800100" lvl="1" indent="-342900">
              <a:spcBef>
                <a:spcPts val="480"/>
              </a:spcBef>
              <a:buFont typeface="Symbol" panose="05050102010706020507" pitchFamily="18" charset="2"/>
              <a:buChar char="-"/>
            </a:pPr>
            <a:r>
              <a:rPr lang="de-AT" sz="1600" dirty="0">
                <a:solidFill>
                  <a:schemeClr val="tx1"/>
                </a:solidFill>
              </a:rPr>
              <a:t>Transportkapazität je </a:t>
            </a:r>
            <a:r>
              <a:rPr lang="de-AT" sz="1600" dirty="0" err="1">
                <a:solidFill>
                  <a:schemeClr val="tx1"/>
                </a:solidFill>
              </a:rPr>
              <a:t>Pod</a:t>
            </a:r>
            <a:r>
              <a:rPr lang="de-AT" sz="1600" dirty="0">
                <a:solidFill>
                  <a:schemeClr val="tx1"/>
                </a:solidFill>
              </a:rPr>
              <a:t> ca. 12 </a:t>
            </a:r>
            <a:r>
              <a:rPr lang="de-AT" sz="1600" dirty="0" smtClean="0">
                <a:solidFill>
                  <a:schemeClr val="tx1"/>
                </a:solidFill>
              </a:rPr>
              <a:t>Tonnen</a:t>
            </a:r>
          </a:p>
          <a:p>
            <a:pPr marL="800100" lvl="1" indent="-342900">
              <a:spcBef>
                <a:spcPts val="480"/>
              </a:spcBef>
              <a:spcAft>
                <a:spcPts val="600"/>
              </a:spcAft>
              <a:buFont typeface="Symbol" panose="05050102010706020507" pitchFamily="18" charset="2"/>
              <a:buChar char="-"/>
            </a:pPr>
            <a:r>
              <a:rPr lang="de-AT" sz="1600" dirty="0" smtClean="0">
                <a:solidFill>
                  <a:schemeClr val="tx1"/>
                </a:solidFill>
              </a:rPr>
              <a:t>Unterschiedliche </a:t>
            </a:r>
            <a:r>
              <a:rPr lang="de-AT" sz="1600" dirty="0">
                <a:solidFill>
                  <a:schemeClr val="tx1"/>
                </a:solidFill>
              </a:rPr>
              <a:t>Durchmesser geplant </a:t>
            </a:r>
            <a:r>
              <a:rPr lang="de-AT" sz="1600" dirty="0" smtClean="0">
                <a:solidFill>
                  <a:schemeClr val="tx1"/>
                </a:solidFill>
              </a:rPr>
              <a:t>(für Fracht, </a:t>
            </a:r>
            <a:r>
              <a:rPr lang="de-AT" sz="1600" dirty="0">
                <a:solidFill>
                  <a:schemeClr val="tx1"/>
                </a:solidFill>
              </a:rPr>
              <a:t>Personen und </a:t>
            </a:r>
            <a:r>
              <a:rPr lang="de-AT" sz="1600" dirty="0" smtClean="0">
                <a:solidFill>
                  <a:schemeClr val="tx1"/>
                </a:solidFill>
              </a:rPr>
              <a:t>Pakete)</a:t>
            </a:r>
            <a:endParaRPr lang="de-AT" sz="1600" dirty="0">
              <a:solidFill>
                <a:schemeClr val="tx1"/>
              </a:solidFill>
            </a:endParaRPr>
          </a:p>
          <a:p>
            <a:pPr marL="342900" indent="-342900">
              <a:spcBef>
                <a:spcPts val="480"/>
              </a:spcBef>
            </a:pPr>
            <a:r>
              <a:rPr lang="de-DE" sz="2000" dirty="0" smtClean="0">
                <a:solidFill>
                  <a:schemeClr val="tx1"/>
                </a:solidFill>
              </a:rPr>
              <a:t>Netzgebunden</a:t>
            </a:r>
            <a:endParaRPr lang="de-AT" sz="2000" dirty="0">
              <a:solidFill>
                <a:schemeClr val="tx1"/>
              </a:solidFill>
            </a:endParaRPr>
          </a:p>
          <a:p>
            <a:pPr marL="742950" lvl="1" indent="-285750">
              <a:spcBef>
                <a:spcPts val="480"/>
              </a:spcBef>
              <a:buFont typeface="Symbol" panose="05050102010706020507" pitchFamily="18" charset="2"/>
              <a:buChar char="-"/>
            </a:pPr>
            <a:r>
              <a:rPr lang="de-AT" sz="1600" dirty="0" err="1" smtClean="0">
                <a:solidFill>
                  <a:schemeClr val="tx1"/>
                </a:solidFill>
              </a:rPr>
              <a:t>Pods</a:t>
            </a:r>
            <a:r>
              <a:rPr lang="de-AT" sz="1600" dirty="0" smtClean="0">
                <a:solidFill>
                  <a:schemeClr val="tx1"/>
                </a:solidFill>
              </a:rPr>
              <a:t> </a:t>
            </a:r>
            <a:r>
              <a:rPr lang="de-AT" sz="1600" dirty="0">
                <a:solidFill>
                  <a:schemeClr val="tx1"/>
                </a:solidFill>
              </a:rPr>
              <a:t>können nur in der dafür vorgesehenen Infrastruktur bewegt </a:t>
            </a:r>
            <a:r>
              <a:rPr lang="de-AT" sz="1600" dirty="0" smtClean="0">
                <a:solidFill>
                  <a:schemeClr val="tx1"/>
                </a:solidFill>
              </a:rPr>
              <a:t>werden</a:t>
            </a:r>
          </a:p>
          <a:p>
            <a:pPr marL="742950" lvl="1" indent="-285750">
              <a:spcBef>
                <a:spcPts val="480"/>
              </a:spcBef>
              <a:buFont typeface="Symbol" panose="05050102010706020507" pitchFamily="18" charset="2"/>
              <a:buChar char="-"/>
            </a:pPr>
            <a:r>
              <a:rPr lang="de-AT" sz="1600" dirty="0" smtClean="0">
                <a:solidFill>
                  <a:schemeClr val="tx1"/>
                </a:solidFill>
              </a:rPr>
              <a:t>Errichtung </a:t>
            </a:r>
            <a:r>
              <a:rPr lang="de-AT" sz="1600" dirty="0">
                <a:solidFill>
                  <a:schemeClr val="tx1"/>
                </a:solidFill>
              </a:rPr>
              <a:t>der Rohrnetzes auf </a:t>
            </a:r>
            <a:r>
              <a:rPr lang="de-AT" sz="1600" dirty="0" smtClean="0">
                <a:solidFill>
                  <a:schemeClr val="tx1"/>
                </a:solidFill>
              </a:rPr>
              <a:t>Stützsäulen bzw</a:t>
            </a:r>
            <a:r>
              <a:rPr lang="de-AT" sz="1600" dirty="0">
                <a:solidFill>
                  <a:schemeClr val="tx1"/>
                </a:solidFill>
              </a:rPr>
              <a:t>. durch </a:t>
            </a:r>
            <a:r>
              <a:rPr lang="de-AT" sz="1600" dirty="0" smtClean="0">
                <a:solidFill>
                  <a:schemeClr val="tx1"/>
                </a:solidFill>
              </a:rPr>
              <a:t>Tunnels</a:t>
            </a:r>
          </a:p>
          <a:p>
            <a:pPr marL="742950" lvl="1" indent="-285750">
              <a:spcBef>
                <a:spcPts val="480"/>
              </a:spcBef>
              <a:buFont typeface="Symbol" panose="05050102010706020507" pitchFamily="18" charset="2"/>
              <a:buChar char="-"/>
            </a:pPr>
            <a:r>
              <a:rPr lang="de-AT" sz="1600" dirty="0" smtClean="0">
                <a:solidFill>
                  <a:schemeClr val="tx1"/>
                </a:solidFill>
              </a:rPr>
              <a:t>Stromgetrieben </a:t>
            </a:r>
            <a:r>
              <a:rPr lang="de-AT" sz="1600" dirty="0">
                <a:solidFill>
                  <a:schemeClr val="tx1"/>
                </a:solidFill>
              </a:rPr>
              <a:t>– Energieversorgung durch </a:t>
            </a:r>
            <a:r>
              <a:rPr lang="de-AT" sz="1600" dirty="0" err="1">
                <a:solidFill>
                  <a:schemeClr val="tx1"/>
                </a:solidFill>
              </a:rPr>
              <a:t>Solarpanele</a:t>
            </a:r>
            <a:r>
              <a:rPr lang="de-AT" sz="1600" dirty="0">
                <a:solidFill>
                  <a:schemeClr val="tx1"/>
                </a:solidFill>
              </a:rPr>
              <a:t> </a:t>
            </a:r>
            <a:r>
              <a:rPr lang="de-AT" sz="1600" dirty="0" smtClean="0">
                <a:solidFill>
                  <a:schemeClr val="tx1"/>
                </a:solidFill>
              </a:rPr>
              <a:t>an der Oberseite der </a:t>
            </a:r>
            <a:r>
              <a:rPr lang="de-AT" sz="1600" dirty="0" err="1" smtClean="0">
                <a:solidFill>
                  <a:schemeClr val="tx1"/>
                </a:solidFill>
              </a:rPr>
              <a:t>Tubes</a:t>
            </a:r>
            <a:r>
              <a:rPr lang="de-AT" sz="1600" dirty="0" smtClean="0">
                <a:solidFill>
                  <a:schemeClr val="tx1"/>
                </a:solidFill>
              </a:rPr>
              <a:t> geplant</a:t>
            </a:r>
            <a:endParaRPr lang="de-AT" sz="1600" dirty="0">
              <a:solidFill>
                <a:schemeClr val="tx1"/>
              </a:solidFill>
            </a:endParaRPr>
          </a:p>
          <a:p>
            <a:endParaRPr lang="de-AT" sz="2000" dirty="0">
              <a:solidFill>
                <a:schemeClr val="tx1"/>
              </a:solidFill>
            </a:endParaRPr>
          </a:p>
        </p:txBody>
      </p:sp>
      <p:sp>
        <p:nvSpPr>
          <p:cNvPr id="7" name="Textfeld 6"/>
          <p:cNvSpPr txBox="1"/>
          <p:nvPr/>
        </p:nvSpPr>
        <p:spPr>
          <a:xfrm>
            <a:off x="6386781" y="3918248"/>
            <a:ext cx="1757184" cy="230832"/>
          </a:xfrm>
          <a:prstGeom prst="rect">
            <a:avLst/>
          </a:prstGeom>
          <a:noFill/>
        </p:spPr>
        <p:txBody>
          <a:bodyPr wrap="square" rtlCol="0">
            <a:spAutoFit/>
          </a:bodyPr>
          <a:lstStyle/>
          <a:p>
            <a:pPr algn="ctr"/>
            <a:r>
              <a:rPr lang="de-AT" sz="900" dirty="0" smtClean="0"/>
              <a:t>Bildquelle: Virgin Hyperloop </a:t>
            </a:r>
            <a:r>
              <a:rPr lang="de-AT" sz="900" dirty="0" err="1" smtClean="0"/>
              <a:t>one</a:t>
            </a:r>
            <a:endParaRPr lang="de-AT" sz="900" baseline="300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041" y="4268966"/>
            <a:ext cx="3312000" cy="1864264"/>
          </a:xfrm>
          <a:prstGeom prst="rect">
            <a:avLst/>
          </a:prstGeom>
        </p:spPr>
      </p:pic>
      <p:sp>
        <p:nvSpPr>
          <p:cNvPr id="10" name="Textfeld 9"/>
          <p:cNvSpPr txBox="1"/>
          <p:nvPr/>
        </p:nvSpPr>
        <p:spPr>
          <a:xfrm>
            <a:off x="6245429" y="6168557"/>
            <a:ext cx="2039888" cy="230832"/>
          </a:xfrm>
          <a:prstGeom prst="rect">
            <a:avLst/>
          </a:prstGeom>
          <a:noFill/>
        </p:spPr>
        <p:txBody>
          <a:bodyPr wrap="square" rtlCol="0">
            <a:spAutoFit/>
          </a:bodyPr>
          <a:lstStyle/>
          <a:p>
            <a:pPr algn="ctr"/>
            <a:r>
              <a:rPr lang="de-AT" sz="800" dirty="0" smtClean="0"/>
              <a:t>Bildquelle: Hyperloop Alpha White </a:t>
            </a:r>
            <a:r>
              <a:rPr lang="de-AT" sz="900" dirty="0" smtClean="0"/>
              <a:t>Paper</a:t>
            </a:r>
            <a:endParaRPr lang="de-AT" sz="800" dirty="0"/>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2" name="Slide Number Placeholder 9"/>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1328" y="1990624"/>
            <a:ext cx="3312000" cy="1864648"/>
          </a:xfrm>
          <a:prstGeom prst="rect">
            <a:avLst/>
          </a:prstGeom>
        </p:spPr>
      </p:pic>
    </p:spTree>
    <p:extLst>
      <p:ext uri="{BB962C8B-B14F-4D97-AF65-F5344CB8AC3E}">
        <p14:creationId xmlns:p14="http://schemas.microsoft.com/office/powerpoint/2010/main" val="81462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solidFill>
                  <a:schemeClr val="tx1"/>
                </a:solidFill>
              </a:rPr>
              <a:t>HYPERLOOP </a:t>
            </a:r>
            <a:r>
              <a:rPr lang="de-AT" b="1" dirty="0">
                <a:solidFill>
                  <a:schemeClr val="tx1"/>
                </a:solidFill>
              </a:rPr>
              <a:t>– Pros &amp; </a:t>
            </a:r>
            <a:r>
              <a:rPr lang="de-AT" b="1" dirty="0" err="1">
                <a:solidFill>
                  <a:schemeClr val="tx1"/>
                </a:solidFill>
              </a:rPr>
              <a:t>Cons</a:t>
            </a:r>
            <a:endParaRPr lang="de-AT" b="1" dirty="0">
              <a:solidFill>
                <a:schemeClr val="tx1"/>
              </a:solidFill>
            </a:endParaRPr>
          </a:p>
        </p:txBody>
      </p:sp>
      <p:sp>
        <p:nvSpPr>
          <p:cNvPr id="3" name="Textplatzhalter 2"/>
          <p:cNvSpPr>
            <a:spLocks noGrp="1"/>
          </p:cNvSpPr>
          <p:nvPr>
            <p:ph sz="half" idx="1"/>
          </p:nvPr>
        </p:nvSpPr>
        <p:spPr>
          <a:noFill/>
        </p:spPr>
        <p:txBody>
          <a:bodyPr>
            <a:normAutofit/>
          </a:bodyPr>
          <a:lstStyle/>
          <a:p>
            <a:pPr marL="0" indent="0" algn="ctr">
              <a:buClr>
                <a:srgbClr val="189BC8"/>
              </a:buClr>
              <a:buNone/>
            </a:pPr>
            <a:r>
              <a:rPr lang="de-AT" sz="2400" b="1" dirty="0">
                <a:solidFill>
                  <a:schemeClr val="tx1"/>
                </a:solidFill>
              </a:rPr>
              <a:t>Vorteile</a:t>
            </a:r>
          </a:p>
          <a:p>
            <a:pPr marL="342900" indent="-342900"/>
            <a:r>
              <a:rPr lang="de-AT" sz="1800" dirty="0" smtClean="0">
                <a:solidFill>
                  <a:schemeClr val="tx1"/>
                </a:solidFill>
              </a:rPr>
              <a:t>Umweltfreundlich</a:t>
            </a:r>
            <a:r>
              <a:rPr lang="de-AT" sz="1800" dirty="0">
                <a:solidFill>
                  <a:schemeClr val="tx1"/>
                </a:solidFill>
              </a:rPr>
              <a:t>: </a:t>
            </a:r>
            <a:r>
              <a:rPr lang="de-AT" sz="1800" dirty="0" smtClean="0">
                <a:solidFill>
                  <a:schemeClr val="tx1"/>
                </a:solidFill>
              </a:rPr>
              <a:t/>
            </a:r>
            <a:br>
              <a:rPr lang="de-AT" sz="1800" dirty="0" smtClean="0">
                <a:solidFill>
                  <a:schemeClr val="tx1"/>
                </a:solidFill>
              </a:rPr>
            </a:br>
            <a:r>
              <a:rPr lang="de-AT" sz="1800" dirty="0" smtClean="0">
                <a:solidFill>
                  <a:schemeClr val="tx1"/>
                </a:solidFill>
              </a:rPr>
              <a:t>Energie </a:t>
            </a:r>
            <a:r>
              <a:rPr lang="de-AT" sz="1800" dirty="0">
                <a:solidFill>
                  <a:schemeClr val="tx1"/>
                </a:solidFill>
              </a:rPr>
              <a:t>aus Solarbetrieb</a:t>
            </a:r>
          </a:p>
          <a:p>
            <a:pPr marL="342900" indent="-342900"/>
            <a:r>
              <a:rPr lang="de-AT" sz="1800" dirty="0">
                <a:solidFill>
                  <a:schemeClr val="tx1"/>
                </a:solidFill>
              </a:rPr>
              <a:t>Entlastung der herkömmlichen Verkehrsträger</a:t>
            </a:r>
          </a:p>
          <a:p>
            <a:pPr marL="342900" indent="-342900"/>
            <a:r>
              <a:rPr lang="de-AT" sz="1800" dirty="0">
                <a:solidFill>
                  <a:schemeClr val="tx1"/>
                </a:solidFill>
              </a:rPr>
              <a:t>Hohe Transportgeschwindigkeit</a:t>
            </a:r>
          </a:p>
          <a:p>
            <a:pPr marL="342900" indent="-342900"/>
            <a:r>
              <a:rPr lang="de-AT" sz="1800" dirty="0">
                <a:solidFill>
                  <a:schemeClr val="tx1"/>
                </a:solidFill>
              </a:rPr>
              <a:t>Hohe </a:t>
            </a:r>
            <a:r>
              <a:rPr lang="de-AT" sz="1800" dirty="0" smtClean="0">
                <a:solidFill>
                  <a:schemeClr val="tx1"/>
                </a:solidFill>
              </a:rPr>
              <a:t>Frequenz: Abfahrt </a:t>
            </a:r>
            <a:r>
              <a:rPr lang="de-AT" sz="1800" dirty="0">
                <a:solidFill>
                  <a:schemeClr val="tx1"/>
                </a:solidFill>
              </a:rPr>
              <a:t>alle 30 Sek. – 2 Min. </a:t>
            </a:r>
            <a:r>
              <a:rPr lang="de-AT" sz="1800" dirty="0" smtClean="0">
                <a:solidFill>
                  <a:schemeClr val="tx1"/>
                </a:solidFill>
              </a:rPr>
              <a:t>oder nach Bedarf</a:t>
            </a:r>
            <a:endParaRPr lang="de-AT" sz="1800" dirty="0">
              <a:solidFill>
                <a:schemeClr val="tx1"/>
              </a:solidFill>
            </a:endParaRPr>
          </a:p>
          <a:p>
            <a:pPr marL="342900" indent="-342900"/>
            <a:r>
              <a:rPr lang="de-AT" sz="1800" dirty="0">
                <a:solidFill>
                  <a:schemeClr val="tx1"/>
                </a:solidFill>
              </a:rPr>
              <a:t>Autonomer Betrieb</a:t>
            </a:r>
          </a:p>
          <a:p>
            <a:pPr marL="342900" indent="-342900"/>
            <a:r>
              <a:rPr lang="de-AT" sz="1800" dirty="0" smtClean="0">
                <a:solidFill>
                  <a:schemeClr val="tx1"/>
                </a:solidFill>
              </a:rPr>
              <a:t>Durchgehender Betrieb möglich: Keine </a:t>
            </a:r>
            <a:r>
              <a:rPr lang="de-AT" sz="1800" dirty="0">
                <a:solidFill>
                  <a:schemeClr val="tx1"/>
                </a:solidFill>
              </a:rPr>
              <a:t>Nachtfahrverbote, keine Staus, keine Unfälle</a:t>
            </a:r>
          </a:p>
          <a:p>
            <a:pPr marL="342900" indent="-342900"/>
            <a:r>
              <a:rPr lang="de-AT" sz="1800" dirty="0">
                <a:solidFill>
                  <a:schemeClr val="tx1"/>
                </a:solidFill>
              </a:rPr>
              <a:t>Geringe </a:t>
            </a:r>
            <a:r>
              <a:rPr lang="de-AT" sz="1800" dirty="0" smtClean="0">
                <a:solidFill>
                  <a:schemeClr val="tx1"/>
                </a:solidFill>
              </a:rPr>
              <a:t>Transportkosten: zwischen </a:t>
            </a:r>
            <a:r>
              <a:rPr lang="de-AT" sz="1800" dirty="0">
                <a:solidFill>
                  <a:schemeClr val="tx1"/>
                </a:solidFill>
              </a:rPr>
              <a:t>1,9 Cent und 9,8 Cent pro </a:t>
            </a:r>
            <a:r>
              <a:rPr lang="de-AT" sz="1800" dirty="0" err="1" smtClean="0">
                <a:solidFill>
                  <a:schemeClr val="tx1"/>
                </a:solidFill>
              </a:rPr>
              <a:t>tkm</a:t>
            </a:r>
            <a:endParaRPr lang="de-AT" sz="1800" dirty="0">
              <a:solidFill>
                <a:schemeClr val="tx1"/>
              </a:solidFill>
            </a:endParaRPr>
          </a:p>
        </p:txBody>
      </p:sp>
      <p:sp>
        <p:nvSpPr>
          <p:cNvPr id="10" name="Inhaltsplatzhalter 9"/>
          <p:cNvSpPr>
            <a:spLocks noGrp="1"/>
          </p:cNvSpPr>
          <p:nvPr>
            <p:ph sz="half" idx="2"/>
          </p:nvPr>
        </p:nvSpPr>
        <p:spPr/>
        <p:txBody>
          <a:bodyPr>
            <a:normAutofit/>
          </a:bodyPr>
          <a:lstStyle/>
          <a:p>
            <a:pPr marL="0" indent="0" algn="ctr">
              <a:buClr>
                <a:srgbClr val="189BC8"/>
              </a:buClr>
              <a:buNone/>
            </a:pPr>
            <a:r>
              <a:rPr lang="de-DE" sz="2400" b="1" dirty="0" smtClean="0">
                <a:solidFill>
                  <a:schemeClr val="tx1"/>
                </a:solidFill>
              </a:rPr>
              <a:t>Nachteile</a:t>
            </a:r>
            <a:endParaRPr lang="de-AT" sz="2400" b="1" dirty="0" smtClean="0">
              <a:solidFill>
                <a:schemeClr val="tx1"/>
              </a:solidFill>
            </a:endParaRPr>
          </a:p>
          <a:p>
            <a:pPr marL="342900" indent="-342900"/>
            <a:r>
              <a:rPr lang="de-AT" sz="1800" dirty="0" smtClean="0">
                <a:solidFill>
                  <a:schemeClr val="tx1"/>
                </a:solidFill>
              </a:rPr>
              <a:t>Hohe </a:t>
            </a:r>
            <a:r>
              <a:rPr lang="de-AT" sz="1800" dirty="0">
                <a:solidFill>
                  <a:schemeClr val="tx1"/>
                </a:solidFill>
              </a:rPr>
              <a:t>Investitionskosten für neue Infrastruktur</a:t>
            </a:r>
          </a:p>
          <a:p>
            <a:pPr marL="342900" indent="-342900"/>
            <a:r>
              <a:rPr lang="de-AT" sz="1800" dirty="0">
                <a:solidFill>
                  <a:schemeClr val="tx1"/>
                </a:solidFill>
                <a:sym typeface="Wingdings" panose="05000000000000000000" pitchFamily="2" charset="2"/>
              </a:rPr>
              <a:t>Kosten stark von topographischer </a:t>
            </a:r>
            <a:r>
              <a:rPr lang="de-AT" sz="1800" dirty="0" smtClean="0">
                <a:solidFill>
                  <a:schemeClr val="tx1"/>
                </a:solidFill>
                <a:sym typeface="Wingdings" panose="05000000000000000000" pitchFamily="2" charset="2"/>
              </a:rPr>
              <a:t>Struktur abhängig:</a:t>
            </a:r>
          </a:p>
          <a:p>
            <a:pPr lvl="1">
              <a:buFont typeface="Symbol" panose="05050102010706020507" pitchFamily="18" charset="2"/>
              <a:buChar char="-"/>
            </a:pPr>
            <a:r>
              <a:rPr lang="de-AT" sz="1600" dirty="0" smtClean="0">
                <a:solidFill>
                  <a:schemeClr val="tx1"/>
                </a:solidFill>
              </a:rPr>
              <a:t>Ab Steigungen über 6 % sind Tunnels notwendig </a:t>
            </a:r>
            <a:r>
              <a:rPr lang="de-AT" sz="1600" dirty="0" smtClean="0">
                <a:solidFill>
                  <a:schemeClr val="tx1"/>
                </a:solidFill>
                <a:sym typeface="Wingdings" panose="05000000000000000000" pitchFamily="2" charset="2"/>
              </a:rPr>
              <a:t> </a:t>
            </a:r>
            <a:r>
              <a:rPr lang="de-AT" sz="1600" dirty="0" smtClean="0">
                <a:solidFill>
                  <a:schemeClr val="tx1"/>
                </a:solidFill>
              </a:rPr>
              <a:t>Mehrkosten</a:t>
            </a:r>
            <a:endParaRPr lang="de-AT" sz="1600" dirty="0" smtClean="0">
              <a:solidFill>
                <a:schemeClr val="tx1"/>
              </a:solidFill>
              <a:sym typeface="Wingdings" panose="05000000000000000000" pitchFamily="2" charset="2"/>
            </a:endParaRPr>
          </a:p>
          <a:p>
            <a:pPr lvl="1">
              <a:buFont typeface="Symbol" panose="05050102010706020507" pitchFamily="18" charset="2"/>
              <a:buChar char="-"/>
            </a:pPr>
            <a:r>
              <a:rPr lang="de-AT" sz="1600" dirty="0" smtClean="0">
                <a:solidFill>
                  <a:schemeClr val="tx1"/>
                </a:solidFill>
                <a:sym typeface="Wingdings" panose="05000000000000000000" pitchFamily="2" charset="2"/>
              </a:rPr>
              <a:t>Umgehung von Hindernissen durch Kurven  Mehrkosten</a:t>
            </a:r>
            <a:endParaRPr lang="de-AT" sz="1600" dirty="0" smtClean="0">
              <a:solidFill>
                <a:schemeClr val="tx1"/>
              </a:solidFill>
            </a:endParaRPr>
          </a:p>
          <a:p>
            <a:pPr marL="342900" indent="-342900"/>
            <a:r>
              <a:rPr lang="de-AT" sz="1800" dirty="0" smtClean="0">
                <a:solidFill>
                  <a:schemeClr val="tx1"/>
                </a:solidFill>
              </a:rPr>
              <a:t>Energieerzeugung </a:t>
            </a:r>
            <a:r>
              <a:rPr lang="de-AT" sz="1800" dirty="0">
                <a:solidFill>
                  <a:schemeClr val="tx1"/>
                </a:solidFill>
              </a:rPr>
              <a:t>mit </a:t>
            </a:r>
            <a:r>
              <a:rPr lang="de-AT" sz="1800" dirty="0" smtClean="0">
                <a:solidFill>
                  <a:schemeClr val="tx1"/>
                </a:solidFill>
              </a:rPr>
              <a:t>Solarpanelen nicht für alle geographischen Lagen geeignet</a:t>
            </a:r>
            <a:endParaRPr lang="de-AT" sz="1800" dirty="0">
              <a:solidFill>
                <a:schemeClr val="tx1"/>
              </a:solidFill>
            </a:endParaRPr>
          </a:p>
          <a:p>
            <a:pPr marL="342900" indent="-342900"/>
            <a:r>
              <a:rPr lang="de-AT" sz="1800" dirty="0">
                <a:solidFill>
                  <a:schemeClr val="tx1"/>
                </a:solidFill>
              </a:rPr>
              <a:t>Unflexibel bezüglich </a:t>
            </a:r>
            <a:r>
              <a:rPr lang="de-AT" sz="1800" dirty="0" smtClean="0">
                <a:solidFill>
                  <a:schemeClr val="tx1"/>
                </a:solidFill>
              </a:rPr>
              <a:t>Flächenabdeckung: </a:t>
            </a:r>
          </a:p>
          <a:p>
            <a:pPr lvl="1">
              <a:buFont typeface="Symbol" panose="05050102010706020507" pitchFamily="18" charset="2"/>
              <a:buChar char="-"/>
            </a:pPr>
            <a:r>
              <a:rPr lang="de-AT" sz="1600" dirty="0" smtClean="0">
                <a:solidFill>
                  <a:schemeClr val="tx1"/>
                </a:solidFill>
              </a:rPr>
              <a:t>Vor- und Nachlauf sind notwendig</a:t>
            </a:r>
          </a:p>
          <a:p>
            <a:pPr marL="285750" indent="-285750"/>
            <a:endParaRPr lang="de-AT" dirty="0">
              <a:solidFill>
                <a:schemeClr val="tx1"/>
              </a:solidFill>
            </a:endParaRPr>
          </a:p>
          <a:p>
            <a:endParaRPr lang="de-AT"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8"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890819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b="1" dirty="0" smtClean="0">
                <a:solidFill>
                  <a:schemeClr val="tx1">
                    <a:lumMod val="75000"/>
                    <a:lumOff val="25000"/>
                  </a:schemeClr>
                </a:solidFill>
              </a:rPr>
              <a:t>Wie arbeite ich mit diesem Lernmaterial</a:t>
            </a:r>
            <a:r>
              <a:rPr lang="de-DE" dirty="0" smtClean="0">
                <a:solidFill>
                  <a:schemeClr val="tx1">
                    <a:lumMod val="75000"/>
                    <a:lumOff val="25000"/>
                  </a:schemeClr>
                </a:solidFill>
              </a:rPr>
              <a:t>?</a:t>
            </a:r>
            <a:endParaRPr lang="de-DE" dirty="0">
              <a:solidFill>
                <a:schemeClr val="tx1">
                  <a:lumMod val="75000"/>
                  <a:lumOff val="25000"/>
                </a:schemeClr>
              </a:solidFill>
            </a:endParaRPr>
          </a:p>
        </p:txBody>
      </p:sp>
      <p:sp>
        <p:nvSpPr>
          <p:cNvPr id="2" name="Content Placeholder 1"/>
          <p:cNvSpPr>
            <a:spLocks noGrp="1"/>
          </p:cNvSpPr>
          <p:nvPr>
            <p:ph idx="1"/>
          </p:nvPr>
        </p:nvSpPr>
        <p:spPr/>
        <p:txBody>
          <a:bodyPr>
            <a:normAutofit/>
          </a:bodyPr>
          <a:lstStyle/>
          <a:p>
            <a:r>
              <a:rPr lang="de-DE" sz="2000" dirty="0" smtClean="0">
                <a:solidFill>
                  <a:schemeClr val="tx1"/>
                </a:solidFill>
              </a:rPr>
              <a:t>Power Point</a:t>
            </a:r>
          </a:p>
          <a:p>
            <a:pPr marL="274320" lvl="1" indent="0">
              <a:buNone/>
            </a:pPr>
            <a:r>
              <a:rPr lang="de-DE" sz="1600" dirty="0" smtClean="0">
                <a:solidFill>
                  <a:schemeClr val="tx1"/>
                </a:solidFill>
              </a:rPr>
              <a:t>In der folgenden PowerPoint wird das Thema „Zukunftstrends im Güterverkehr“ präsentiert. In den zugehörigen Notizen sind die Slides kurz beschrieben und die verwendeten Quellen für diese angeführt, falls weiterführende Informationen benötigt werden.</a:t>
            </a:r>
          </a:p>
          <a:p>
            <a:r>
              <a:rPr lang="de-DE" sz="2000" dirty="0" smtClean="0">
                <a:solidFill>
                  <a:schemeClr val="tx1"/>
                </a:solidFill>
              </a:rPr>
              <a:t>Reader</a:t>
            </a:r>
          </a:p>
          <a:p>
            <a:pPr marL="274320" lvl="1" indent="0">
              <a:buNone/>
            </a:pPr>
            <a:r>
              <a:rPr lang="de-DE" sz="1600" dirty="0" smtClean="0">
                <a:solidFill>
                  <a:schemeClr val="tx1"/>
                </a:solidFill>
              </a:rPr>
              <a:t>Zusätzlich zu den PowerPoint Präsentationen ist auch ein Reader bereitgestellt, welcher das Thema detaillierter beschreibt und als Skript verwendet werden kann.  </a:t>
            </a:r>
            <a:endParaRPr lang="de-DE" sz="1600" dirty="0">
              <a:solidFill>
                <a:schemeClr val="tx1"/>
              </a:solidFill>
            </a:endParaRPr>
          </a:p>
          <a:p>
            <a:r>
              <a:rPr lang="de-DE" sz="2000" dirty="0" smtClean="0">
                <a:solidFill>
                  <a:schemeClr val="tx1"/>
                </a:solidFill>
              </a:rPr>
              <a:t>Übungen</a:t>
            </a:r>
            <a:r>
              <a:rPr lang="de-DE" sz="1600" dirty="0" smtClean="0">
                <a:solidFill>
                  <a:schemeClr val="tx1"/>
                </a:solidFill>
              </a:rPr>
              <a:t/>
            </a:r>
            <a:br>
              <a:rPr lang="de-DE" sz="1600" dirty="0" smtClean="0">
                <a:solidFill>
                  <a:schemeClr val="tx1"/>
                </a:solidFill>
              </a:rPr>
            </a:br>
            <a:r>
              <a:rPr lang="de-DE" sz="1600" dirty="0">
                <a:solidFill>
                  <a:schemeClr val="tx1"/>
                </a:solidFill>
              </a:rPr>
              <a:t>Die Lernpakete enthalten vielfältige interaktive Übungen zur Festigung des vermittelten Wissens. Es werden auch Lösungen für die Übungen bereitgestellt.</a:t>
            </a:r>
          </a:p>
          <a:p>
            <a:r>
              <a:rPr lang="de-DE" sz="2000" dirty="0" smtClean="0">
                <a:solidFill>
                  <a:schemeClr val="tx1"/>
                </a:solidFill>
              </a:rPr>
              <a:t>Links</a:t>
            </a:r>
            <a:r>
              <a:rPr lang="de-DE" sz="1600" dirty="0" smtClean="0">
                <a:solidFill>
                  <a:schemeClr val="tx1"/>
                </a:solidFill>
              </a:rPr>
              <a:t> </a:t>
            </a:r>
          </a:p>
          <a:p>
            <a:pPr marL="274320" lvl="1" indent="0">
              <a:buNone/>
            </a:pPr>
            <a:r>
              <a:rPr lang="de-DE" sz="1600" dirty="0" smtClean="0">
                <a:solidFill>
                  <a:schemeClr val="tx1"/>
                </a:solidFill>
              </a:rPr>
              <a:t>Die für die Präsentation verwendeten Quellen sind in den Lernpaketen unter einer Linksammlung zur Verfügung gestellt.</a:t>
            </a:r>
          </a:p>
          <a:p>
            <a:r>
              <a:rPr lang="de-DE" sz="2000" dirty="0" smtClean="0">
                <a:solidFill>
                  <a:schemeClr val="tx1"/>
                </a:solidFill>
              </a:rPr>
              <a:t>Videos</a:t>
            </a:r>
          </a:p>
          <a:p>
            <a:pPr marL="274320" lvl="2" indent="0">
              <a:buNone/>
            </a:pPr>
            <a:r>
              <a:rPr lang="de-AT" sz="1600" dirty="0">
                <a:solidFill>
                  <a:schemeClr val="tx1"/>
                </a:solidFill>
              </a:rPr>
              <a:t>In dieser Präsentation werden verschiedene Videos als Quellen verwendet. Sie finden diese Videos </a:t>
            </a:r>
            <a:r>
              <a:rPr lang="de-AT" sz="1600" dirty="0" smtClean="0">
                <a:solidFill>
                  <a:schemeClr val="tx1"/>
                </a:solidFill>
              </a:rPr>
              <a:t>auch separat </a:t>
            </a:r>
            <a:r>
              <a:rPr lang="de-AT" sz="1600" dirty="0">
                <a:solidFill>
                  <a:schemeClr val="tx1"/>
                </a:solidFill>
              </a:rPr>
              <a:t>im Übersichtsabschnitt der </a:t>
            </a:r>
            <a:r>
              <a:rPr lang="de-AT" sz="1600" dirty="0" smtClean="0">
                <a:solidFill>
                  <a:schemeClr val="tx1"/>
                </a:solidFill>
              </a:rPr>
              <a:t>Lehrmittelpakete</a:t>
            </a:r>
            <a:r>
              <a:rPr lang="de-DE" sz="1600" dirty="0" smtClean="0">
                <a:solidFill>
                  <a:schemeClr val="tx1"/>
                </a:solidFill>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803271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067128" cy="990600"/>
          </a:xfrm>
        </p:spPr>
        <p:txBody>
          <a:bodyPr>
            <a:normAutofit/>
          </a:bodyPr>
          <a:lstStyle/>
          <a:p>
            <a:r>
              <a:rPr lang="en-US" b="1" dirty="0" smtClean="0">
                <a:solidFill>
                  <a:schemeClr val="tx1"/>
                </a:solidFill>
              </a:rPr>
              <a:t>HYPERLOOP </a:t>
            </a:r>
            <a:r>
              <a:rPr lang="en-US" b="1" dirty="0">
                <a:solidFill>
                  <a:schemeClr val="tx1"/>
                </a:solidFill>
              </a:rPr>
              <a:t>– </a:t>
            </a:r>
            <a:r>
              <a:rPr lang="en-US" b="1" dirty="0" err="1" smtClean="0">
                <a:solidFill>
                  <a:schemeClr val="tx1"/>
                </a:solidFill>
              </a:rPr>
              <a:t>Einsatzgebiet</a:t>
            </a:r>
            <a:r>
              <a:rPr lang="en-US" b="1" dirty="0" smtClean="0">
                <a:solidFill>
                  <a:schemeClr val="tx1"/>
                </a:solidFill>
              </a:rPr>
              <a:t> </a:t>
            </a:r>
            <a:r>
              <a:rPr lang="en-US" b="1" dirty="0">
                <a:solidFill>
                  <a:schemeClr val="tx1"/>
                </a:solidFill>
              </a:rPr>
              <a:t>und Status Quo</a:t>
            </a:r>
          </a:p>
        </p:txBody>
      </p:sp>
      <p:sp>
        <p:nvSpPr>
          <p:cNvPr id="3" name="Text Placeholder 2"/>
          <p:cNvSpPr>
            <a:spLocks noGrp="1"/>
          </p:cNvSpPr>
          <p:nvPr>
            <p:ph sz="half" idx="1"/>
          </p:nvPr>
        </p:nvSpPr>
        <p:spPr>
          <a:noFill/>
        </p:spPr>
        <p:txBody>
          <a:bodyPr>
            <a:normAutofit/>
          </a:bodyPr>
          <a:lstStyle/>
          <a:p>
            <a:pPr marL="0" indent="0" algn="ctr">
              <a:spcAft>
                <a:spcPts val="600"/>
              </a:spcAft>
              <a:buNone/>
            </a:pPr>
            <a:r>
              <a:rPr lang="de-DE" sz="2600" b="1" dirty="0" smtClean="0">
                <a:solidFill>
                  <a:schemeClr val="tx1"/>
                </a:solidFill>
              </a:rPr>
              <a:t>Einsatzgebiet</a:t>
            </a:r>
          </a:p>
          <a:p>
            <a:pPr marL="342900" indent="-342900">
              <a:spcAft>
                <a:spcPts val="600"/>
              </a:spcAft>
            </a:pPr>
            <a:r>
              <a:rPr lang="de-DE" sz="1800" dirty="0">
                <a:solidFill>
                  <a:schemeClr val="tx1"/>
                </a:solidFill>
              </a:rPr>
              <a:t>(Personentransport)</a:t>
            </a:r>
          </a:p>
          <a:p>
            <a:pPr marL="342900" indent="-342900"/>
            <a:r>
              <a:rPr lang="de-DE" sz="1800" dirty="0">
                <a:solidFill>
                  <a:schemeClr val="tx1"/>
                </a:solidFill>
              </a:rPr>
              <a:t>Trend zum Gütertransport </a:t>
            </a:r>
          </a:p>
          <a:p>
            <a:pPr marL="800100" lvl="1" indent="-342900">
              <a:buFont typeface="Symbol" panose="05050102010706020507" pitchFamily="18" charset="2"/>
              <a:buChar char="-"/>
            </a:pPr>
            <a:r>
              <a:rPr lang="de-DE" sz="1600" dirty="0">
                <a:solidFill>
                  <a:schemeClr val="tx1"/>
                </a:solidFill>
              </a:rPr>
              <a:t>Unterschiedliche Größen </a:t>
            </a:r>
          </a:p>
          <a:p>
            <a:pPr marL="800100" lvl="1" indent="-342900">
              <a:buFont typeface="Symbol" panose="05050102010706020507" pitchFamily="18" charset="2"/>
              <a:buChar char="-"/>
            </a:pPr>
            <a:r>
              <a:rPr lang="de-DE" sz="1600" dirty="0">
                <a:solidFill>
                  <a:schemeClr val="tx1"/>
                </a:solidFill>
              </a:rPr>
              <a:t>Eigene Größe für Pakettransport angedacht</a:t>
            </a:r>
          </a:p>
          <a:p>
            <a:endParaRPr lang="en-US" sz="1800" dirty="0">
              <a:solidFill>
                <a:schemeClr val="tx1"/>
              </a:solidFill>
            </a:endParaRPr>
          </a:p>
          <a:p>
            <a:endParaRPr lang="en-US" dirty="0">
              <a:solidFill>
                <a:schemeClr val="tx1"/>
              </a:solidFill>
            </a:endParaRPr>
          </a:p>
        </p:txBody>
      </p:sp>
      <p:sp>
        <p:nvSpPr>
          <p:cNvPr id="10" name="Slide Number Placeholder 9"/>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pic>
        <p:nvPicPr>
          <p:cNvPr id="8" name="Picture 7"/>
          <p:cNvPicPr>
            <a:picLocks noChangeAspect="1"/>
          </p:cNvPicPr>
          <p:nvPr/>
        </p:nvPicPr>
        <p:blipFill rotWithShape="1">
          <a:blip r:embed="rId3"/>
          <a:srcRect l="22626" t="17244" r="23806" b="20974"/>
          <a:stretch/>
        </p:blipFill>
        <p:spPr>
          <a:xfrm>
            <a:off x="917871" y="4029792"/>
            <a:ext cx="3117258" cy="2022373"/>
          </a:xfrm>
          <a:prstGeom prst="rect">
            <a:avLst/>
          </a:prstGeom>
        </p:spPr>
      </p:pic>
      <p:sp>
        <p:nvSpPr>
          <p:cNvPr id="11" name="Inhaltsplatzhalter 10"/>
          <p:cNvSpPr>
            <a:spLocks noGrp="1"/>
          </p:cNvSpPr>
          <p:nvPr>
            <p:ph sz="half" idx="2"/>
          </p:nvPr>
        </p:nvSpPr>
        <p:spPr/>
        <p:txBody>
          <a:bodyPr>
            <a:normAutofit/>
          </a:bodyPr>
          <a:lstStyle/>
          <a:p>
            <a:pPr marL="0" indent="0" algn="ctr">
              <a:spcAft>
                <a:spcPts val="600"/>
              </a:spcAft>
              <a:buClr>
                <a:srgbClr val="189BC8"/>
              </a:buClr>
              <a:buNone/>
            </a:pPr>
            <a:r>
              <a:rPr lang="de-DE" sz="2600" b="1" dirty="0" smtClean="0">
                <a:solidFill>
                  <a:schemeClr val="tx1"/>
                </a:solidFill>
              </a:rPr>
              <a:t>Status Quo</a:t>
            </a:r>
          </a:p>
          <a:p>
            <a:pPr marL="342900" indent="-342900"/>
            <a:r>
              <a:rPr lang="de-DE" sz="1800" dirty="0" smtClean="0">
                <a:solidFill>
                  <a:schemeClr val="tx1"/>
                </a:solidFill>
              </a:rPr>
              <a:t>10 wirtschaftlich ansprechendste Routen durch Global </a:t>
            </a:r>
            <a:r>
              <a:rPr lang="de-DE" sz="1800" dirty="0">
                <a:solidFill>
                  <a:schemeClr val="tx1"/>
                </a:solidFill>
              </a:rPr>
              <a:t>Challenge </a:t>
            </a:r>
            <a:r>
              <a:rPr lang="de-DE" sz="1800" dirty="0" smtClean="0">
                <a:solidFill>
                  <a:schemeClr val="tx1"/>
                </a:solidFill>
              </a:rPr>
              <a:t>ermittelt  </a:t>
            </a:r>
            <a:endParaRPr lang="de-DE" sz="1800" dirty="0">
              <a:solidFill>
                <a:schemeClr val="tx1"/>
              </a:solidFill>
            </a:endParaRPr>
          </a:p>
          <a:p>
            <a:pPr marL="342900" indent="-342900"/>
            <a:r>
              <a:rPr lang="de-DE" sz="1800" dirty="0">
                <a:solidFill>
                  <a:schemeClr val="tx1"/>
                </a:solidFill>
              </a:rPr>
              <a:t>TU München zum dritten Mal Sieger mit dem schnellsten </a:t>
            </a:r>
            <a:r>
              <a:rPr lang="de-DE" sz="1800" dirty="0" err="1">
                <a:solidFill>
                  <a:schemeClr val="tx1"/>
                </a:solidFill>
              </a:rPr>
              <a:t>Pod</a:t>
            </a:r>
            <a:endParaRPr lang="de-DE" sz="1800" dirty="0">
              <a:solidFill>
                <a:schemeClr val="tx1"/>
              </a:solidFill>
            </a:endParaRPr>
          </a:p>
          <a:p>
            <a:pPr marL="342900" indent="-342900"/>
            <a:r>
              <a:rPr lang="de-DE" sz="1800" dirty="0">
                <a:solidFill>
                  <a:schemeClr val="tx1"/>
                </a:solidFill>
              </a:rPr>
              <a:t>Test </a:t>
            </a:r>
            <a:r>
              <a:rPr lang="de-DE" sz="1800" dirty="0" err="1">
                <a:solidFill>
                  <a:schemeClr val="tx1"/>
                </a:solidFill>
              </a:rPr>
              <a:t>tracks</a:t>
            </a:r>
            <a:r>
              <a:rPr lang="de-DE" sz="1800" dirty="0">
                <a:solidFill>
                  <a:schemeClr val="tx1"/>
                </a:solidFill>
              </a:rPr>
              <a:t> bereits in </a:t>
            </a:r>
            <a:r>
              <a:rPr lang="de-DE" sz="1800" dirty="0" smtClean="0">
                <a:solidFill>
                  <a:schemeClr val="tx1"/>
                </a:solidFill>
              </a:rPr>
              <a:t>Betrieb</a:t>
            </a:r>
          </a:p>
          <a:p>
            <a:pPr lvl="1">
              <a:buFont typeface="Symbol" panose="05050102010706020507" pitchFamily="18" charset="2"/>
              <a:buChar char="-"/>
            </a:pPr>
            <a:r>
              <a:rPr lang="de-DE" sz="1600" dirty="0" smtClean="0">
                <a:solidFill>
                  <a:schemeClr val="tx1"/>
                </a:solidFill>
                <a:hlinkClick r:id="rId4"/>
              </a:rPr>
              <a:t>Virgin</a:t>
            </a:r>
            <a:r>
              <a:rPr lang="de-DE" sz="1600" dirty="0" smtClean="0">
                <a:solidFill>
                  <a:schemeClr val="tx1"/>
                </a:solidFill>
              </a:rPr>
              <a:t> </a:t>
            </a:r>
            <a:r>
              <a:rPr lang="de-DE" sz="1600" dirty="0">
                <a:solidFill>
                  <a:schemeClr val="tx1"/>
                </a:solidFill>
              </a:rPr>
              <a:t>Hyperloop </a:t>
            </a:r>
            <a:r>
              <a:rPr lang="de-DE" sz="1600" dirty="0" err="1">
                <a:solidFill>
                  <a:schemeClr val="tx1"/>
                </a:solidFill>
              </a:rPr>
              <a:t>One</a:t>
            </a:r>
            <a:r>
              <a:rPr lang="de-DE" sz="1600" dirty="0">
                <a:solidFill>
                  <a:schemeClr val="tx1"/>
                </a:solidFill>
              </a:rPr>
              <a:t> – </a:t>
            </a:r>
            <a:r>
              <a:rPr lang="de-DE" sz="1600" dirty="0" err="1">
                <a:solidFill>
                  <a:schemeClr val="tx1"/>
                </a:solidFill>
              </a:rPr>
              <a:t>Desert</a:t>
            </a:r>
            <a:r>
              <a:rPr lang="de-DE" sz="1600" dirty="0">
                <a:solidFill>
                  <a:schemeClr val="tx1"/>
                </a:solidFill>
              </a:rPr>
              <a:t> </a:t>
            </a:r>
            <a:r>
              <a:rPr lang="de-DE" sz="1600" dirty="0" err="1">
                <a:solidFill>
                  <a:schemeClr val="tx1"/>
                </a:solidFill>
              </a:rPr>
              <a:t>of</a:t>
            </a:r>
            <a:r>
              <a:rPr lang="de-DE" sz="1600" dirty="0">
                <a:solidFill>
                  <a:schemeClr val="tx1"/>
                </a:solidFill>
              </a:rPr>
              <a:t> Nevada </a:t>
            </a:r>
            <a:r>
              <a:rPr lang="de-DE" sz="1600" dirty="0">
                <a:solidFill>
                  <a:schemeClr val="tx1"/>
                </a:solidFill>
                <a:sym typeface="Wingdings" panose="05000000000000000000" pitchFamily="2" charset="2"/>
              </a:rPr>
              <a:t> am weitesten </a:t>
            </a:r>
            <a:r>
              <a:rPr lang="de-DE" sz="1600" dirty="0" smtClean="0">
                <a:solidFill>
                  <a:schemeClr val="tx1"/>
                </a:solidFill>
                <a:sym typeface="Wingdings" panose="05000000000000000000" pitchFamily="2" charset="2"/>
              </a:rPr>
              <a:t>entwickelt</a:t>
            </a:r>
          </a:p>
          <a:p>
            <a:pPr marL="342900" indent="-342900"/>
            <a:r>
              <a:rPr lang="de-DE" sz="1800" dirty="0" smtClean="0">
                <a:solidFill>
                  <a:schemeClr val="tx1"/>
                </a:solidFill>
              </a:rPr>
              <a:t>Kosten für LA-San Francisco (550 km) € 6 </a:t>
            </a:r>
            <a:r>
              <a:rPr lang="de-DE" sz="1800" dirty="0" err="1" smtClean="0">
                <a:solidFill>
                  <a:schemeClr val="tx1"/>
                </a:solidFill>
              </a:rPr>
              <a:t>Mrd</a:t>
            </a:r>
            <a:r>
              <a:rPr lang="de-DE" sz="1800" dirty="0" smtClean="0">
                <a:solidFill>
                  <a:schemeClr val="tx1"/>
                </a:solidFill>
              </a:rPr>
              <a:t> bis 16 Mrd. </a:t>
            </a:r>
          </a:p>
          <a:p>
            <a:endParaRPr lang="de-AT" dirty="0">
              <a:solidFill>
                <a:schemeClr val="tx1"/>
              </a:solidFill>
            </a:endParaRPr>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4" name="Textfeld 13"/>
          <p:cNvSpPr txBox="1"/>
          <p:nvPr/>
        </p:nvSpPr>
        <p:spPr>
          <a:xfrm>
            <a:off x="1684412" y="6093296"/>
            <a:ext cx="1735460" cy="230832"/>
          </a:xfrm>
          <a:prstGeom prst="rect">
            <a:avLst/>
          </a:prstGeom>
          <a:noFill/>
        </p:spPr>
        <p:txBody>
          <a:bodyPr wrap="square" rtlCol="0">
            <a:spAutoFit/>
          </a:bodyPr>
          <a:lstStyle/>
          <a:p>
            <a:pPr algn="ctr"/>
            <a:r>
              <a:rPr lang="de-AT" sz="900" dirty="0" smtClean="0"/>
              <a:t>Bildquelle: TUM Hyperloop 2017</a:t>
            </a:r>
            <a:endParaRPr lang="de-AT" sz="900" baseline="30000" dirty="0"/>
          </a:p>
        </p:txBody>
      </p:sp>
      <p:sp>
        <p:nvSpPr>
          <p:cNvPr id="13" name="Textfeld 12">
            <a:hlinkClick r:id="rId5"/>
          </p:cNvPr>
          <p:cNvSpPr txBox="1"/>
          <p:nvPr/>
        </p:nvSpPr>
        <p:spPr>
          <a:xfrm>
            <a:off x="413871" y="4029792"/>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1326871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787208" cy="990600"/>
          </a:xfrm>
        </p:spPr>
        <p:txBody>
          <a:bodyPr/>
          <a:lstStyle/>
          <a:p>
            <a:r>
              <a:rPr lang="de-AT" b="1" dirty="0" smtClean="0">
                <a:solidFill>
                  <a:schemeClr val="tx1"/>
                </a:solidFill>
              </a:rPr>
              <a:t>CARGO SOUS TERRAIN</a:t>
            </a:r>
            <a:r>
              <a:rPr lang="de-AT" b="1" dirty="0">
                <a:solidFill>
                  <a:schemeClr val="tx1"/>
                </a:solidFill>
              </a:rPr>
              <a:t> </a:t>
            </a:r>
            <a:r>
              <a:rPr lang="de-AT" b="1" dirty="0" smtClean="0">
                <a:solidFill>
                  <a:schemeClr val="tx1"/>
                </a:solidFill>
              </a:rPr>
              <a:t>– Unterirdische Tunnel für Güter</a:t>
            </a:r>
            <a:endParaRPr lang="de-AT" b="1" dirty="0">
              <a:solidFill>
                <a:schemeClr val="tx1"/>
              </a:solidFill>
            </a:endParaRPr>
          </a:p>
        </p:txBody>
      </p:sp>
      <p:sp>
        <p:nvSpPr>
          <p:cNvPr id="8" name="Inhaltsplatzhalter 7"/>
          <p:cNvSpPr>
            <a:spLocks noGrp="1"/>
          </p:cNvSpPr>
          <p:nvPr>
            <p:ph idx="1"/>
          </p:nvPr>
        </p:nvSpPr>
        <p:spPr/>
        <p:txBody>
          <a:bodyPr>
            <a:normAutofit/>
          </a:bodyPr>
          <a:lstStyle/>
          <a:p>
            <a:pPr marL="285750" indent="-285750">
              <a:spcBef>
                <a:spcPts val="480"/>
              </a:spcBef>
            </a:pPr>
            <a:r>
              <a:rPr lang="de-DE" sz="2000" dirty="0">
                <a:solidFill>
                  <a:schemeClr val="tx1"/>
                </a:solidFill>
              </a:rPr>
              <a:t>Nachhaltiges, automatisiertes Gesamtlogistiksystem bestehend aus einem unterirdischen Tunnelsystem</a:t>
            </a:r>
          </a:p>
          <a:p>
            <a:pPr marL="285750" indent="-285750">
              <a:spcBef>
                <a:spcPts val="480"/>
              </a:spcBef>
            </a:pPr>
            <a:r>
              <a:rPr lang="de-DE" sz="2000" dirty="0">
                <a:solidFill>
                  <a:schemeClr val="tx1"/>
                </a:solidFill>
              </a:rPr>
              <a:t>Ballungsräume werden mit Produktions- und Logistikstandorten verbunden</a:t>
            </a:r>
          </a:p>
          <a:p>
            <a:pPr marL="285750" indent="-285750">
              <a:spcBef>
                <a:spcPts val="480"/>
              </a:spcBef>
            </a:pPr>
            <a:r>
              <a:rPr lang="de-DE" sz="2000" dirty="0">
                <a:solidFill>
                  <a:schemeClr val="tx1"/>
                </a:solidFill>
              </a:rPr>
              <a:t>Transport von Paletten/Behältern für Pakete, Stückgüter, Schüttgut und deren Zwischenlagerung</a:t>
            </a:r>
          </a:p>
          <a:p>
            <a:pPr marL="285750" indent="-285750">
              <a:spcBef>
                <a:spcPts val="480"/>
              </a:spcBef>
            </a:pPr>
            <a:r>
              <a:rPr lang="de-DE" sz="2000" dirty="0">
                <a:solidFill>
                  <a:schemeClr val="tx1"/>
                </a:solidFill>
              </a:rPr>
              <a:t>City Logistik-Lösung – Last Mile Problematik</a:t>
            </a:r>
          </a:p>
          <a:p>
            <a:endParaRPr lang="de-AT" sz="2000" dirty="0">
              <a:solidFill>
                <a:schemeClr val="tx1"/>
              </a:solidFill>
            </a:endParaRPr>
          </a:p>
        </p:txBody>
      </p:sp>
      <p:pic>
        <p:nvPicPr>
          <p:cNvPr id="6" name="Grafik 5"/>
          <p:cNvPicPr/>
          <p:nvPr/>
        </p:nvPicPr>
        <p:blipFill>
          <a:blip r:embed="rId3"/>
          <a:stretch>
            <a:fillRect/>
          </a:stretch>
        </p:blipFill>
        <p:spPr>
          <a:xfrm>
            <a:off x="457200" y="4267863"/>
            <a:ext cx="5626969" cy="2088232"/>
          </a:xfrm>
          <a:prstGeom prst="rect">
            <a:avLst/>
          </a:prstGeom>
        </p:spPr>
      </p:pic>
      <p:pic>
        <p:nvPicPr>
          <p:cNvPr id="7" name="Grafik 6"/>
          <p:cNvPicPr>
            <a:picLocks noChangeAspect="1"/>
          </p:cNvPicPr>
          <p:nvPr/>
        </p:nvPicPr>
        <p:blipFill rotWithShape="1">
          <a:blip r:embed="rId4"/>
          <a:srcRect t="7787" r="2284" b="2764"/>
          <a:stretch/>
        </p:blipFill>
        <p:spPr>
          <a:xfrm>
            <a:off x="6084169" y="3414568"/>
            <a:ext cx="2736303" cy="2941527"/>
          </a:xfrm>
          <a:prstGeom prst="rect">
            <a:avLst/>
          </a:prstGeom>
        </p:spPr>
      </p:pic>
      <p:sp>
        <p:nvSpPr>
          <p:cNvPr id="9"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0" name="Slide Number Placeholder 9"/>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11" name="Textfeld 10"/>
          <p:cNvSpPr txBox="1"/>
          <p:nvPr/>
        </p:nvSpPr>
        <p:spPr>
          <a:xfrm>
            <a:off x="457200" y="6356095"/>
            <a:ext cx="1738536" cy="230832"/>
          </a:xfrm>
          <a:prstGeom prst="rect">
            <a:avLst/>
          </a:prstGeom>
          <a:noFill/>
        </p:spPr>
        <p:txBody>
          <a:bodyPr wrap="square" rtlCol="0">
            <a:spAutoFit/>
          </a:bodyPr>
          <a:lstStyle/>
          <a:p>
            <a:r>
              <a:rPr lang="de-AT" sz="900" dirty="0" smtClean="0"/>
              <a:t>Bildquelle: </a:t>
            </a:r>
            <a:r>
              <a:rPr lang="de-AT" sz="900" dirty="0"/>
              <a:t>Cargo </a:t>
            </a:r>
            <a:r>
              <a:rPr lang="de-AT" sz="900" dirty="0" err="1"/>
              <a:t>sous</a:t>
            </a:r>
            <a:r>
              <a:rPr lang="de-AT" sz="900" dirty="0"/>
              <a:t> </a:t>
            </a:r>
            <a:r>
              <a:rPr lang="de-AT" sz="900" dirty="0" err="1"/>
              <a:t>terrain</a:t>
            </a:r>
            <a:r>
              <a:rPr lang="de-AT" sz="900" dirty="0"/>
              <a:t> AG</a:t>
            </a:r>
            <a:endParaRPr lang="de-AT" sz="900" baseline="30000" dirty="0"/>
          </a:p>
        </p:txBody>
      </p:sp>
      <p:sp>
        <p:nvSpPr>
          <p:cNvPr id="12" name="Textfeld 11">
            <a:hlinkClick r:id="rId5"/>
          </p:cNvPr>
          <p:cNvSpPr txBox="1"/>
          <p:nvPr/>
        </p:nvSpPr>
        <p:spPr>
          <a:xfrm>
            <a:off x="5553093" y="5848647"/>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1761578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solidFill>
              </a:rPr>
              <a:t>Eigenschaften der ‚Güter U-Bahn‘</a:t>
            </a:r>
            <a:endParaRPr lang="de-AT" b="1" dirty="0">
              <a:solidFill>
                <a:schemeClr val="tx1"/>
              </a:solidFill>
            </a:endParaRPr>
          </a:p>
        </p:txBody>
      </p:sp>
      <p:sp>
        <p:nvSpPr>
          <p:cNvPr id="5" name="Inhaltsplatzhalter 4"/>
          <p:cNvSpPr>
            <a:spLocks noGrp="1"/>
          </p:cNvSpPr>
          <p:nvPr>
            <p:ph idx="1"/>
          </p:nvPr>
        </p:nvSpPr>
        <p:spPr>
          <a:xfrm>
            <a:off x="457200" y="1700808"/>
            <a:ext cx="5410944" cy="4776192"/>
          </a:xfrm>
        </p:spPr>
        <p:txBody>
          <a:bodyPr>
            <a:normAutofit lnSpcReduction="10000"/>
          </a:bodyPr>
          <a:lstStyle/>
          <a:p>
            <a:pPr marL="285750" indent="-285750">
              <a:spcBef>
                <a:spcPts val="480"/>
              </a:spcBef>
            </a:pPr>
            <a:r>
              <a:rPr lang="de-AT" sz="2000" dirty="0">
                <a:solidFill>
                  <a:schemeClr val="tx1"/>
                </a:solidFill>
              </a:rPr>
              <a:t>Betrieben durch Strom aus erneuerbaren Energien </a:t>
            </a:r>
          </a:p>
          <a:p>
            <a:pPr marL="285750" indent="-285750">
              <a:spcBef>
                <a:spcPts val="480"/>
              </a:spcBef>
            </a:pPr>
            <a:r>
              <a:rPr lang="de-AT" sz="2000" dirty="0">
                <a:solidFill>
                  <a:schemeClr val="tx1"/>
                </a:solidFill>
              </a:rPr>
              <a:t>Voll-autonomer </a:t>
            </a:r>
            <a:r>
              <a:rPr lang="de-AT" sz="2000" dirty="0" smtClean="0">
                <a:solidFill>
                  <a:schemeClr val="tx1"/>
                </a:solidFill>
              </a:rPr>
              <a:t>unterirdischer </a:t>
            </a:r>
            <a:r>
              <a:rPr lang="de-AT" sz="2000" dirty="0">
                <a:solidFill>
                  <a:schemeClr val="tx1"/>
                </a:solidFill>
              </a:rPr>
              <a:t>Transport mittels Elektrofahrzeugen auf Rädern und Hängeförderern</a:t>
            </a:r>
          </a:p>
          <a:p>
            <a:pPr marL="285750" indent="-285750">
              <a:spcBef>
                <a:spcPts val="480"/>
              </a:spcBef>
            </a:pPr>
            <a:r>
              <a:rPr lang="de-AT" sz="2000" dirty="0">
                <a:solidFill>
                  <a:schemeClr val="tx1"/>
                </a:solidFill>
              </a:rPr>
              <a:t>Transportgeschwindigkeit: </a:t>
            </a:r>
          </a:p>
          <a:p>
            <a:pPr marL="742950" lvl="1" indent="-285750">
              <a:spcBef>
                <a:spcPts val="480"/>
              </a:spcBef>
              <a:buFont typeface="Symbol" panose="05050102010706020507" pitchFamily="18" charset="2"/>
              <a:buChar char="-"/>
            </a:pPr>
            <a:r>
              <a:rPr lang="de-AT" sz="1600" dirty="0" smtClean="0">
                <a:solidFill>
                  <a:schemeClr val="tx1"/>
                </a:solidFill>
              </a:rPr>
              <a:t>Elektrofahrzeuge: </a:t>
            </a:r>
            <a:r>
              <a:rPr lang="de-AT" sz="1600" dirty="0">
                <a:solidFill>
                  <a:schemeClr val="tx1"/>
                </a:solidFill>
              </a:rPr>
              <a:t>30 km/h </a:t>
            </a:r>
            <a:r>
              <a:rPr lang="de-AT" sz="1600" dirty="0" smtClean="0">
                <a:solidFill>
                  <a:schemeClr val="tx1"/>
                </a:solidFill>
              </a:rPr>
              <a:t>(Kapazität </a:t>
            </a:r>
            <a:r>
              <a:rPr lang="de-AT" sz="1600" dirty="0">
                <a:solidFill>
                  <a:schemeClr val="tx1"/>
                </a:solidFill>
              </a:rPr>
              <a:t>von 2 Europaletten je </a:t>
            </a:r>
            <a:r>
              <a:rPr lang="de-AT" sz="1600" dirty="0" smtClean="0">
                <a:solidFill>
                  <a:schemeClr val="tx1"/>
                </a:solidFill>
              </a:rPr>
              <a:t>Fahrzeug)</a:t>
            </a:r>
            <a:endParaRPr lang="de-AT" sz="1600" dirty="0">
              <a:solidFill>
                <a:schemeClr val="tx1"/>
              </a:solidFill>
            </a:endParaRPr>
          </a:p>
          <a:p>
            <a:pPr marL="742950" lvl="1" indent="-285750">
              <a:spcBef>
                <a:spcPts val="480"/>
              </a:spcBef>
              <a:buFont typeface="Symbol" panose="05050102010706020507" pitchFamily="18" charset="2"/>
              <a:buChar char="-"/>
            </a:pPr>
            <a:r>
              <a:rPr lang="de-AT" sz="1600" dirty="0" smtClean="0">
                <a:solidFill>
                  <a:schemeClr val="tx1"/>
                </a:solidFill>
              </a:rPr>
              <a:t>Hängeförderer: </a:t>
            </a:r>
            <a:r>
              <a:rPr lang="de-AT" sz="1600" dirty="0">
                <a:solidFill>
                  <a:schemeClr val="tx1"/>
                </a:solidFill>
              </a:rPr>
              <a:t>60 km/h (kleinere Pakete)</a:t>
            </a:r>
          </a:p>
          <a:p>
            <a:pPr marL="285750" indent="-285750">
              <a:spcBef>
                <a:spcPts val="480"/>
              </a:spcBef>
            </a:pPr>
            <a:r>
              <a:rPr lang="de-AT" sz="2000" dirty="0">
                <a:solidFill>
                  <a:schemeClr val="tx1"/>
                </a:solidFill>
              </a:rPr>
              <a:t>Unterirdisches Wegenetz mit mehreren Spuren auf dem die Fahrzeuge flexibel wechseln und Transporte bündeln können</a:t>
            </a:r>
          </a:p>
          <a:p>
            <a:pPr marL="285750" indent="-285750">
              <a:spcBef>
                <a:spcPts val="480"/>
              </a:spcBef>
            </a:pPr>
            <a:r>
              <a:rPr lang="de-AT" sz="2000" dirty="0">
                <a:solidFill>
                  <a:schemeClr val="tx1"/>
                </a:solidFill>
              </a:rPr>
              <a:t>Verbindung von Logistikzentren und Städten in der Schweiz</a:t>
            </a:r>
          </a:p>
          <a:p>
            <a:pPr marL="285750" indent="-285750">
              <a:spcBef>
                <a:spcPts val="480"/>
              </a:spcBef>
            </a:pPr>
            <a:r>
              <a:rPr lang="de-AT" sz="2000" dirty="0">
                <a:solidFill>
                  <a:schemeClr val="tx1"/>
                </a:solidFill>
              </a:rPr>
              <a:t>Zugehöriges City Logistik Konzept</a:t>
            </a:r>
          </a:p>
          <a:p>
            <a:endParaRPr lang="de-AT" sz="2000" dirty="0">
              <a:solidFill>
                <a:schemeClr val="tx1"/>
              </a:solidFill>
            </a:endParaRPr>
          </a:p>
        </p:txBody>
      </p:sp>
      <p:sp>
        <p:nvSpPr>
          <p:cNvPr id="6" name="Slide Number Placeholder 9"/>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051" y="2060848"/>
            <a:ext cx="2755077" cy="1836000"/>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8051" y="4221088"/>
            <a:ext cx="2754000" cy="1836000"/>
          </a:xfrm>
          <a:prstGeom prst="rect">
            <a:avLst/>
          </a:prstGeom>
        </p:spPr>
      </p:pic>
      <p:sp>
        <p:nvSpPr>
          <p:cNvPr id="11" name="Textfeld 10"/>
          <p:cNvSpPr txBox="1"/>
          <p:nvPr/>
        </p:nvSpPr>
        <p:spPr>
          <a:xfrm>
            <a:off x="6545783" y="6089219"/>
            <a:ext cx="1738536" cy="230832"/>
          </a:xfrm>
          <a:prstGeom prst="rect">
            <a:avLst/>
          </a:prstGeom>
          <a:noFill/>
        </p:spPr>
        <p:txBody>
          <a:bodyPr wrap="square" rtlCol="0">
            <a:spAutoFit/>
          </a:bodyPr>
          <a:lstStyle/>
          <a:p>
            <a:r>
              <a:rPr lang="de-AT" sz="900" dirty="0" smtClean="0"/>
              <a:t>Bildquelle: </a:t>
            </a:r>
            <a:r>
              <a:rPr lang="de-AT" sz="900" dirty="0"/>
              <a:t>Cargo </a:t>
            </a:r>
            <a:r>
              <a:rPr lang="de-AT" sz="900" dirty="0" err="1"/>
              <a:t>sous</a:t>
            </a:r>
            <a:r>
              <a:rPr lang="de-AT" sz="900" dirty="0"/>
              <a:t> </a:t>
            </a:r>
            <a:r>
              <a:rPr lang="de-AT" sz="900" dirty="0" err="1"/>
              <a:t>terrain</a:t>
            </a:r>
            <a:r>
              <a:rPr lang="de-AT" sz="900" dirty="0"/>
              <a:t> AG</a:t>
            </a:r>
            <a:endParaRPr lang="de-AT" sz="900" baseline="30000" dirty="0"/>
          </a:p>
        </p:txBody>
      </p:sp>
      <p:sp>
        <p:nvSpPr>
          <p:cNvPr id="12" name="Textfeld 11"/>
          <p:cNvSpPr txBox="1"/>
          <p:nvPr/>
        </p:nvSpPr>
        <p:spPr>
          <a:xfrm>
            <a:off x="6545783" y="3909688"/>
            <a:ext cx="1738536" cy="230832"/>
          </a:xfrm>
          <a:prstGeom prst="rect">
            <a:avLst/>
          </a:prstGeom>
          <a:noFill/>
        </p:spPr>
        <p:txBody>
          <a:bodyPr wrap="square" rtlCol="0">
            <a:spAutoFit/>
          </a:bodyPr>
          <a:lstStyle/>
          <a:p>
            <a:r>
              <a:rPr lang="de-AT" sz="900" dirty="0" smtClean="0"/>
              <a:t>Bildquelle: </a:t>
            </a:r>
            <a:r>
              <a:rPr lang="de-AT" sz="900" dirty="0"/>
              <a:t>Cargo </a:t>
            </a:r>
            <a:r>
              <a:rPr lang="de-AT" sz="900" dirty="0" err="1"/>
              <a:t>sous</a:t>
            </a:r>
            <a:r>
              <a:rPr lang="de-AT" sz="900" dirty="0"/>
              <a:t> </a:t>
            </a:r>
            <a:r>
              <a:rPr lang="de-AT" sz="900" dirty="0" err="1"/>
              <a:t>terrain</a:t>
            </a:r>
            <a:r>
              <a:rPr lang="de-AT" sz="900" dirty="0"/>
              <a:t> AG</a:t>
            </a:r>
            <a:endParaRPr lang="de-AT" sz="900" baseline="30000" dirty="0"/>
          </a:p>
        </p:txBody>
      </p:sp>
    </p:spTree>
    <p:extLst>
      <p:ext uri="{BB962C8B-B14F-4D97-AF65-F5344CB8AC3E}">
        <p14:creationId xmlns:p14="http://schemas.microsoft.com/office/powerpoint/2010/main" val="2565438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vert="horz" lIns="91440" tIns="45720" rIns="91440" bIns="45720" rtlCol="0" anchor="ctr">
            <a:normAutofit/>
          </a:bodyPr>
          <a:lstStyle/>
          <a:p>
            <a:r>
              <a:rPr lang="de-AT" b="1" dirty="0" smtClean="0">
                <a:solidFill>
                  <a:schemeClr val="tx1"/>
                </a:solidFill>
              </a:rPr>
              <a:t>CARGO SOUS TERRAIN – Pros &amp; </a:t>
            </a:r>
            <a:r>
              <a:rPr lang="de-AT" b="1" dirty="0" err="1" smtClean="0">
                <a:solidFill>
                  <a:schemeClr val="tx1"/>
                </a:solidFill>
              </a:rPr>
              <a:t>Cons</a:t>
            </a:r>
            <a:endParaRPr lang="de-AT" b="1" dirty="0">
              <a:solidFill>
                <a:schemeClr val="tx1"/>
              </a:solidFill>
            </a:endParaRPr>
          </a:p>
        </p:txBody>
      </p:sp>
      <p:sp>
        <p:nvSpPr>
          <p:cNvPr id="3" name="Textplatzhalter 2"/>
          <p:cNvSpPr>
            <a:spLocks noGrp="1"/>
          </p:cNvSpPr>
          <p:nvPr>
            <p:ph sz="half" idx="1"/>
          </p:nvPr>
        </p:nvSpPr>
        <p:spPr>
          <a:noFill/>
        </p:spPr>
        <p:txBody>
          <a:bodyPr>
            <a:noAutofit/>
          </a:bodyPr>
          <a:lstStyle/>
          <a:p>
            <a:pPr marL="0" indent="0" algn="ctr">
              <a:buNone/>
            </a:pPr>
            <a:r>
              <a:rPr lang="de-AT" sz="2400" b="1" dirty="0" smtClean="0">
                <a:solidFill>
                  <a:schemeClr val="tx1"/>
                </a:solidFill>
              </a:rPr>
              <a:t>Vorteile</a:t>
            </a:r>
          </a:p>
          <a:p>
            <a:pPr marL="342900" indent="-342900"/>
            <a:r>
              <a:rPr lang="de-AT" sz="1800" dirty="0">
                <a:solidFill>
                  <a:schemeClr val="tx1"/>
                </a:solidFill>
              </a:rPr>
              <a:t>Umweltfreundlich</a:t>
            </a:r>
          </a:p>
          <a:p>
            <a:pPr marL="342900" indent="-342900"/>
            <a:r>
              <a:rPr lang="de-AT" sz="1800" dirty="0">
                <a:solidFill>
                  <a:schemeClr val="tx1"/>
                </a:solidFill>
              </a:rPr>
              <a:t>Entlastung der Straßen (vor allem in den Städten) durch automatische Bündelung und Wegeoptimierung der Frachten</a:t>
            </a:r>
          </a:p>
          <a:p>
            <a:pPr marL="342900" indent="-342900"/>
            <a:r>
              <a:rPr lang="de-AT" sz="1800" dirty="0">
                <a:solidFill>
                  <a:schemeClr val="tx1"/>
                </a:solidFill>
              </a:rPr>
              <a:t>Bessere Flächenproduktivität durch die Tunnellösung</a:t>
            </a:r>
          </a:p>
          <a:p>
            <a:pPr marL="342900" indent="-342900"/>
            <a:r>
              <a:rPr lang="de-AT" sz="1800" dirty="0">
                <a:solidFill>
                  <a:schemeClr val="tx1"/>
                </a:solidFill>
              </a:rPr>
              <a:t>Autonomer Transport</a:t>
            </a:r>
          </a:p>
          <a:p>
            <a:pPr marL="342900" indent="-342900"/>
            <a:r>
              <a:rPr lang="de-AT" sz="1800" dirty="0">
                <a:solidFill>
                  <a:schemeClr val="tx1"/>
                </a:solidFill>
              </a:rPr>
              <a:t>24/7 im Einsatz</a:t>
            </a:r>
          </a:p>
          <a:p>
            <a:pPr marL="742950" lvl="1" indent="-285750"/>
            <a:r>
              <a:rPr lang="de-AT" sz="1800" dirty="0">
                <a:solidFill>
                  <a:schemeClr val="tx1"/>
                </a:solidFill>
              </a:rPr>
              <a:t>Keine Nachtfahrverbote , </a:t>
            </a:r>
            <a:r>
              <a:rPr lang="de-AT" sz="1800" dirty="0" smtClean="0">
                <a:solidFill>
                  <a:schemeClr val="tx1"/>
                </a:solidFill>
              </a:rPr>
              <a:t>keine </a:t>
            </a:r>
            <a:r>
              <a:rPr lang="de-AT" sz="1800" dirty="0">
                <a:solidFill>
                  <a:schemeClr val="tx1"/>
                </a:solidFill>
              </a:rPr>
              <a:t>Staus, </a:t>
            </a:r>
            <a:r>
              <a:rPr lang="de-AT" sz="1800" dirty="0" smtClean="0">
                <a:solidFill>
                  <a:schemeClr val="tx1"/>
                </a:solidFill>
              </a:rPr>
              <a:t>keine </a:t>
            </a:r>
            <a:r>
              <a:rPr lang="de-AT" sz="1800" dirty="0">
                <a:solidFill>
                  <a:schemeClr val="tx1"/>
                </a:solidFill>
              </a:rPr>
              <a:t>Unfälle</a:t>
            </a:r>
          </a:p>
          <a:p>
            <a:endParaRPr lang="de-AT" sz="1800" dirty="0">
              <a:solidFill>
                <a:schemeClr val="tx1"/>
              </a:solidFill>
            </a:endParaRPr>
          </a:p>
        </p:txBody>
      </p:sp>
      <p:sp>
        <p:nvSpPr>
          <p:cNvPr id="6" name="Content Placeholder 5"/>
          <p:cNvSpPr>
            <a:spLocks noGrp="1"/>
          </p:cNvSpPr>
          <p:nvPr>
            <p:ph sz="half" idx="2"/>
          </p:nvPr>
        </p:nvSpPr>
        <p:spPr/>
        <p:txBody>
          <a:bodyPr>
            <a:normAutofit/>
          </a:bodyPr>
          <a:lstStyle/>
          <a:p>
            <a:pPr marL="0" indent="0" algn="ctr">
              <a:buNone/>
            </a:pPr>
            <a:r>
              <a:rPr lang="de-DE" sz="2400" b="1" dirty="0" smtClean="0">
                <a:solidFill>
                  <a:schemeClr val="tx1"/>
                </a:solidFill>
              </a:rPr>
              <a:t>Nachteile</a:t>
            </a:r>
          </a:p>
          <a:p>
            <a:pPr marL="285750" indent="-285750"/>
            <a:r>
              <a:rPr lang="de-AT" sz="1800" dirty="0" smtClean="0">
                <a:solidFill>
                  <a:schemeClr val="tx1"/>
                </a:solidFill>
              </a:rPr>
              <a:t>An </a:t>
            </a:r>
            <a:r>
              <a:rPr lang="de-AT" sz="1800" dirty="0">
                <a:solidFill>
                  <a:schemeClr val="tx1"/>
                </a:solidFill>
              </a:rPr>
              <a:t>Streckennetz gebunden</a:t>
            </a:r>
          </a:p>
          <a:p>
            <a:pPr marL="285750" indent="-285750"/>
            <a:r>
              <a:rPr lang="de-AT" sz="1800" dirty="0">
                <a:solidFill>
                  <a:schemeClr val="tx1"/>
                </a:solidFill>
              </a:rPr>
              <a:t>Erstellung der Infrastruktur ist sehr aufwendig durch die unterirdische Streckenlegung</a:t>
            </a:r>
          </a:p>
          <a:p>
            <a:pPr marL="285750" indent="-285750"/>
            <a:r>
              <a:rPr lang="de-AT" sz="1800" dirty="0" smtClean="0">
                <a:solidFill>
                  <a:schemeClr val="tx1"/>
                </a:solidFill>
              </a:rPr>
              <a:t>Unterschiedliche </a:t>
            </a:r>
            <a:r>
              <a:rPr lang="de-AT" sz="1800" dirty="0">
                <a:solidFill>
                  <a:schemeClr val="tx1"/>
                </a:solidFill>
              </a:rPr>
              <a:t>Bodenbeschaffenheit in verschiedenen Regionen kann den Bau des Tunnels </a:t>
            </a:r>
            <a:r>
              <a:rPr lang="de-AT" sz="1800" dirty="0" smtClean="0">
                <a:solidFill>
                  <a:schemeClr val="tx1"/>
                </a:solidFill>
              </a:rPr>
              <a:t>erschweren</a:t>
            </a:r>
            <a:endParaRPr lang="de-AT" sz="1800" dirty="0">
              <a:solidFill>
                <a:schemeClr val="tx1"/>
              </a:solidFill>
            </a:endParaRPr>
          </a:p>
          <a:p>
            <a:pPr marL="285750" indent="-285750"/>
            <a:r>
              <a:rPr lang="de-AT" sz="1800" dirty="0" smtClean="0">
                <a:solidFill>
                  <a:schemeClr val="tx1"/>
                </a:solidFill>
              </a:rPr>
              <a:t>Kosten von etwa </a:t>
            </a:r>
            <a:r>
              <a:rPr lang="de-AT" sz="1800" dirty="0">
                <a:solidFill>
                  <a:schemeClr val="tx1"/>
                </a:solidFill>
              </a:rPr>
              <a:t>CHF 3,55 Mrd. (EUR 3,05 Mrd</a:t>
            </a:r>
            <a:r>
              <a:rPr lang="de-AT" sz="1800" dirty="0" smtClean="0">
                <a:solidFill>
                  <a:schemeClr val="tx1"/>
                </a:solidFill>
              </a:rPr>
              <a:t>.) </a:t>
            </a:r>
            <a:endParaRPr lang="de-AT" sz="1800" dirty="0">
              <a:solidFill>
                <a:schemeClr val="tx1"/>
              </a:solidFill>
            </a:endParaRPr>
          </a:p>
          <a:p>
            <a:pPr marL="285750" indent="-285750"/>
            <a:r>
              <a:rPr lang="de-AT" sz="1800" dirty="0">
                <a:solidFill>
                  <a:schemeClr val="tx1"/>
                </a:solidFill>
              </a:rPr>
              <a:t>Trotz des City Logistik Konzepts in der Auslieferung ist ein individueller Vorlauf notwendig</a:t>
            </a:r>
          </a:p>
          <a:p>
            <a:pPr marL="342900" indent="-342900">
              <a:buFont typeface="Arial" panose="020B0604020202020204" pitchFamily="34" charset="0"/>
              <a:buChar char="•"/>
            </a:pPr>
            <a:endParaRPr lang="de-AT" sz="1800" dirty="0">
              <a:solidFill>
                <a:schemeClr val="tx1"/>
              </a:solidFill>
            </a:endParaRPr>
          </a:p>
          <a:p>
            <a:endParaRPr lang="en-US"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10"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415720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57200" y="404664"/>
            <a:ext cx="7787208" cy="990600"/>
          </a:xfrm>
        </p:spPr>
        <p:txBody>
          <a:bodyPr>
            <a:normAutofit fontScale="90000"/>
          </a:bodyPr>
          <a:lstStyle/>
          <a:p>
            <a:r>
              <a:rPr lang="de-AT" sz="3100" b="1" dirty="0">
                <a:solidFill>
                  <a:schemeClr val="tx1"/>
                </a:solidFill>
              </a:rPr>
              <a:t>CARGO SOUS TERRAIN – </a:t>
            </a:r>
            <a:r>
              <a:rPr lang="de-AT" sz="3100" b="1" dirty="0" smtClean="0">
                <a:solidFill>
                  <a:schemeClr val="tx1"/>
                </a:solidFill>
              </a:rPr>
              <a:t>Einsatzgebiet </a:t>
            </a:r>
            <a:r>
              <a:rPr lang="de-AT" sz="3100" b="1" dirty="0">
                <a:solidFill>
                  <a:schemeClr val="tx1"/>
                </a:solidFill>
              </a:rPr>
              <a:t>und Status </a:t>
            </a:r>
            <a:r>
              <a:rPr lang="de-AT" sz="3100" b="1" dirty="0" smtClean="0">
                <a:solidFill>
                  <a:schemeClr val="tx1"/>
                </a:solidFill>
              </a:rPr>
              <a:t>Quo</a:t>
            </a:r>
            <a:endParaRPr lang="de-AT" dirty="0"/>
          </a:p>
        </p:txBody>
      </p:sp>
      <p:sp>
        <p:nvSpPr>
          <p:cNvPr id="15" name="Inhaltsplatzhalter 14"/>
          <p:cNvSpPr>
            <a:spLocks noGrp="1"/>
          </p:cNvSpPr>
          <p:nvPr>
            <p:ph sz="half" idx="1"/>
          </p:nvPr>
        </p:nvSpPr>
        <p:spPr/>
        <p:txBody>
          <a:bodyPr>
            <a:normAutofit/>
          </a:bodyPr>
          <a:lstStyle/>
          <a:p>
            <a:pPr marL="0" indent="0" algn="ctr">
              <a:buNone/>
            </a:pPr>
            <a:r>
              <a:rPr lang="de-DE" sz="2400" b="1" dirty="0" smtClean="0">
                <a:solidFill>
                  <a:schemeClr val="tx1"/>
                </a:solidFill>
              </a:rPr>
              <a:t>Einsatzgebiet</a:t>
            </a:r>
            <a:endParaRPr lang="de-DE" sz="2000" b="1" dirty="0" smtClean="0">
              <a:solidFill>
                <a:schemeClr val="tx1"/>
              </a:solidFill>
            </a:endParaRPr>
          </a:p>
          <a:p>
            <a:pPr marL="342900" indent="-342900"/>
            <a:r>
              <a:rPr lang="de-DE" sz="1800" dirty="0" smtClean="0">
                <a:solidFill>
                  <a:schemeClr val="tx1"/>
                </a:solidFill>
              </a:rPr>
              <a:t>Transport </a:t>
            </a:r>
            <a:r>
              <a:rPr lang="de-DE" sz="1800" dirty="0">
                <a:solidFill>
                  <a:schemeClr val="tx1"/>
                </a:solidFill>
              </a:rPr>
              <a:t>und Zwischenlagerung von Paletten und Behältern für</a:t>
            </a:r>
          </a:p>
          <a:p>
            <a:pPr marL="800100" lvl="1" indent="-342900">
              <a:buFont typeface="Symbol" panose="05050102010706020507" pitchFamily="18" charset="2"/>
              <a:buChar char="-"/>
            </a:pPr>
            <a:r>
              <a:rPr lang="de-DE" sz="1600" dirty="0">
                <a:solidFill>
                  <a:schemeClr val="tx1"/>
                </a:solidFill>
              </a:rPr>
              <a:t>Pakete</a:t>
            </a:r>
          </a:p>
          <a:p>
            <a:pPr marL="800100" lvl="1" indent="-342900">
              <a:buFont typeface="Symbol" panose="05050102010706020507" pitchFamily="18" charset="2"/>
              <a:buChar char="-"/>
            </a:pPr>
            <a:r>
              <a:rPr lang="de-DE" sz="1600" dirty="0">
                <a:solidFill>
                  <a:schemeClr val="tx1"/>
                </a:solidFill>
              </a:rPr>
              <a:t>Stückgüter</a:t>
            </a:r>
          </a:p>
          <a:p>
            <a:pPr marL="800100" lvl="1" indent="-342900">
              <a:buFont typeface="Symbol" panose="05050102010706020507" pitchFamily="18" charset="2"/>
              <a:buChar char="-"/>
            </a:pPr>
            <a:r>
              <a:rPr lang="de-DE" sz="1600" dirty="0">
                <a:solidFill>
                  <a:schemeClr val="tx1"/>
                </a:solidFill>
              </a:rPr>
              <a:t>Schüttgut</a:t>
            </a:r>
          </a:p>
          <a:p>
            <a:pPr marL="800100" lvl="1" indent="-342900">
              <a:buFont typeface="Symbol" panose="05050102010706020507" pitchFamily="18" charset="2"/>
              <a:buChar char="-"/>
            </a:pPr>
            <a:r>
              <a:rPr lang="de-DE" sz="1600" dirty="0">
                <a:solidFill>
                  <a:schemeClr val="tx1"/>
                </a:solidFill>
              </a:rPr>
              <a:t>Frisch- und Kühlwaren</a:t>
            </a:r>
          </a:p>
          <a:p>
            <a:pPr marL="800100" lvl="1" indent="-342900">
              <a:buFont typeface="Symbol" panose="05050102010706020507" pitchFamily="18" charset="2"/>
              <a:buChar char="-"/>
            </a:pPr>
            <a:r>
              <a:rPr lang="de-DE" sz="1600" b="1" dirty="0" smtClean="0">
                <a:solidFill>
                  <a:schemeClr val="tx1"/>
                </a:solidFill>
              </a:rPr>
              <a:t>Nicht für </a:t>
            </a:r>
            <a:r>
              <a:rPr lang="de-DE" sz="1600" dirty="0" smtClean="0">
                <a:solidFill>
                  <a:schemeClr val="tx1"/>
                </a:solidFill>
              </a:rPr>
              <a:t>Gefahrgut, schwere und niederwertige </a:t>
            </a:r>
            <a:r>
              <a:rPr lang="de-DE" sz="1600" dirty="0">
                <a:solidFill>
                  <a:schemeClr val="tx1"/>
                </a:solidFill>
              </a:rPr>
              <a:t>Massengüter</a:t>
            </a:r>
          </a:p>
          <a:p>
            <a:pPr marL="342900" indent="-342900"/>
            <a:r>
              <a:rPr lang="de-DE" sz="1800" dirty="0">
                <a:solidFill>
                  <a:schemeClr val="tx1"/>
                </a:solidFill>
              </a:rPr>
              <a:t>Inklusive City Logistik Lösung</a:t>
            </a:r>
          </a:p>
          <a:p>
            <a:pPr marL="342900" indent="-342900"/>
            <a:r>
              <a:rPr lang="de-DE" sz="1800" dirty="0">
                <a:solidFill>
                  <a:schemeClr val="tx1"/>
                </a:solidFill>
              </a:rPr>
              <a:t>24/7 Einsatz</a:t>
            </a:r>
            <a:endParaRPr lang="en-US" sz="1800" dirty="0">
              <a:solidFill>
                <a:schemeClr val="tx1"/>
              </a:solidFill>
            </a:endParaRPr>
          </a:p>
          <a:p>
            <a:endParaRPr lang="de-AT" dirty="0"/>
          </a:p>
        </p:txBody>
      </p:sp>
      <p:sp>
        <p:nvSpPr>
          <p:cNvPr id="4" name="Content Placeholder 3"/>
          <p:cNvSpPr>
            <a:spLocks noGrp="1"/>
          </p:cNvSpPr>
          <p:nvPr>
            <p:ph sz="half" idx="2"/>
          </p:nvPr>
        </p:nvSpPr>
        <p:spPr/>
        <p:txBody>
          <a:bodyPr>
            <a:normAutofit/>
          </a:bodyPr>
          <a:lstStyle/>
          <a:p>
            <a:pPr marL="0" indent="0" algn="ctr">
              <a:buNone/>
            </a:pPr>
            <a:r>
              <a:rPr lang="de-DE" sz="2400" b="1" dirty="0" smtClean="0">
                <a:solidFill>
                  <a:schemeClr val="tx1"/>
                </a:solidFill>
              </a:rPr>
              <a:t>Status Quo</a:t>
            </a:r>
            <a:endParaRPr lang="de-DE" sz="2000" b="1" dirty="0" smtClean="0">
              <a:solidFill>
                <a:schemeClr val="tx1"/>
              </a:solidFill>
            </a:endParaRPr>
          </a:p>
          <a:p>
            <a:pPr marL="342900" indent="-342900"/>
            <a:r>
              <a:rPr lang="de-DE" sz="1800" dirty="0" smtClean="0">
                <a:solidFill>
                  <a:schemeClr val="tx1"/>
                </a:solidFill>
              </a:rPr>
              <a:t>Privates </a:t>
            </a:r>
            <a:r>
              <a:rPr lang="de-DE" sz="1800" dirty="0">
                <a:solidFill>
                  <a:schemeClr val="tx1"/>
                </a:solidFill>
              </a:rPr>
              <a:t>Konsortium</a:t>
            </a:r>
          </a:p>
          <a:p>
            <a:pPr marL="342900" indent="-342900"/>
            <a:r>
              <a:rPr lang="de-AT" sz="1800" dirty="0">
                <a:solidFill>
                  <a:schemeClr val="tx1"/>
                </a:solidFill>
              </a:rPr>
              <a:t>Unterstützung der Schweizer Regierung durch Spezialgesetz</a:t>
            </a:r>
          </a:p>
          <a:p>
            <a:pPr marL="342900" indent="-342900"/>
            <a:r>
              <a:rPr lang="de-AT" sz="1800" dirty="0">
                <a:solidFill>
                  <a:schemeClr val="tx1"/>
                </a:solidFill>
              </a:rPr>
              <a:t>Bereits über 100 Mio. CHF akquiriert</a:t>
            </a:r>
          </a:p>
          <a:p>
            <a:pPr marL="342900" indent="-342900"/>
            <a:r>
              <a:rPr lang="de-AT" sz="1800" dirty="0">
                <a:solidFill>
                  <a:schemeClr val="tx1"/>
                </a:solidFill>
              </a:rPr>
              <a:t>2030 erste Strecke fertig </a:t>
            </a:r>
            <a:r>
              <a:rPr lang="de-AT" sz="1800" dirty="0" smtClean="0">
                <a:solidFill>
                  <a:schemeClr val="tx1"/>
                </a:solidFill>
              </a:rPr>
              <a:t>(70 </a:t>
            </a:r>
            <a:r>
              <a:rPr lang="de-AT" sz="1800" dirty="0">
                <a:solidFill>
                  <a:schemeClr val="tx1"/>
                </a:solidFill>
              </a:rPr>
              <a:t>km)</a:t>
            </a:r>
          </a:p>
          <a:p>
            <a:pPr marL="800100" lvl="1" indent="-342900">
              <a:buFont typeface="Symbol" panose="05050102010706020507" pitchFamily="18" charset="2"/>
              <a:buChar char="-"/>
            </a:pPr>
            <a:r>
              <a:rPr lang="de-AT" sz="1600" dirty="0">
                <a:solidFill>
                  <a:schemeClr val="tx1"/>
                </a:solidFill>
              </a:rPr>
              <a:t>327 Mio. TKM Potential für erste Etappe</a:t>
            </a:r>
          </a:p>
          <a:p>
            <a:pPr marL="342900" indent="-342900"/>
            <a:r>
              <a:rPr lang="de-AT" sz="1800" dirty="0">
                <a:solidFill>
                  <a:schemeClr val="tx1"/>
                </a:solidFill>
              </a:rPr>
              <a:t>Unterstützung großer Aktionäre:</a:t>
            </a:r>
          </a:p>
          <a:p>
            <a:pPr marL="800100" lvl="1" indent="-342900">
              <a:buFont typeface="Symbol" panose="05050102010706020507" pitchFamily="18" charset="2"/>
              <a:buChar char="-"/>
            </a:pPr>
            <a:r>
              <a:rPr lang="de-AT" sz="1600" dirty="0">
                <a:solidFill>
                  <a:schemeClr val="tx1"/>
                </a:solidFill>
              </a:rPr>
              <a:t>Virgin Hyperloop </a:t>
            </a:r>
            <a:r>
              <a:rPr lang="de-AT" sz="1600" dirty="0" err="1">
                <a:solidFill>
                  <a:schemeClr val="tx1"/>
                </a:solidFill>
              </a:rPr>
              <a:t>One</a:t>
            </a:r>
            <a:r>
              <a:rPr lang="de-AT" sz="1600" dirty="0">
                <a:solidFill>
                  <a:schemeClr val="tx1"/>
                </a:solidFill>
              </a:rPr>
              <a:t>, SAP, Migros, Coop, Die Post, SBB Cargo, Swisscom, Züricher Kantonalbank, </a:t>
            </a:r>
            <a:r>
              <a:rPr lang="de-AT" sz="1600" dirty="0" err="1">
                <a:solidFill>
                  <a:schemeClr val="tx1"/>
                </a:solidFill>
              </a:rPr>
              <a:t>Rhenus</a:t>
            </a:r>
            <a:r>
              <a:rPr lang="de-AT" sz="1600" dirty="0">
                <a:solidFill>
                  <a:schemeClr val="tx1"/>
                </a:solidFill>
              </a:rPr>
              <a:t> </a:t>
            </a:r>
            <a:r>
              <a:rPr lang="de-AT" sz="1600" dirty="0" err="1">
                <a:solidFill>
                  <a:schemeClr val="tx1"/>
                </a:solidFill>
              </a:rPr>
              <a:t>Logistics</a:t>
            </a:r>
            <a:r>
              <a:rPr lang="de-AT" sz="1600" dirty="0">
                <a:solidFill>
                  <a:schemeClr val="tx1"/>
                </a:solidFill>
              </a:rPr>
              <a:t>, BKW, etc.</a:t>
            </a:r>
          </a:p>
          <a:p>
            <a:pPr marL="342900" indent="-342900"/>
            <a:endParaRPr lang="de-AT" sz="1800" dirty="0">
              <a:solidFill>
                <a:schemeClr val="tx1"/>
              </a:solidFill>
            </a:endParaRPr>
          </a:p>
          <a:p>
            <a:pPr marL="342900" indent="-342900">
              <a:buFont typeface="Arial" panose="020B0604020202020204" pitchFamily="34" charset="0"/>
              <a:buChar char="•"/>
            </a:pPr>
            <a:endParaRPr lang="en-US"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1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609106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r>
              <a:rPr lang="de-AT" b="1" dirty="0" smtClean="0">
                <a:solidFill>
                  <a:schemeClr val="tx1"/>
                </a:solidFill>
              </a:rPr>
              <a:t>DROHNE – Paketdienst von oben</a:t>
            </a:r>
            <a:endParaRPr lang="de-AT" b="1" dirty="0">
              <a:solidFill>
                <a:schemeClr val="tx1"/>
              </a:solidFill>
            </a:endParaRPr>
          </a:p>
        </p:txBody>
      </p:sp>
      <p:sp>
        <p:nvSpPr>
          <p:cNvPr id="9" name="Inhaltsplatzhalter 8"/>
          <p:cNvSpPr>
            <a:spLocks noGrp="1"/>
          </p:cNvSpPr>
          <p:nvPr>
            <p:ph idx="1"/>
          </p:nvPr>
        </p:nvSpPr>
        <p:spPr>
          <a:xfrm>
            <a:off x="457200" y="1700808"/>
            <a:ext cx="5410944" cy="4776192"/>
          </a:xfrm>
        </p:spPr>
        <p:txBody>
          <a:bodyPr>
            <a:normAutofit/>
          </a:bodyPr>
          <a:lstStyle/>
          <a:p>
            <a:pPr marL="285750" indent="-285750">
              <a:lnSpc>
                <a:spcPct val="110000"/>
              </a:lnSpc>
            </a:pPr>
            <a:r>
              <a:rPr lang="de-AT" sz="1800" dirty="0">
                <a:solidFill>
                  <a:schemeClr val="tx1"/>
                </a:solidFill>
              </a:rPr>
              <a:t>UAV (</a:t>
            </a:r>
            <a:r>
              <a:rPr lang="de-AT" sz="1800" dirty="0" err="1">
                <a:solidFill>
                  <a:schemeClr val="tx1"/>
                </a:solidFill>
              </a:rPr>
              <a:t>unmanned</a:t>
            </a:r>
            <a:r>
              <a:rPr lang="de-AT" sz="1800" dirty="0">
                <a:solidFill>
                  <a:schemeClr val="tx1"/>
                </a:solidFill>
              </a:rPr>
              <a:t> </a:t>
            </a:r>
            <a:r>
              <a:rPr lang="de-AT" sz="1800" dirty="0" err="1">
                <a:solidFill>
                  <a:schemeClr val="tx1"/>
                </a:solidFill>
              </a:rPr>
              <a:t>aerial</a:t>
            </a:r>
            <a:r>
              <a:rPr lang="de-AT" sz="1800" dirty="0">
                <a:solidFill>
                  <a:schemeClr val="tx1"/>
                </a:solidFill>
              </a:rPr>
              <a:t> </a:t>
            </a:r>
            <a:r>
              <a:rPr lang="de-AT" sz="1800" dirty="0" err="1">
                <a:solidFill>
                  <a:schemeClr val="tx1"/>
                </a:solidFill>
              </a:rPr>
              <a:t>vehicles</a:t>
            </a:r>
            <a:r>
              <a:rPr lang="de-AT" sz="1800" dirty="0">
                <a:solidFill>
                  <a:schemeClr val="tx1"/>
                </a:solidFill>
              </a:rPr>
              <a:t>)</a:t>
            </a:r>
          </a:p>
          <a:p>
            <a:pPr marL="285750" indent="-285750">
              <a:lnSpc>
                <a:spcPct val="110000"/>
              </a:lnSpc>
            </a:pPr>
            <a:r>
              <a:rPr lang="de-AT" sz="1800" dirty="0">
                <a:solidFill>
                  <a:schemeClr val="tx1"/>
                </a:solidFill>
              </a:rPr>
              <a:t>Vielzahl an Ausprägungen von Drohnen </a:t>
            </a:r>
            <a:r>
              <a:rPr lang="de-AT" sz="1800" dirty="0" smtClean="0">
                <a:solidFill>
                  <a:schemeClr val="tx1"/>
                </a:solidFill>
              </a:rPr>
              <a:t>hinsichtlich:</a:t>
            </a:r>
          </a:p>
          <a:p>
            <a:pPr lvl="1">
              <a:lnSpc>
                <a:spcPct val="110000"/>
              </a:lnSpc>
              <a:buFont typeface="Symbol" panose="05050102010706020507" pitchFamily="18" charset="2"/>
              <a:buChar char="-"/>
            </a:pPr>
            <a:r>
              <a:rPr lang="de-AT" sz="1600" dirty="0" smtClean="0">
                <a:solidFill>
                  <a:schemeClr val="tx1"/>
                </a:solidFill>
              </a:rPr>
              <a:t>Größe</a:t>
            </a:r>
          </a:p>
          <a:p>
            <a:pPr lvl="2">
              <a:lnSpc>
                <a:spcPct val="110000"/>
              </a:lnSpc>
              <a:buFont typeface="Wingdings" panose="05000000000000000000" pitchFamily="2" charset="2"/>
              <a:buChar char="ü"/>
            </a:pPr>
            <a:r>
              <a:rPr lang="de-AT" sz="1500" dirty="0" smtClean="0">
                <a:solidFill>
                  <a:schemeClr val="tx1"/>
                </a:solidFill>
              </a:rPr>
              <a:t>2 </a:t>
            </a:r>
            <a:r>
              <a:rPr lang="de-AT" sz="1500" dirty="0">
                <a:solidFill>
                  <a:schemeClr val="tx1"/>
                </a:solidFill>
              </a:rPr>
              <a:t>kg Eigengewicht bis zu 275 kg </a:t>
            </a:r>
            <a:r>
              <a:rPr lang="de-AT" sz="1500" dirty="0" smtClean="0">
                <a:solidFill>
                  <a:schemeClr val="tx1"/>
                </a:solidFill>
              </a:rPr>
              <a:t>Zuladungsgewicht</a:t>
            </a:r>
          </a:p>
          <a:p>
            <a:pPr lvl="1">
              <a:lnSpc>
                <a:spcPct val="110000"/>
              </a:lnSpc>
              <a:buFont typeface="Symbol" panose="05050102010706020507" pitchFamily="18" charset="2"/>
              <a:buChar char="-"/>
            </a:pPr>
            <a:r>
              <a:rPr lang="de-AT" sz="1600" dirty="0" smtClean="0">
                <a:solidFill>
                  <a:schemeClr val="tx1"/>
                </a:solidFill>
              </a:rPr>
              <a:t>Antriebstechnik</a:t>
            </a:r>
          </a:p>
          <a:p>
            <a:pPr lvl="2">
              <a:lnSpc>
                <a:spcPct val="110000"/>
              </a:lnSpc>
              <a:buFont typeface="Wingdings" panose="05000000000000000000" pitchFamily="2" charset="2"/>
              <a:buChar char="ü"/>
            </a:pPr>
            <a:r>
              <a:rPr lang="de-AT" sz="1500" dirty="0" smtClean="0">
                <a:solidFill>
                  <a:schemeClr val="tx1"/>
                </a:solidFill>
              </a:rPr>
              <a:t>Batteriebetrieben</a:t>
            </a:r>
            <a:r>
              <a:rPr lang="de-AT" sz="1500" dirty="0" smtClean="0">
                <a:solidFill>
                  <a:schemeClr val="tx1"/>
                </a:solidFill>
              </a:rPr>
              <a:t>; Energiegewinnung </a:t>
            </a:r>
            <a:r>
              <a:rPr lang="de-AT" sz="1500" dirty="0">
                <a:solidFill>
                  <a:schemeClr val="tx1"/>
                </a:solidFill>
              </a:rPr>
              <a:t>durch </a:t>
            </a:r>
            <a:r>
              <a:rPr lang="de-AT" sz="1500" dirty="0" smtClean="0">
                <a:solidFill>
                  <a:schemeClr val="tx1"/>
                </a:solidFill>
              </a:rPr>
              <a:t>Solarzellen; Verbrennungsmotoren;…</a:t>
            </a:r>
          </a:p>
          <a:p>
            <a:pPr lvl="1">
              <a:lnSpc>
                <a:spcPct val="110000"/>
              </a:lnSpc>
              <a:buFont typeface="Symbol" panose="05050102010706020507" pitchFamily="18" charset="2"/>
              <a:buChar char="-"/>
            </a:pPr>
            <a:r>
              <a:rPr lang="de-AT" sz="1600" dirty="0" smtClean="0">
                <a:solidFill>
                  <a:schemeClr val="tx1"/>
                </a:solidFill>
              </a:rPr>
              <a:t>Einsatzbereich</a:t>
            </a:r>
            <a:endParaRPr lang="de-AT" sz="1600" dirty="0">
              <a:solidFill>
                <a:schemeClr val="tx1"/>
              </a:solidFill>
            </a:endParaRPr>
          </a:p>
          <a:p>
            <a:pPr lvl="2">
              <a:lnSpc>
                <a:spcPct val="110000"/>
              </a:lnSpc>
              <a:buFont typeface="Wingdings" panose="05000000000000000000" pitchFamily="2" charset="2"/>
              <a:buChar char="ü"/>
            </a:pPr>
            <a:r>
              <a:rPr lang="de-AT" sz="1500" dirty="0" smtClean="0">
                <a:solidFill>
                  <a:schemeClr val="tx1"/>
                </a:solidFill>
              </a:rPr>
              <a:t>Kameradrohnen </a:t>
            </a:r>
            <a:r>
              <a:rPr lang="de-AT" sz="1500" dirty="0">
                <a:solidFill>
                  <a:schemeClr val="tx1"/>
                </a:solidFill>
              </a:rPr>
              <a:t>zur </a:t>
            </a:r>
            <a:r>
              <a:rPr lang="de-AT" sz="1500" dirty="0" smtClean="0">
                <a:solidFill>
                  <a:schemeClr val="tx1"/>
                </a:solidFill>
              </a:rPr>
              <a:t>Überwachung; völlig </a:t>
            </a:r>
            <a:r>
              <a:rPr lang="de-AT" sz="1500" dirty="0">
                <a:solidFill>
                  <a:schemeClr val="tx1"/>
                </a:solidFill>
              </a:rPr>
              <a:t>autonome Drohnen für die </a:t>
            </a:r>
            <a:r>
              <a:rPr lang="de-AT" sz="1500" dirty="0" smtClean="0">
                <a:solidFill>
                  <a:schemeClr val="tx1"/>
                </a:solidFill>
              </a:rPr>
              <a:t>Intralogistik; Arbeitsdrohnen </a:t>
            </a:r>
            <a:r>
              <a:rPr lang="de-AT" sz="1500" dirty="0">
                <a:solidFill>
                  <a:schemeClr val="tx1"/>
                </a:solidFill>
              </a:rPr>
              <a:t>im landwirtschaftlichen </a:t>
            </a:r>
            <a:r>
              <a:rPr lang="de-AT" sz="1500" dirty="0" smtClean="0">
                <a:solidFill>
                  <a:schemeClr val="tx1"/>
                </a:solidFill>
              </a:rPr>
              <a:t>Bereich</a:t>
            </a:r>
            <a:r>
              <a:rPr lang="de-AT" sz="1500" dirty="0" smtClean="0">
                <a:solidFill>
                  <a:schemeClr val="tx1"/>
                </a:solidFill>
              </a:rPr>
              <a:t>;…</a:t>
            </a:r>
            <a:endParaRPr lang="de-AT" sz="1500" dirty="0">
              <a:solidFill>
                <a:schemeClr val="tx1"/>
              </a:solidFill>
            </a:endParaRPr>
          </a:p>
          <a:p>
            <a:pPr lvl="2">
              <a:lnSpc>
                <a:spcPct val="110000"/>
              </a:lnSpc>
              <a:buFont typeface="Wingdings" panose="05000000000000000000" pitchFamily="2" charset="2"/>
              <a:buChar char="ü"/>
            </a:pPr>
            <a:r>
              <a:rPr lang="de-AT" sz="1500" dirty="0" smtClean="0">
                <a:solidFill>
                  <a:schemeClr val="tx1"/>
                </a:solidFill>
              </a:rPr>
              <a:t>Überdimensional </a:t>
            </a:r>
            <a:r>
              <a:rPr lang="de-AT" sz="1500" dirty="0">
                <a:solidFill>
                  <a:schemeClr val="tx1"/>
                </a:solidFill>
              </a:rPr>
              <a:t>große Drohne mit </a:t>
            </a:r>
            <a:r>
              <a:rPr lang="de-AT" sz="1500" dirty="0" smtClean="0">
                <a:solidFill>
                  <a:schemeClr val="tx1"/>
                </a:solidFill>
              </a:rPr>
              <a:t>einem Zuladungsgewicht </a:t>
            </a:r>
            <a:r>
              <a:rPr lang="de-AT" sz="1500" dirty="0">
                <a:solidFill>
                  <a:schemeClr val="tx1"/>
                </a:solidFill>
              </a:rPr>
              <a:t>von 90 Tonnen aktuell vom kanadischen Unternehmen „NATILUS“ in Entwicklung</a:t>
            </a:r>
          </a:p>
          <a:p>
            <a:pPr marL="285750" indent="-285750">
              <a:lnSpc>
                <a:spcPct val="110000"/>
              </a:lnSpc>
            </a:pPr>
            <a:endParaRPr lang="de-AT" sz="2000" dirty="0">
              <a:solidFill>
                <a:schemeClr val="tx1"/>
              </a:solidFill>
            </a:endParaRPr>
          </a:p>
          <a:p>
            <a:pPr marL="285750" indent="-285750"/>
            <a:endParaRPr lang="de-AT" sz="2000" dirty="0">
              <a:solidFill>
                <a:schemeClr val="tx1"/>
              </a:solidFill>
            </a:endParaRPr>
          </a:p>
          <a:p>
            <a:endParaRPr lang="de-AT" sz="2000" dirty="0">
              <a:solidFill>
                <a:schemeClr val="tx1"/>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155" y="2000409"/>
            <a:ext cx="2685600" cy="1678500"/>
          </a:xfrm>
          <a:prstGeom prst="rect">
            <a:avLst/>
          </a:prstGeom>
        </p:spPr>
      </p:pic>
      <p:sp>
        <p:nvSpPr>
          <p:cNvPr id="7" name="Textfeld 6"/>
          <p:cNvSpPr txBox="1"/>
          <p:nvPr/>
        </p:nvSpPr>
        <p:spPr>
          <a:xfrm>
            <a:off x="6926516" y="3717612"/>
            <a:ext cx="1339638" cy="215444"/>
          </a:xfrm>
          <a:prstGeom prst="rect">
            <a:avLst/>
          </a:prstGeom>
          <a:noFill/>
        </p:spPr>
        <p:txBody>
          <a:bodyPr wrap="square" rtlCol="0">
            <a:spAutoFit/>
          </a:bodyPr>
          <a:lstStyle/>
          <a:p>
            <a:pPr algn="ctr"/>
            <a:r>
              <a:rPr lang="de-AT" sz="800" dirty="0" smtClean="0"/>
              <a:t>Bildquelle: Amazon</a:t>
            </a:r>
            <a:endParaRPr lang="de-AT" sz="800" dirty="0"/>
          </a:p>
        </p:txBody>
      </p:sp>
      <p:sp>
        <p:nvSpPr>
          <p:cNvPr id="8" name="Textfeld 7"/>
          <p:cNvSpPr txBox="1"/>
          <p:nvPr/>
        </p:nvSpPr>
        <p:spPr>
          <a:xfrm>
            <a:off x="6788438" y="5832738"/>
            <a:ext cx="1615795" cy="215444"/>
          </a:xfrm>
          <a:prstGeom prst="rect">
            <a:avLst/>
          </a:prstGeom>
          <a:noFill/>
        </p:spPr>
        <p:txBody>
          <a:bodyPr wrap="square" rtlCol="0">
            <a:spAutoFit/>
          </a:bodyPr>
          <a:lstStyle/>
          <a:p>
            <a:pPr algn="ctr"/>
            <a:r>
              <a:rPr lang="de-AT" sz="800" dirty="0" smtClean="0"/>
              <a:t>Bildquelle: Deutsche Post</a:t>
            </a:r>
            <a:endParaRPr lang="de-AT" sz="800" dirty="0"/>
          </a:p>
        </p:txBody>
      </p:sp>
      <p:sp>
        <p:nvSpPr>
          <p:cNvPr id="10" name="Slide Number Placeholder 8"/>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12" name="Textfeld 11">
            <a:hlinkClick r:id="rId4"/>
          </p:cNvPr>
          <p:cNvSpPr txBox="1"/>
          <p:nvPr/>
        </p:nvSpPr>
        <p:spPr>
          <a:xfrm>
            <a:off x="8078830" y="4810531"/>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13243" t="10851" r="24629" b="22475"/>
          <a:stretch/>
        </p:blipFill>
        <p:spPr>
          <a:xfrm>
            <a:off x="6252917" y="4149080"/>
            <a:ext cx="2686838" cy="1620000"/>
          </a:xfrm>
          <a:prstGeom prst="rect">
            <a:avLst/>
          </a:prstGeom>
        </p:spPr>
      </p:pic>
      <p:sp>
        <p:nvSpPr>
          <p:cNvPr id="13" name="Textfeld 12">
            <a:hlinkClick r:id="rId4"/>
          </p:cNvPr>
          <p:cNvSpPr txBox="1"/>
          <p:nvPr/>
        </p:nvSpPr>
        <p:spPr>
          <a:xfrm>
            <a:off x="8435755" y="4149080"/>
            <a:ext cx="504000" cy="50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r>
              <a:rPr lang="de-AT" sz="2800" dirty="0" smtClean="0">
                <a:sym typeface="Webdings" panose="05030102010509060703" pitchFamily="18" charset="2"/>
              </a:rPr>
              <a:t></a:t>
            </a:r>
            <a:endParaRPr lang="de-AT" sz="2800" dirty="0"/>
          </a:p>
        </p:txBody>
      </p:sp>
    </p:spTree>
    <p:extLst>
      <p:ext uri="{BB962C8B-B14F-4D97-AF65-F5344CB8AC3E}">
        <p14:creationId xmlns:p14="http://schemas.microsoft.com/office/powerpoint/2010/main" val="39732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91440" tIns="45720" rIns="91440" bIns="45720" rtlCol="0" anchor="ctr">
            <a:normAutofit/>
          </a:bodyPr>
          <a:lstStyle/>
          <a:p>
            <a:pPr algn="l">
              <a:lnSpc>
                <a:spcPts val="2920"/>
              </a:lnSpc>
              <a:spcBef>
                <a:spcPts val="0"/>
              </a:spcBef>
            </a:pPr>
            <a:r>
              <a:rPr lang="de-AT" b="1" cap="all" dirty="0" smtClean="0">
                <a:solidFill>
                  <a:schemeClr val="tx1"/>
                </a:solidFill>
                <a:latin typeface="Calibri"/>
                <a:cs typeface="Calibri"/>
              </a:rPr>
              <a:t>Drohne – </a:t>
            </a:r>
            <a:r>
              <a:rPr lang="de-AT" b="1" dirty="0" smtClean="0">
                <a:solidFill>
                  <a:schemeClr val="tx1"/>
                </a:solidFill>
                <a:latin typeface="Calibri"/>
                <a:cs typeface="Calibri"/>
              </a:rPr>
              <a:t>Pros &amp; </a:t>
            </a:r>
            <a:r>
              <a:rPr lang="de-AT" b="1" dirty="0" err="1" smtClean="0">
                <a:solidFill>
                  <a:schemeClr val="tx1"/>
                </a:solidFill>
                <a:latin typeface="Calibri"/>
                <a:cs typeface="Calibri"/>
              </a:rPr>
              <a:t>Cons</a:t>
            </a:r>
            <a:endParaRPr lang="de-AT" b="1" dirty="0">
              <a:solidFill>
                <a:schemeClr val="tx1"/>
              </a:solidFill>
              <a:latin typeface="Calibri"/>
              <a:cs typeface="Calibri"/>
            </a:endParaRPr>
          </a:p>
        </p:txBody>
      </p:sp>
      <p:sp>
        <p:nvSpPr>
          <p:cNvPr id="3" name="Textplatzhalter 2"/>
          <p:cNvSpPr>
            <a:spLocks noGrp="1"/>
          </p:cNvSpPr>
          <p:nvPr>
            <p:ph sz="half" idx="1"/>
          </p:nvPr>
        </p:nvSpPr>
        <p:spPr>
          <a:noFill/>
        </p:spPr>
        <p:txBody>
          <a:bodyPr>
            <a:normAutofit/>
          </a:bodyPr>
          <a:lstStyle/>
          <a:p>
            <a:pPr marL="0" indent="0" algn="ctr">
              <a:buNone/>
            </a:pPr>
            <a:r>
              <a:rPr lang="de-AT" sz="2400" b="1" dirty="0" smtClean="0">
                <a:solidFill>
                  <a:schemeClr val="tx1"/>
                </a:solidFill>
              </a:rPr>
              <a:t>Vorteile</a:t>
            </a:r>
          </a:p>
          <a:p>
            <a:pPr marL="285750" indent="-285750"/>
            <a:r>
              <a:rPr lang="de-AT" sz="1800" dirty="0">
                <a:solidFill>
                  <a:schemeClr val="tx1"/>
                </a:solidFill>
              </a:rPr>
              <a:t>Umweltfreundlich</a:t>
            </a:r>
          </a:p>
          <a:p>
            <a:pPr marL="285750" indent="-285750"/>
            <a:r>
              <a:rPr lang="de-AT" sz="1800" dirty="0">
                <a:solidFill>
                  <a:schemeClr val="tx1"/>
                </a:solidFill>
              </a:rPr>
              <a:t>Entlastung der Straßen in den Städten</a:t>
            </a:r>
          </a:p>
          <a:p>
            <a:pPr marL="285750" indent="-285750"/>
            <a:r>
              <a:rPr lang="de-AT" sz="1800" dirty="0">
                <a:solidFill>
                  <a:schemeClr val="tx1"/>
                </a:solidFill>
              </a:rPr>
              <a:t>Zeitflexibel</a:t>
            </a:r>
          </a:p>
          <a:p>
            <a:pPr marL="285750" indent="-285750"/>
            <a:r>
              <a:rPr lang="de-AT" sz="1800" dirty="0">
                <a:solidFill>
                  <a:schemeClr val="tx1"/>
                </a:solidFill>
              </a:rPr>
              <a:t>Kein Verkehrsnetz erforderlich</a:t>
            </a:r>
          </a:p>
          <a:p>
            <a:pPr marL="285750" indent="-285750"/>
            <a:r>
              <a:rPr lang="de-AT" sz="1800" dirty="0">
                <a:solidFill>
                  <a:schemeClr val="tx1"/>
                </a:solidFill>
              </a:rPr>
              <a:t>Punkt-zu-Punkt-Belieferung</a:t>
            </a:r>
          </a:p>
          <a:p>
            <a:pPr marL="285750" indent="-285750"/>
            <a:r>
              <a:rPr lang="de-AT" sz="1800" dirty="0">
                <a:solidFill>
                  <a:schemeClr val="tx1"/>
                </a:solidFill>
              </a:rPr>
              <a:t>Hohes Potenzial für dringende Transporte (z.B. Medikamente, Lebensmittel, Intralogistik, etc.)</a:t>
            </a:r>
          </a:p>
          <a:p>
            <a:pPr marL="285750" indent="-285750"/>
            <a:r>
              <a:rPr lang="de-AT" sz="1800" dirty="0">
                <a:solidFill>
                  <a:schemeClr val="tx1"/>
                </a:solidFill>
              </a:rPr>
              <a:t>Geringe Transportkosten von ca. € 1 pro Lieferung (Zuladung 2 kg; Distanz 12 km)</a:t>
            </a:r>
          </a:p>
          <a:p>
            <a:pPr marL="285750" indent="-285750"/>
            <a:endParaRPr lang="de-AT" sz="1600" dirty="0">
              <a:solidFill>
                <a:schemeClr val="tx1"/>
              </a:solidFill>
            </a:endParaRPr>
          </a:p>
          <a:p>
            <a:endParaRPr lang="en-US" sz="1600" dirty="0">
              <a:solidFill>
                <a:schemeClr val="tx1"/>
              </a:solidFill>
            </a:endParaRPr>
          </a:p>
          <a:p>
            <a:endParaRPr lang="de-AT" sz="1600" dirty="0">
              <a:solidFill>
                <a:schemeClr val="tx1"/>
              </a:solidFill>
            </a:endParaRPr>
          </a:p>
        </p:txBody>
      </p:sp>
      <p:sp>
        <p:nvSpPr>
          <p:cNvPr id="6" name="Content Placeholder 5"/>
          <p:cNvSpPr>
            <a:spLocks noGrp="1"/>
          </p:cNvSpPr>
          <p:nvPr>
            <p:ph sz="half" idx="2"/>
          </p:nvPr>
        </p:nvSpPr>
        <p:spPr/>
        <p:txBody>
          <a:bodyPr>
            <a:noAutofit/>
          </a:bodyPr>
          <a:lstStyle/>
          <a:p>
            <a:pPr marL="0" indent="0" algn="ctr">
              <a:buClr>
                <a:srgbClr val="189BC8"/>
              </a:buClr>
              <a:buNone/>
            </a:pPr>
            <a:r>
              <a:rPr lang="de-DE" sz="2400" b="1" dirty="0" smtClean="0">
                <a:solidFill>
                  <a:schemeClr val="tx1"/>
                </a:solidFill>
              </a:rPr>
              <a:t>Nachteile</a:t>
            </a:r>
            <a:endParaRPr lang="de-AT" sz="2400" b="1" dirty="0" smtClean="0">
              <a:solidFill>
                <a:schemeClr val="tx1"/>
              </a:solidFill>
            </a:endParaRPr>
          </a:p>
          <a:p>
            <a:pPr marL="342900" indent="-342900"/>
            <a:r>
              <a:rPr lang="de-AT" sz="1800" dirty="0" smtClean="0">
                <a:solidFill>
                  <a:schemeClr val="tx1"/>
                </a:solidFill>
              </a:rPr>
              <a:t>Kurze </a:t>
            </a:r>
            <a:r>
              <a:rPr lang="de-AT" sz="1800" dirty="0">
                <a:solidFill>
                  <a:schemeClr val="tx1"/>
                </a:solidFill>
              </a:rPr>
              <a:t>Reichweite (Amazon Drohne: ca. 24 km)</a:t>
            </a:r>
          </a:p>
          <a:p>
            <a:pPr marL="342900" indent="-342900"/>
            <a:r>
              <a:rPr lang="de-AT" sz="1800" dirty="0" smtClean="0">
                <a:solidFill>
                  <a:schemeClr val="tx1"/>
                </a:solidFill>
              </a:rPr>
              <a:t>Wetterabhängigkeit: </a:t>
            </a:r>
          </a:p>
          <a:p>
            <a:pPr marL="742950" lvl="1" indent="-285750">
              <a:buFont typeface="Symbol" panose="05050102010706020507" pitchFamily="18" charset="2"/>
              <a:buChar char="-"/>
            </a:pPr>
            <a:r>
              <a:rPr lang="de-AT" sz="1600" dirty="0" smtClean="0">
                <a:solidFill>
                  <a:schemeClr val="tx1"/>
                </a:solidFill>
              </a:rPr>
              <a:t>Transporte bei Windgeschwindigkeiten über 40 km/h können noch nicht durchgeführt werden</a:t>
            </a:r>
          </a:p>
          <a:p>
            <a:pPr marL="342900" indent="-342900"/>
            <a:r>
              <a:rPr lang="de-AT" sz="1800" dirty="0" smtClean="0">
                <a:solidFill>
                  <a:schemeClr val="tx1"/>
                </a:solidFill>
              </a:rPr>
              <a:t>Aufgrund </a:t>
            </a:r>
            <a:r>
              <a:rPr lang="de-AT" sz="1800" dirty="0">
                <a:solidFill>
                  <a:schemeClr val="tx1"/>
                </a:solidFill>
              </a:rPr>
              <a:t>der gesetzlichen Lage ist ein autonomer Flug aktuell nicht ohne ausdrückliche Genehmigung gestattet</a:t>
            </a:r>
          </a:p>
          <a:p>
            <a:pPr marL="342900" indent="-342900"/>
            <a:r>
              <a:rPr lang="de-AT" sz="1800" dirty="0">
                <a:solidFill>
                  <a:schemeClr val="tx1"/>
                </a:solidFill>
              </a:rPr>
              <a:t>Flugverbote in dicht besiedelten Gebieten machen eine Hauszustellung in urbanen Gebieten zurzeit nicht </a:t>
            </a:r>
            <a:r>
              <a:rPr lang="de-AT" sz="1800" dirty="0" smtClean="0">
                <a:solidFill>
                  <a:schemeClr val="tx1"/>
                </a:solidFill>
              </a:rPr>
              <a:t>möglich</a:t>
            </a:r>
            <a:endParaRPr lang="de-AT" sz="18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078068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4664"/>
            <a:ext cx="6923112" cy="990600"/>
          </a:xfrm>
        </p:spPr>
        <p:txBody>
          <a:bodyPr vert="horz" lIns="91440" tIns="45720" rIns="91440" bIns="45720" rtlCol="0" anchor="ctr">
            <a:normAutofit/>
          </a:bodyPr>
          <a:lstStyle/>
          <a:p>
            <a:pPr>
              <a:lnSpc>
                <a:spcPts val="2920"/>
              </a:lnSpc>
              <a:spcBef>
                <a:spcPts val="0"/>
              </a:spcBef>
            </a:pPr>
            <a:r>
              <a:rPr lang="de-DE" b="1" cap="all" dirty="0" smtClean="0">
                <a:solidFill>
                  <a:schemeClr val="tx1"/>
                </a:solidFill>
                <a:latin typeface="Calibri"/>
                <a:cs typeface="Calibri"/>
              </a:rPr>
              <a:t>Drohne – </a:t>
            </a:r>
            <a:r>
              <a:rPr lang="de-AT" b="1" dirty="0" smtClean="0">
                <a:solidFill>
                  <a:schemeClr val="tx1"/>
                </a:solidFill>
                <a:cs typeface="Calibri"/>
              </a:rPr>
              <a:t>Einsatzgebiet und Status Quo</a:t>
            </a:r>
            <a:endParaRPr lang="en-US" b="1" cap="all" dirty="0">
              <a:solidFill>
                <a:schemeClr val="tx1"/>
              </a:solidFill>
              <a:latin typeface="Calibri"/>
              <a:cs typeface="Calibri"/>
            </a:endParaRPr>
          </a:p>
        </p:txBody>
      </p:sp>
      <p:sp>
        <p:nvSpPr>
          <p:cNvPr id="6" name="Text Placeholder 5"/>
          <p:cNvSpPr>
            <a:spLocks noGrp="1"/>
          </p:cNvSpPr>
          <p:nvPr>
            <p:ph sz="half" idx="1"/>
          </p:nvPr>
        </p:nvSpPr>
        <p:spPr/>
        <p:txBody>
          <a:bodyPr vert="horz" lIns="91440" tIns="45720" rIns="91440" bIns="45720" rtlCol="0">
            <a:normAutofit/>
          </a:bodyPr>
          <a:lstStyle/>
          <a:p>
            <a:pPr marL="0" indent="0" algn="ctr">
              <a:buClr>
                <a:srgbClr val="189BC8"/>
              </a:buClr>
              <a:buNone/>
            </a:pPr>
            <a:r>
              <a:rPr lang="de-DE" sz="2400" b="1" dirty="0">
                <a:solidFill>
                  <a:schemeClr val="tx1"/>
                </a:solidFill>
              </a:rPr>
              <a:t>Einsatzgebiet</a:t>
            </a:r>
          </a:p>
          <a:p>
            <a:pPr marL="342900" indent="-342900"/>
            <a:r>
              <a:rPr lang="de-AT" sz="1800" dirty="0">
                <a:solidFill>
                  <a:schemeClr val="tx1"/>
                </a:solidFill>
              </a:rPr>
              <a:t>Kleine Transporte auf kurze Distanzen und/oder schwer zugängliche Ziele (Bsp. bewirtschaftete Almhütten, Medikamente)</a:t>
            </a:r>
          </a:p>
          <a:p>
            <a:pPr marL="617220" lvl="1" indent="-342900"/>
            <a:r>
              <a:rPr lang="de-AT" sz="1600" dirty="0" smtClean="0">
                <a:solidFill>
                  <a:schemeClr val="tx1"/>
                </a:solidFill>
              </a:rPr>
              <a:t>86 </a:t>
            </a:r>
            <a:r>
              <a:rPr lang="de-AT" sz="1600" dirty="0">
                <a:solidFill>
                  <a:schemeClr val="tx1"/>
                </a:solidFill>
              </a:rPr>
              <a:t>% der Lieferungen von Amazon wiegen unter 2,5 kg und könnten per Drohne (kleine / leichte Kategorie) versandt werden (Distanz max. 24 km)</a:t>
            </a:r>
          </a:p>
          <a:p>
            <a:pPr marL="342900" indent="-342900"/>
            <a:r>
              <a:rPr lang="de-AT" sz="1800" dirty="0">
                <a:solidFill>
                  <a:schemeClr val="tx1"/>
                </a:solidFill>
              </a:rPr>
              <a:t>Intralogistik (rechtlich unproblematisch)</a:t>
            </a:r>
          </a:p>
          <a:p>
            <a:pPr marL="342900" indent="-342900">
              <a:buClr>
                <a:srgbClr val="189BC8"/>
              </a:buClr>
            </a:pPr>
            <a:endParaRPr lang="en-US" sz="2000" dirty="0">
              <a:solidFill>
                <a:schemeClr val="tx1"/>
              </a:solidFill>
            </a:endParaRPr>
          </a:p>
          <a:p>
            <a:pPr marL="342900" indent="-342900">
              <a:buClr>
                <a:srgbClr val="189BC8"/>
              </a:buClr>
            </a:pPr>
            <a:endParaRPr lang="en-US" sz="2000" dirty="0">
              <a:solidFill>
                <a:schemeClr val="tx1"/>
              </a:solidFill>
            </a:endParaRPr>
          </a:p>
        </p:txBody>
      </p:sp>
      <p:sp>
        <p:nvSpPr>
          <p:cNvPr id="7" name="Content Placeholder 6"/>
          <p:cNvSpPr>
            <a:spLocks noGrp="1"/>
          </p:cNvSpPr>
          <p:nvPr>
            <p:ph sz="half" idx="2"/>
          </p:nvPr>
        </p:nvSpPr>
        <p:spPr/>
        <p:txBody>
          <a:bodyPr>
            <a:normAutofit/>
          </a:bodyPr>
          <a:lstStyle/>
          <a:p>
            <a:pPr marL="0" indent="0" algn="ctr">
              <a:buClr>
                <a:srgbClr val="189BC8"/>
              </a:buClr>
              <a:buNone/>
            </a:pPr>
            <a:r>
              <a:rPr lang="de-DE" sz="2400" b="1" dirty="0" smtClean="0">
                <a:solidFill>
                  <a:schemeClr val="tx1"/>
                </a:solidFill>
              </a:rPr>
              <a:t>Status Quo</a:t>
            </a:r>
          </a:p>
          <a:p>
            <a:pPr marL="342900" indent="-342900"/>
            <a:r>
              <a:rPr lang="de-DE" sz="1800" dirty="0" smtClean="0">
                <a:solidFill>
                  <a:schemeClr val="tx1"/>
                </a:solidFill>
              </a:rPr>
              <a:t>Technologie </a:t>
            </a:r>
            <a:r>
              <a:rPr lang="de-DE" sz="1800" dirty="0">
                <a:solidFill>
                  <a:schemeClr val="tx1"/>
                </a:solidFill>
              </a:rPr>
              <a:t>sehr weit ausgereift</a:t>
            </a:r>
          </a:p>
          <a:p>
            <a:pPr marL="342900" indent="-342900"/>
            <a:r>
              <a:rPr lang="de-DE" sz="1800" dirty="0">
                <a:solidFill>
                  <a:schemeClr val="tx1"/>
                </a:solidFill>
              </a:rPr>
              <a:t>Einsatz außerhalb des Betriebsgeländes durch fehlende rechtliche Abdeckung aktuell kaum möglich </a:t>
            </a:r>
          </a:p>
          <a:p>
            <a:pPr marL="800100" lvl="1" indent="-342900">
              <a:buFont typeface="Symbol" panose="05050102010706020507" pitchFamily="18" charset="2"/>
              <a:buChar char="-"/>
            </a:pPr>
            <a:r>
              <a:rPr lang="de-DE" sz="1600" dirty="0">
                <a:solidFill>
                  <a:schemeClr val="tx1"/>
                </a:solidFill>
              </a:rPr>
              <a:t>Sondergenehmigungen für Tests erforderlich</a:t>
            </a:r>
          </a:p>
          <a:p>
            <a:pPr marL="342900" indent="-342900"/>
            <a:r>
              <a:rPr lang="de-DE" sz="1800" dirty="0">
                <a:solidFill>
                  <a:schemeClr val="tx1"/>
                </a:solidFill>
              </a:rPr>
              <a:t>Anwendung in Intralogistik, landwirtschaftlichem </a:t>
            </a:r>
            <a:r>
              <a:rPr lang="de-DE" sz="1800" dirty="0" smtClean="0">
                <a:solidFill>
                  <a:schemeClr val="tx1"/>
                </a:solidFill>
              </a:rPr>
              <a:t>Bereich, </a:t>
            </a:r>
            <a:r>
              <a:rPr lang="de-DE" sz="1800" dirty="0">
                <a:solidFill>
                  <a:schemeClr val="tx1"/>
                </a:solidFill>
              </a:rPr>
              <a:t>für Vermessung, </a:t>
            </a:r>
            <a:r>
              <a:rPr lang="de-DE" sz="1800" dirty="0" smtClean="0">
                <a:solidFill>
                  <a:schemeClr val="tx1"/>
                </a:solidFill>
              </a:rPr>
              <a:t>Medien und Sicherheitsdienste</a:t>
            </a:r>
            <a:endParaRPr lang="de-DE" sz="1800" dirty="0">
              <a:solidFill>
                <a:schemeClr val="tx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0"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718905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987008" cy="990600"/>
          </a:xfrm>
        </p:spPr>
        <p:txBody>
          <a:bodyPr>
            <a:normAutofit/>
          </a:bodyPr>
          <a:lstStyle/>
          <a:p>
            <a:r>
              <a:rPr lang="de-AT" sz="2800" b="1" cap="all" dirty="0" smtClean="0">
                <a:solidFill>
                  <a:schemeClr val="tx1"/>
                </a:solidFill>
              </a:rPr>
              <a:t>Transportluftschiff - L</a:t>
            </a:r>
            <a:r>
              <a:rPr lang="de-AT" sz="2800" b="1" dirty="0" smtClean="0">
                <a:solidFill>
                  <a:schemeClr val="tx1"/>
                </a:solidFill>
              </a:rPr>
              <a:t>astenzeppelin</a:t>
            </a:r>
            <a:endParaRPr lang="de-AT" sz="2800" b="1" cap="all" dirty="0">
              <a:solidFill>
                <a:schemeClr val="tx1"/>
              </a:solidFill>
            </a:endParaRPr>
          </a:p>
        </p:txBody>
      </p:sp>
      <p:sp>
        <p:nvSpPr>
          <p:cNvPr id="9" name="Inhaltsplatzhalter 8"/>
          <p:cNvSpPr>
            <a:spLocks noGrp="1"/>
          </p:cNvSpPr>
          <p:nvPr>
            <p:ph idx="1"/>
          </p:nvPr>
        </p:nvSpPr>
        <p:spPr>
          <a:xfrm>
            <a:off x="457200" y="1700808"/>
            <a:ext cx="4906888" cy="4776192"/>
          </a:xfrm>
        </p:spPr>
        <p:txBody>
          <a:bodyPr>
            <a:normAutofit/>
          </a:bodyPr>
          <a:lstStyle/>
          <a:p>
            <a:pPr marL="285750" indent="-285750"/>
            <a:r>
              <a:rPr lang="de-DE" sz="2000" dirty="0">
                <a:solidFill>
                  <a:schemeClr val="tx1"/>
                </a:solidFill>
                <a:sym typeface="Wingdings" panose="05000000000000000000" pitchFamily="2" charset="2"/>
              </a:rPr>
              <a:t>Verschiedene Konzepte werden getestet</a:t>
            </a:r>
          </a:p>
          <a:p>
            <a:pPr marL="285750" indent="-285750"/>
            <a:r>
              <a:rPr lang="de-DE" sz="2000" dirty="0">
                <a:solidFill>
                  <a:schemeClr val="tx1"/>
                </a:solidFill>
                <a:sym typeface="Wingdings" panose="05000000000000000000" pitchFamily="2" charset="2"/>
              </a:rPr>
              <a:t>Durch die Kontrollierbarkeit eines Helium-Luft-Verhältnisses kann die Last der Fracht beim </a:t>
            </a:r>
            <a:r>
              <a:rPr lang="de-DE" sz="2000" dirty="0" err="1">
                <a:solidFill>
                  <a:schemeClr val="tx1"/>
                </a:solidFill>
                <a:sym typeface="Wingdings" panose="05000000000000000000" pitchFamily="2" charset="2"/>
              </a:rPr>
              <a:t>Be</a:t>
            </a:r>
            <a:r>
              <a:rPr lang="de-DE" sz="2000" dirty="0">
                <a:solidFill>
                  <a:schemeClr val="tx1"/>
                </a:solidFill>
                <a:sym typeface="Wingdings" panose="05000000000000000000" pitchFamily="2" charset="2"/>
              </a:rPr>
              <a:t>- und Entladen ausgeglichen werden</a:t>
            </a:r>
          </a:p>
          <a:p>
            <a:pPr marL="285750" indent="-285750"/>
            <a:r>
              <a:rPr lang="de-DE" sz="2000" dirty="0">
                <a:solidFill>
                  <a:schemeClr val="tx1"/>
                </a:solidFill>
                <a:sym typeface="Wingdings" panose="05000000000000000000" pitchFamily="2" charset="2"/>
              </a:rPr>
              <a:t>Ähnlich dem System eines U-Bootes</a:t>
            </a:r>
          </a:p>
          <a:p>
            <a:pPr marL="285750" indent="-285750"/>
            <a:r>
              <a:rPr lang="de-AT" sz="2000" dirty="0">
                <a:solidFill>
                  <a:schemeClr val="tx1"/>
                </a:solidFill>
              </a:rPr>
              <a:t>Bis zu 280 Meter lang, 108 Meter breit und 66 Meter hoch</a:t>
            </a:r>
          </a:p>
          <a:p>
            <a:pPr marL="285750" indent="-285750"/>
            <a:r>
              <a:rPr lang="de-AT" sz="2000" dirty="0">
                <a:solidFill>
                  <a:schemeClr val="tx1"/>
                </a:solidFill>
              </a:rPr>
              <a:t>Vertikales Start- &amp; Landemanöver</a:t>
            </a:r>
          </a:p>
          <a:p>
            <a:pPr marL="285750" indent="-285750"/>
            <a:r>
              <a:rPr lang="de-DE" sz="2000" dirty="0">
                <a:solidFill>
                  <a:schemeClr val="tx1"/>
                </a:solidFill>
              </a:rPr>
              <a:t>Luftkissen für Landung</a:t>
            </a:r>
          </a:p>
          <a:p>
            <a:pPr marL="285750" indent="-285750"/>
            <a:endParaRPr lang="de-AT" sz="2000" dirty="0">
              <a:solidFill>
                <a:schemeClr val="tx1"/>
              </a:solidFill>
            </a:endParaRPr>
          </a:p>
          <a:p>
            <a:endParaRPr lang="de-AT" sz="2000" dirty="0">
              <a:solidFill>
                <a:schemeClr val="tx1"/>
              </a:solidFill>
            </a:endParaRPr>
          </a:p>
        </p:txBody>
      </p:sp>
      <p:pic>
        <p:nvPicPr>
          <p:cNvPr id="5" name="Inhaltsplatzhalt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785305"/>
            <a:ext cx="3275855" cy="2456891"/>
          </a:xfrm>
          <a:prstGeom prst="rect">
            <a:avLst/>
          </a:prstGeom>
        </p:spPr>
      </p:pic>
      <p:pic>
        <p:nvPicPr>
          <p:cNvPr id="6" name="Grafik 5"/>
          <p:cNvPicPr>
            <a:picLocks noChangeAspect="1"/>
          </p:cNvPicPr>
          <p:nvPr/>
        </p:nvPicPr>
        <p:blipFill>
          <a:blip r:embed="rId4"/>
          <a:stretch>
            <a:fillRect/>
          </a:stretch>
        </p:blipFill>
        <p:spPr>
          <a:xfrm>
            <a:off x="5580112" y="4470252"/>
            <a:ext cx="3275857" cy="1874095"/>
          </a:xfrm>
          <a:prstGeom prst="rect">
            <a:avLst/>
          </a:prstGeom>
        </p:spPr>
      </p:pic>
      <p:sp>
        <p:nvSpPr>
          <p:cNvPr id="7" name="Textfeld 6"/>
          <p:cNvSpPr txBox="1"/>
          <p:nvPr/>
        </p:nvSpPr>
        <p:spPr>
          <a:xfrm>
            <a:off x="6468492" y="4254808"/>
            <a:ext cx="1499094" cy="230832"/>
          </a:xfrm>
          <a:prstGeom prst="rect">
            <a:avLst/>
          </a:prstGeom>
          <a:noFill/>
        </p:spPr>
        <p:txBody>
          <a:bodyPr wrap="square" rtlCol="0">
            <a:spAutoFit/>
          </a:bodyPr>
          <a:lstStyle/>
          <a:p>
            <a:pPr algn="ctr"/>
            <a:r>
              <a:rPr lang="de-AT" sz="900" dirty="0" smtClean="0"/>
              <a:t>Bildquelle: </a:t>
            </a:r>
            <a:r>
              <a:rPr lang="de-AT" sz="900" dirty="0" err="1" smtClean="0"/>
              <a:t>Aeroscraft</a:t>
            </a:r>
            <a:r>
              <a:rPr lang="de-AT" sz="900" baseline="30000" dirty="0" smtClean="0"/>
              <a:t>©</a:t>
            </a:r>
            <a:endParaRPr lang="de-AT" sz="900" baseline="30000" dirty="0"/>
          </a:p>
        </p:txBody>
      </p:sp>
      <p:sp>
        <p:nvSpPr>
          <p:cNvPr id="8" name="Textfeld 7"/>
          <p:cNvSpPr txBox="1"/>
          <p:nvPr/>
        </p:nvSpPr>
        <p:spPr>
          <a:xfrm>
            <a:off x="6389947" y="6237312"/>
            <a:ext cx="1656184" cy="230832"/>
          </a:xfrm>
          <a:prstGeom prst="rect">
            <a:avLst/>
          </a:prstGeom>
          <a:noFill/>
        </p:spPr>
        <p:txBody>
          <a:bodyPr wrap="square" rtlCol="0">
            <a:spAutoFit/>
          </a:bodyPr>
          <a:lstStyle/>
          <a:p>
            <a:pPr algn="ctr"/>
            <a:r>
              <a:rPr lang="de-AT" sz="900" dirty="0"/>
              <a:t>Bildquelle: </a:t>
            </a:r>
            <a:r>
              <a:rPr lang="de-AT" sz="900" dirty="0" err="1"/>
              <a:t>Aeroscraft</a:t>
            </a:r>
            <a:r>
              <a:rPr lang="de-AT" sz="900" baseline="30000" dirty="0"/>
              <a:t>©</a:t>
            </a:r>
          </a:p>
        </p:txBody>
      </p:sp>
      <p:sp>
        <p:nvSpPr>
          <p:cNvPr id="10"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197949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770984" cy="990600"/>
          </a:xfrm>
        </p:spPr>
        <p:txBody>
          <a:bodyPr vert="horz" lIns="91440" tIns="45720" rIns="91440" bIns="45720" rtlCol="0" anchor="ctr">
            <a:normAutofit/>
          </a:bodyPr>
          <a:lstStyle/>
          <a:p>
            <a:pPr algn="l">
              <a:lnSpc>
                <a:spcPts val="2920"/>
              </a:lnSpc>
              <a:spcBef>
                <a:spcPts val="0"/>
              </a:spcBef>
            </a:pPr>
            <a:r>
              <a:rPr lang="de-AT" b="1" cap="all" dirty="0" smtClean="0">
                <a:solidFill>
                  <a:schemeClr val="tx1"/>
                </a:solidFill>
                <a:latin typeface="Calibri"/>
                <a:cs typeface="Calibri"/>
              </a:rPr>
              <a:t>Transportluftschiff – </a:t>
            </a:r>
            <a:r>
              <a:rPr lang="de-AT" b="1" dirty="0">
                <a:solidFill>
                  <a:schemeClr val="tx1"/>
                </a:solidFill>
                <a:latin typeface="Calibri"/>
                <a:cs typeface="Calibri"/>
              </a:rPr>
              <a:t>P</a:t>
            </a:r>
            <a:r>
              <a:rPr lang="de-AT" b="1" dirty="0" smtClean="0">
                <a:solidFill>
                  <a:schemeClr val="tx1"/>
                </a:solidFill>
                <a:latin typeface="Calibri"/>
                <a:cs typeface="Calibri"/>
              </a:rPr>
              <a:t>ros &amp; </a:t>
            </a:r>
            <a:r>
              <a:rPr lang="de-AT" b="1" dirty="0" err="1">
                <a:solidFill>
                  <a:schemeClr val="tx1"/>
                </a:solidFill>
                <a:latin typeface="Calibri"/>
                <a:cs typeface="Calibri"/>
              </a:rPr>
              <a:t>C</a:t>
            </a:r>
            <a:r>
              <a:rPr lang="de-AT" b="1" dirty="0" err="1" smtClean="0">
                <a:solidFill>
                  <a:schemeClr val="tx1"/>
                </a:solidFill>
                <a:latin typeface="Calibri"/>
                <a:cs typeface="Calibri"/>
              </a:rPr>
              <a:t>ons</a:t>
            </a:r>
            <a:endParaRPr lang="de-AT" b="1" dirty="0">
              <a:solidFill>
                <a:schemeClr val="tx1"/>
              </a:solidFill>
              <a:latin typeface="Calibri"/>
              <a:cs typeface="Calibri"/>
            </a:endParaRPr>
          </a:p>
        </p:txBody>
      </p:sp>
      <p:sp>
        <p:nvSpPr>
          <p:cNvPr id="3" name="Textplatzhalter 2"/>
          <p:cNvSpPr>
            <a:spLocks noGrp="1"/>
          </p:cNvSpPr>
          <p:nvPr>
            <p:ph sz="half" idx="1"/>
          </p:nvPr>
        </p:nvSpPr>
        <p:spPr/>
        <p:txBody>
          <a:bodyPr vert="horz" lIns="91440" tIns="45720" rIns="91440" bIns="45720" rtlCol="0">
            <a:normAutofit fontScale="25000" lnSpcReduction="20000"/>
          </a:bodyPr>
          <a:lstStyle/>
          <a:p>
            <a:pPr marL="0" indent="0" algn="ctr">
              <a:buNone/>
            </a:pPr>
            <a:r>
              <a:rPr lang="de-AT" sz="9600" b="1" dirty="0">
                <a:solidFill>
                  <a:schemeClr val="tx1"/>
                </a:solidFill>
              </a:rPr>
              <a:t>Vorteile</a:t>
            </a:r>
          </a:p>
          <a:p>
            <a:pPr marL="285750" indent="-285750"/>
            <a:r>
              <a:rPr lang="de-AT" sz="7200" dirty="0">
                <a:solidFill>
                  <a:schemeClr val="tx1"/>
                </a:solidFill>
              </a:rPr>
              <a:t>Umweltfreundlich</a:t>
            </a:r>
          </a:p>
          <a:p>
            <a:pPr marL="285750" indent="-285750"/>
            <a:r>
              <a:rPr lang="de-AT" sz="7200" dirty="0">
                <a:solidFill>
                  <a:schemeClr val="tx1"/>
                </a:solidFill>
              </a:rPr>
              <a:t>Entlastung der herkömmlichen Verkehrsträger</a:t>
            </a:r>
          </a:p>
          <a:p>
            <a:pPr marL="285750" indent="-285750"/>
            <a:r>
              <a:rPr lang="de-AT" sz="7200" dirty="0">
                <a:solidFill>
                  <a:schemeClr val="tx1"/>
                </a:solidFill>
              </a:rPr>
              <a:t>Hohe Transportkapazität und großes Ladevolumen</a:t>
            </a:r>
          </a:p>
          <a:p>
            <a:pPr lvl="1">
              <a:buFont typeface="Symbol" panose="05050102010706020507" pitchFamily="18" charset="2"/>
              <a:buChar char="-"/>
            </a:pPr>
            <a:r>
              <a:rPr lang="de-AT" sz="6400" dirty="0">
                <a:solidFill>
                  <a:schemeClr val="tx1"/>
                </a:solidFill>
              </a:rPr>
              <a:t>Bis zu 500 t Zuladungskapazität geplant; Platz für sechs 40“ ISO-Container</a:t>
            </a:r>
          </a:p>
          <a:p>
            <a:pPr marL="285750" indent="-285750"/>
            <a:r>
              <a:rPr lang="de-AT" sz="7200" dirty="0">
                <a:solidFill>
                  <a:schemeClr val="tx1"/>
                </a:solidFill>
              </a:rPr>
              <a:t>Hohe Geschwindigkeiten (bis 220 km/h)</a:t>
            </a:r>
          </a:p>
          <a:p>
            <a:pPr marL="285750" indent="-285750"/>
            <a:r>
              <a:rPr lang="de-AT" sz="7200" dirty="0">
                <a:solidFill>
                  <a:schemeClr val="tx1"/>
                </a:solidFill>
              </a:rPr>
              <a:t>Hohe Reichweite (22.000 km in sieben Tagen)</a:t>
            </a:r>
          </a:p>
          <a:p>
            <a:pPr marL="285750" indent="-285750"/>
            <a:r>
              <a:rPr lang="de-AT" sz="7200" dirty="0">
                <a:solidFill>
                  <a:schemeClr val="tx1"/>
                </a:solidFill>
              </a:rPr>
              <a:t>Geringe Transportkosten von ca. € </a:t>
            </a:r>
            <a:r>
              <a:rPr lang="de-AT" sz="7200" dirty="0" smtClean="0">
                <a:solidFill>
                  <a:schemeClr val="tx1"/>
                </a:solidFill>
              </a:rPr>
              <a:t>0,5 </a:t>
            </a:r>
            <a:r>
              <a:rPr lang="de-AT" sz="7200" dirty="0">
                <a:solidFill>
                  <a:schemeClr val="tx1"/>
                </a:solidFill>
              </a:rPr>
              <a:t>per </a:t>
            </a:r>
            <a:r>
              <a:rPr lang="de-AT" sz="7200" dirty="0" err="1">
                <a:solidFill>
                  <a:schemeClr val="tx1"/>
                </a:solidFill>
              </a:rPr>
              <a:t>tkm</a:t>
            </a:r>
            <a:r>
              <a:rPr lang="de-AT" sz="7200" dirty="0">
                <a:solidFill>
                  <a:schemeClr val="tx1"/>
                </a:solidFill>
              </a:rPr>
              <a:t> (viel günstiger als Flugzeug)</a:t>
            </a:r>
          </a:p>
          <a:p>
            <a:pPr marL="285750" indent="-285750"/>
            <a:r>
              <a:rPr lang="de-AT" sz="7200" dirty="0">
                <a:solidFill>
                  <a:schemeClr val="tx1"/>
                </a:solidFill>
              </a:rPr>
              <a:t>Keine Landebahn bzw. Flughafen </a:t>
            </a:r>
            <a:r>
              <a:rPr lang="de-AT" sz="7200" dirty="0" smtClean="0">
                <a:solidFill>
                  <a:schemeClr val="tx1"/>
                </a:solidFill>
              </a:rPr>
              <a:t>notwendig</a:t>
            </a:r>
            <a:endParaRPr lang="de-AT" sz="7200" dirty="0">
              <a:solidFill>
                <a:schemeClr val="tx1"/>
              </a:solidFill>
            </a:endParaRPr>
          </a:p>
        </p:txBody>
      </p:sp>
      <p:sp>
        <p:nvSpPr>
          <p:cNvPr id="6" name="Content Placeholder 5"/>
          <p:cNvSpPr>
            <a:spLocks noGrp="1"/>
          </p:cNvSpPr>
          <p:nvPr>
            <p:ph sz="half" idx="2"/>
          </p:nvPr>
        </p:nvSpPr>
        <p:spPr/>
        <p:txBody>
          <a:bodyPr>
            <a:normAutofit fontScale="25000" lnSpcReduction="20000"/>
          </a:bodyPr>
          <a:lstStyle/>
          <a:p>
            <a:pPr marL="0" indent="0" algn="ctr">
              <a:buNone/>
            </a:pPr>
            <a:r>
              <a:rPr lang="de-DE" sz="9600" b="1" dirty="0" smtClean="0">
                <a:solidFill>
                  <a:schemeClr val="tx1"/>
                </a:solidFill>
              </a:rPr>
              <a:t>Nachteile</a:t>
            </a:r>
            <a:endParaRPr lang="de-AT" sz="9600" b="1" dirty="0" smtClean="0">
              <a:solidFill>
                <a:schemeClr val="tx1"/>
              </a:solidFill>
            </a:endParaRPr>
          </a:p>
          <a:p>
            <a:pPr marL="285750" indent="-285750"/>
            <a:r>
              <a:rPr lang="de-AT" sz="7200" dirty="0">
                <a:solidFill>
                  <a:schemeClr val="tx1"/>
                </a:solidFill>
              </a:rPr>
              <a:t>Hohe </a:t>
            </a:r>
            <a:r>
              <a:rPr lang="de-AT" sz="7200" dirty="0">
                <a:solidFill>
                  <a:schemeClr val="tx1"/>
                </a:solidFill>
              </a:rPr>
              <a:t>Investitionskosten (Kaufpreis etwa € 40 Mio.)</a:t>
            </a:r>
          </a:p>
          <a:p>
            <a:pPr marL="285750" indent="-285750"/>
            <a:r>
              <a:rPr lang="de-AT" sz="7200" dirty="0">
                <a:solidFill>
                  <a:schemeClr val="tx1"/>
                </a:solidFill>
              </a:rPr>
              <a:t>Größe der benötigten Fläche für Start und Landung</a:t>
            </a:r>
            <a:r>
              <a:rPr lang="en-GB" sz="7200" dirty="0">
                <a:solidFill>
                  <a:schemeClr val="tx1"/>
                </a:solidFill>
              </a:rPr>
              <a:t> </a:t>
            </a:r>
            <a:r>
              <a:rPr lang="en-GB" sz="7200" dirty="0" err="1">
                <a:solidFill>
                  <a:schemeClr val="tx1"/>
                </a:solidFill>
              </a:rPr>
              <a:t>durch</a:t>
            </a:r>
            <a:r>
              <a:rPr lang="en-GB" sz="7200" dirty="0">
                <a:solidFill>
                  <a:schemeClr val="tx1"/>
                </a:solidFill>
              </a:rPr>
              <a:t> die </a:t>
            </a:r>
            <a:r>
              <a:rPr lang="en-GB" sz="7200" dirty="0" err="1">
                <a:solidFill>
                  <a:schemeClr val="tx1"/>
                </a:solidFill>
              </a:rPr>
              <a:t>großen</a:t>
            </a:r>
            <a:r>
              <a:rPr lang="en-GB" sz="7200" dirty="0">
                <a:solidFill>
                  <a:schemeClr val="tx1"/>
                </a:solidFill>
              </a:rPr>
              <a:t> </a:t>
            </a:r>
            <a:r>
              <a:rPr lang="en-GB" sz="7200" dirty="0" err="1">
                <a:solidFill>
                  <a:schemeClr val="tx1"/>
                </a:solidFill>
              </a:rPr>
              <a:t>Abmessungen</a:t>
            </a:r>
            <a:r>
              <a:rPr lang="en-GB" sz="7200" dirty="0">
                <a:solidFill>
                  <a:schemeClr val="tx1"/>
                </a:solidFill>
              </a:rPr>
              <a:t> der </a:t>
            </a:r>
            <a:r>
              <a:rPr lang="en-GB" sz="7200" dirty="0" err="1">
                <a:solidFill>
                  <a:schemeClr val="tx1"/>
                </a:solidFill>
              </a:rPr>
              <a:t>Zeppeline</a:t>
            </a:r>
            <a:endParaRPr lang="de-AT" sz="7200" dirty="0">
              <a:solidFill>
                <a:schemeClr val="tx1"/>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Textplatzhalter 3"/>
          <p:cNvSpPr txBox="1">
            <a:spLocks/>
          </p:cNvSpPr>
          <p:nvPr/>
        </p:nvSpPr>
        <p:spPr>
          <a:xfrm>
            <a:off x="369704" y="6345352"/>
            <a:ext cx="1215256" cy="287997"/>
          </a:xfrm>
          <a:prstGeom prst="rect">
            <a:avLst/>
          </a:prstGeom>
        </p:spPr>
        <p:txBody>
          <a:bodyPr/>
          <a:lstStyle>
            <a:lvl1pPr marL="0" indent="0" algn="l" defTabSz="457200" rtl="0" eaLnBrk="1" latinLnBrk="0" hangingPunct="1">
              <a:spcBef>
                <a:spcPct val="20000"/>
              </a:spcBef>
              <a:buFont typeface="Arial"/>
              <a:buNone/>
              <a:defRPr sz="2000" b="0" kern="1200">
                <a:solidFill>
                  <a:schemeClr val="tx1"/>
                </a:solidFill>
                <a:latin typeface="Calibri"/>
                <a:ea typeface="+mn-ea"/>
                <a:cs typeface="Calibri"/>
              </a:defRPr>
            </a:lvl1pPr>
            <a:lvl2pPr marL="457200" indent="0" algn="l" defTabSz="457200" rtl="0" eaLnBrk="1" latinLnBrk="0" hangingPunct="1">
              <a:spcBef>
                <a:spcPct val="20000"/>
              </a:spcBef>
              <a:buFont typeface="Arial"/>
              <a:buNone/>
              <a:defRPr sz="24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000" b="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AT" dirty="0"/>
          </a:p>
        </p:txBody>
      </p:sp>
      <p:sp>
        <p:nvSpPr>
          <p:cNvPr id="11" name="Textfeld 10"/>
          <p:cNvSpPr txBox="1"/>
          <p:nvPr/>
        </p:nvSpPr>
        <p:spPr>
          <a:xfrm>
            <a:off x="5951608" y="6294512"/>
            <a:ext cx="1678383" cy="230832"/>
          </a:xfrm>
          <a:prstGeom prst="rect">
            <a:avLst/>
          </a:prstGeom>
          <a:noFill/>
        </p:spPr>
        <p:txBody>
          <a:bodyPr wrap="square" rtlCol="0">
            <a:spAutoFit/>
          </a:bodyPr>
          <a:lstStyle/>
          <a:p>
            <a:pPr algn="ctr"/>
            <a:r>
              <a:rPr lang="de-AT" sz="900" dirty="0" smtClean="0"/>
              <a:t>Bildquelle: Hybrid Air </a:t>
            </a:r>
            <a:r>
              <a:rPr lang="de-AT" sz="900" dirty="0" err="1" smtClean="0"/>
              <a:t>Vehicles</a:t>
            </a:r>
            <a:endParaRPr lang="de-AT" sz="900" baseline="30000" dirty="0"/>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800" y="3382474"/>
            <a:ext cx="3792000" cy="2844000"/>
          </a:xfrm>
          <a:prstGeom prst="rect">
            <a:avLst/>
          </a:prstGeom>
        </p:spPr>
      </p:pic>
    </p:spTree>
    <p:extLst>
      <p:ext uri="{BB962C8B-B14F-4D97-AF65-F5344CB8AC3E}">
        <p14:creationId xmlns:p14="http://schemas.microsoft.com/office/powerpoint/2010/main" val="3566603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smtClean="0">
                <a:solidFill>
                  <a:schemeClr val="tx1">
                    <a:lumMod val="75000"/>
                    <a:lumOff val="25000"/>
                  </a:schemeClr>
                </a:solidFill>
              </a:rPr>
              <a:t>Warm-Up: Diskussion</a:t>
            </a:r>
            <a:endParaRPr lang="de-AT" b="1" dirty="0">
              <a:solidFill>
                <a:schemeClr val="tx1">
                  <a:lumMod val="75000"/>
                  <a:lumOff val="25000"/>
                </a:schemeClr>
              </a:solidFill>
            </a:endParaRPr>
          </a:p>
        </p:txBody>
      </p:sp>
      <p:sp>
        <p:nvSpPr>
          <p:cNvPr id="3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
        <p:nvSpPr>
          <p:cNvPr id="8" name="Inhaltsplatzhalter 7"/>
          <p:cNvSpPr>
            <a:spLocks noGrp="1"/>
          </p:cNvSpPr>
          <p:nvPr>
            <p:ph idx="1"/>
          </p:nvPr>
        </p:nvSpPr>
        <p:spPr>
          <a:xfrm>
            <a:off x="457200" y="1749152"/>
            <a:ext cx="8229600" cy="4776192"/>
          </a:xfrm>
          <a:blipFill>
            <a:blip r:embed="rId3"/>
            <a:stretch>
              <a:fillRect/>
            </a:stretch>
          </a:blipFill>
        </p:spPr>
        <p:txBody>
          <a:bodyPr/>
          <a:lstStyle/>
          <a:p>
            <a:endParaRPr lang="de-AT" dirty="0"/>
          </a:p>
        </p:txBody>
      </p:sp>
      <p:sp>
        <p:nvSpPr>
          <p:cNvPr id="7" name="Title 3"/>
          <p:cNvSpPr txBox="1">
            <a:spLocks/>
          </p:cNvSpPr>
          <p:nvPr/>
        </p:nvSpPr>
        <p:spPr>
          <a:xfrm>
            <a:off x="457200" y="1844824"/>
            <a:ext cx="8229600" cy="4680520"/>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algn="l" defTabSz="914400" rtl="0" eaLnBrk="1" latinLnBrk="0" hangingPunct="1">
              <a:spcBef>
                <a:spcPct val="0"/>
              </a:spcBef>
              <a:buNone/>
              <a:defRPr sz="2800" kern="1200" spc="-100" baseline="0">
                <a:solidFill>
                  <a:schemeClr val="accent1"/>
                </a:solidFill>
                <a:latin typeface="+mj-lt"/>
                <a:ea typeface="+mj-ea"/>
                <a:cs typeface="+mj-cs"/>
              </a:defRPr>
            </a:lvl1pPr>
          </a:lstStyle>
          <a:p>
            <a:pPr algn="ctr"/>
            <a:endParaRPr lang="de-AT" sz="3200" b="1" dirty="0" smtClean="0">
              <a:solidFill>
                <a:schemeClr val="bg1"/>
              </a:solidFill>
            </a:endParaRPr>
          </a:p>
          <a:p>
            <a:pPr algn="ctr"/>
            <a:r>
              <a:rPr lang="de-AT" sz="3200" b="1" dirty="0" smtClean="0">
                <a:solidFill>
                  <a:schemeClr val="bg1"/>
                </a:solidFill>
              </a:rPr>
              <a:t>Welche visionären Verkehrsmittel des Gütertransports kennen Sie? </a:t>
            </a:r>
          </a:p>
          <a:p>
            <a:pPr algn="ctr"/>
            <a:endParaRPr lang="de-AT" sz="3200" b="1" dirty="0" smtClean="0">
              <a:solidFill>
                <a:schemeClr val="bg1"/>
              </a:solidFill>
            </a:endParaRPr>
          </a:p>
          <a:p>
            <a:pPr algn="ctr"/>
            <a:endParaRPr lang="de-AT" sz="3200" b="1" dirty="0" smtClean="0">
              <a:solidFill>
                <a:schemeClr val="bg1"/>
              </a:solidFill>
            </a:endParaRPr>
          </a:p>
          <a:p>
            <a:pPr algn="ctr"/>
            <a:r>
              <a:rPr lang="de-AT" sz="3200" b="1" dirty="0" smtClean="0">
                <a:solidFill>
                  <a:schemeClr val="bg1"/>
                </a:solidFill>
              </a:rPr>
              <a:t>Welche Optimierungen bestehender Verkehrsträger sind Ihnen bekannt?  </a:t>
            </a:r>
            <a:endParaRPr lang="de-AT" sz="3200" b="1" dirty="0">
              <a:solidFill>
                <a:schemeClr val="bg1"/>
              </a:solidFill>
            </a:endParaRPr>
          </a:p>
        </p:txBody>
      </p:sp>
      <p:sp>
        <p:nvSpPr>
          <p:cNvPr id="6" name="Textfeld 5"/>
          <p:cNvSpPr txBox="1"/>
          <p:nvPr/>
        </p:nvSpPr>
        <p:spPr>
          <a:xfrm>
            <a:off x="6471708" y="5949280"/>
            <a:ext cx="1440160" cy="230832"/>
          </a:xfrm>
          <a:prstGeom prst="rect">
            <a:avLst/>
          </a:prstGeom>
          <a:noFill/>
        </p:spPr>
        <p:txBody>
          <a:bodyPr wrap="square" rtlCol="0">
            <a:spAutoFit/>
          </a:bodyPr>
          <a:lstStyle/>
          <a:p>
            <a:r>
              <a:rPr lang="de-DE" sz="900" dirty="0" smtClean="0">
                <a:solidFill>
                  <a:schemeClr val="bg1"/>
                </a:solidFill>
              </a:rPr>
              <a:t>Bildquelle:</a:t>
            </a:r>
            <a:endParaRPr lang="de-AT" sz="900" dirty="0">
              <a:solidFill>
                <a:schemeClr val="bg1"/>
              </a:solidFill>
            </a:endParaRPr>
          </a:p>
        </p:txBody>
      </p:sp>
    </p:spTree>
    <p:extLst>
      <p:ext uri="{BB962C8B-B14F-4D97-AF65-F5344CB8AC3E}">
        <p14:creationId xmlns:p14="http://schemas.microsoft.com/office/powerpoint/2010/main" val="12164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4664"/>
            <a:ext cx="8003232" cy="990600"/>
          </a:xfrm>
        </p:spPr>
        <p:txBody>
          <a:bodyPr vert="horz" lIns="91440" tIns="45720" rIns="91440" bIns="45720" rtlCol="0" anchor="ctr">
            <a:normAutofit/>
          </a:bodyPr>
          <a:lstStyle/>
          <a:p>
            <a:pPr>
              <a:lnSpc>
                <a:spcPts val="2920"/>
              </a:lnSpc>
              <a:spcBef>
                <a:spcPts val="0"/>
              </a:spcBef>
            </a:pPr>
            <a:r>
              <a:rPr lang="en-US" b="1" cap="all" dirty="0" err="1" smtClean="0">
                <a:solidFill>
                  <a:schemeClr val="tx1"/>
                </a:solidFill>
                <a:latin typeface="Calibri"/>
                <a:cs typeface="Calibri"/>
              </a:rPr>
              <a:t>Transportluftschiff</a:t>
            </a:r>
            <a:r>
              <a:rPr lang="en-US" b="1" cap="all" dirty="0" smtClean="0">
                <a:solidFill>
                  <a:schemeClr val="tx1"/>
                </a:solidFill>
                <a:latin typeface="Calibri"/>
                <a:cs typeface="Calibri"/>
              </a:rPr>
              <a:t> – </a:t>
            </a:r>
            <a:r>
              <a:rPr lang="de-AT" b="1" dirty="0" smtClean="0">
                <a:solidFill>
                  <a:schemeClr val="tx1"/>
                </a:solidFill>
                <a:cs typeface="Calibri"/>
              </a:rPr>
              <a:t>Einsatzgebiete und Status Quo</a:t>
            </a:r>
            <a:endParaRPr lang="en-US" b="1" cap="all" dirty="0">
              <a:solidFill>
                <a:schemeClr val="tx1"/>
              </a:solidFill>
              <a:latin typeface="Calibri"/>
              <a:cs typeface="Calibri"/>
            </a:endParaRPr>
          </a:p>
        </p:txBody>
      </p:sp>
      <p:sp>
        <p:nvSpPr>
          <p:cNvPr id="6" name="Text Placeholder 5"/>
          <p:cNvSpPr>
            <a:spLocks noGrp="1"/>
          </p:cNvSpPr>
          <p:nvPr>
            <p:ph sz="half" idx="1"/>
          </p:nvPr>
        </p:nvSpPr>
        <p:spPr/>
        <p:txBody>
          <a:bodyPr vert="horz" lIns="91440" tIns="45720" rIns="91440" bIns="45720" rtlCol="0">
            <a:noAutofit/>
          </a:bodyPr>
          <a:lstStyle/>
          <a:p>
            <a:pPr marL="0" indent="0" algn="ctr">
              <a:lnSpc>
                <a:spcPct val="110000"/>
              </a:lnSpc>
              <a:spcBef>
                <a:spcPts val="480"/>
              </a:spcBef>
              <a:buNone/>
            </a:pPr>
            <a:r>
              <a:rPr lang="de-DE" sz="2400" b="1" dirty="0">
                <a:solidFill>
                  <a:schemeClr val="tx1"/>
                </a:solidFill>
              </a:rPr>
              <a:t>Einsatzgebiete</a:t>
            </a:r>
          </a:p>
          <a:p>
            <a:pPr marL="342900" indent="-342900">
              <a:lnSpc>
                <a:spcPct val="110000"/>
              </a:lnSpc>
              <a:spcBef>
                <a:spcPts val="480"/>
              </a:spcBef>
            </a:pPr>
            <a:r>
              <a:rPr lang="de-DE" sz="1800" dirty="0">
                <a:solidFill>
                  <a:schemeClr val="tx1"/>
                </a:solidFill>
              </a:rPr>
              <a:t>Bis zu 500 Tonnen Transportkapazität im Zeppelin (ca. 25 Lkw)</a:t>
            </a:r>
          </a:p>
          <a:p>
            <a:pPr marL="342900" indent="-342900">
              <a:lnSpc>
                <a:spcPct val="110000"/>
              </a:lnSpc>
              <a:spcBef>
                <a:spcPts val="480"/>
              </a:spcBef>
            </a:pPr>
            <a:r>
              <a:rPr lang="de-DE" sz="1800" dirty="0">
                <a:solidFill>
                  <a:schemeClr val="tx1"/>
                </a:solidFill>
              </a:rPr>
              <a:t>Entlegene Gebiete sind zu erreichen </a:t>
            </a:r>
          </a:p>
          <a:p>
            <a:pPr marL="342900" indent="-342900">
              <a:lnSpc>
                <a:spcPct val="110000"/>
              </a:lnSpc>
              <a:spcBef>
                <a:spcPts val="480"/>
              </a:spcBef>
            </a:pPr>
            <a:r>
              <a:rPr lang="de-DE" sz="1800" dirty="0">
                <a:solidFill>
                  <a:schemeClr val="tx1"/>
                </a:solidFill>
              </a:rPr>
              <a:t>High &amp; Heavy Güter: Bau von Pipelines, Windräder, Expeditionen</a:t>
            </a:r>
          </a:p>
          <a:p>
            <a:pPr marL="342900" indent="-342900">
              <a:lnSpc>
                <a:spcPct val="110000"/>
              </a:lnSpc>
              <a:spcBef>
                <a:spcPts val="480"/>
              </a:spcBef>
            </a:pPr>
            <a:r>
              <a:rPr lang="de-DE" sz="1800" dirty="0">
                <a:solidFill>
                  <a:schemeClr val="tx1"/>
                </a:solidFill>
              </a:rPr>
              <a:t>Katastropheneinsätze (Militärisches Equipment, humanitäre Einsätze)</a:t>
            </a:r>
          </a:p>
          <a:p>
            <a:pPr marL="342900" indent="-342900">
              <a:lnSpc>
                <a:spcPct val="110000"/>
              </a:lnSpc>
              <a:spcBef>
                <a:spcPts val="480"/>
              </a:spcBef>
            </a:pPr>
            <a:endParaRPr lang="de-DE" sz="1800" dirty="0">
              <a:solidFill>
                <a:schemeClr val="tx1"/>
              </a:solidFill>
            </a:endParaRPr>
          </a:p>
          <a:p>
            <a:pPr marL="342900" indent="-342900">
              <a:lnSpc>
                <a:spcPct val="110000"/>
              </a:lnSpc>
              <a:spcBef>
                <a:spcPts val="480"/>
              </a:spcBef>
            </a:pPr>
            <a:endParaRPr lang="en-US" sz="1800" dirty="0">
              <a:solidFill>
                <a:schemeClr val="tx1"/>
              </a:solidFill>
            </a:endParaRPr>
          </a:p>
        </p:txBody>
      </p:sp>
      <p:sp>
        <p:nvSpPr>
          <p:cNvPr id="7" name="Content Placeholder 6"/>
          <p:cNvSpPr>
            <a:spLocks noGrp="1"/>
          </p:cNvSpPr>
          <p:nvPr>
            <p:ph sz="half" idx="2"/>
          </p:nvPr>
        </p:nvSpPr>
        <p:spPr/>
        <p:txBody>
          <a:bodyPr>
            <a:noAutofit/>
          </a:bodyPr>
          <a:lstStyle/>
          <a:p>
            <a:pPr marL="0" indent="0" algn="ctr">
              <a:lnSpc>
                <a:spcPct val="110000"/>
              </a:lnSpc>
              <a:spcBef>
                <a:spcPts val="480"/>
              </a:spcBef>
              <a:buNone/>
            </a:pPr>
            <a:r>
              <a:rPr lang="de-DE" sz="2400" b="1" dirty="0" smtClean="0">
                <a:solidFill>
                  <a:schemeClr val="tx1"/>
                </a:solidFill>
              </a:rPr>
              <a:t>Status Quo</a:t>
            </a:r>
            <a:endParaRPr lang="de-AT" sz="2400" b="1" dirty="0" smtClean="0">
              <a:solidFill>
                <a:schemeClr val="tx1"/>
              </a:solidFill>
            </a:endParaRPr>
          </a:p>
          <a:p>
            <a:pPr marL="342900" indent="-342900">
              <a:lnSpc>
                <a:spcPct val="110000"/>
              </a:lnSpc>
              <a:spcBef>
                <a:spcPts val="480"/>
              </a:spcBef>
            </a:pPr>
            <a:r>
              <a:rPr lang="de-AT" sz="1800" dirty="0" smtClean="0">
                <a:solidFill>
                  <a:schemeClr val="tx1"/>
                </a:solidFill>
              </a:rPr>
              <a:t>Positive </a:t>
            </a:r>
            <a:r>
              <a:rPr lang="de-AT" sz="1800" dirty="0">
                <a:solidFill>
                  <a:schemeClr val="tx1"/>
                </a:solidFill>
              </a:rPr>
              <a:t>Testflüge, allerdings noch in wesentlich kleineren Ausführungen als künftig geplant</a:t>
            </a:r>
          </a:p>
          <a:p>
            <a:pPr marL="800100" lvl="1" indent="-342900">
              <a:lnSpc>
                <a:spcPct val="110000"/>
              </a:lnSpc>
              <a:spcBef>
                <a:spcPts val="480"/>
              </a:spcBef>
              <a:buFont typeface="Symbol" panose="05050102010706020507" pitchFamily="18" charset="2"/>
              <a:buChar char="-"/>
            </a:pPr>
            <a:r>
              <a:rPr lang="de-AT" sz="1600" dirty="0">
                <a:solidFill>
                  <a:schemeClr val="tx1"/>
                </a:solidFill>
              </a:rPr>
              <a:t>Aktuell max. 10 t</a:t>
            </a:r>
          </a:p>
          <a:p>
            <a:pPr marL="800100" lvl="1" indent="-342900">
              <a:lnSpc>
                <a:spcPct val="110000"/>
              </a:lnSpc>
              <a:spcBef>
                <a:spcPts val="480"/>
              </a:spcBef>
              <a:buFont typeface="Symbol" panose="05050102010706020507" pitchFamily="18" charset="2"/>
              <a:buChar char="-"/>
            </a:pPr>
            <a:r>
              <a:rPr lang="de-AT" sz="1600" dirty="0">
                <a:solidFill>
                  <a:schemeClr val="tx1"/>
                </a:solidFill>
              </a:rPr>
              <a:t>Next </a:t>
            </a:r>
            <a:r>
              <a:rPr lang="de-AT" sz="1600" dirty="0" err="1">
                <a:solidFill>
                  <a:schemeClr val="tx1"/>
                </a:solidFill>
              </a:rPr>
              <a:t>step</a:t>
            </a:r>
            <a:r>
              <a:rPr lang="de-AT" sz="1600" dirty="0">
                <a:solidFill>
                  <a:schemeClr val="tx1"/>
                </a:solidFill>
              </a:rPr>
              <a:t> 50 t</a:t>
            </a:r>
          </a:p>
          <a:p>
            <a:pPr marL="342900" indent="-342900">
              <a:lnSpc>
                <a:spcPct val="110000"/>
              </a:lnSpc>
              <a:spcBef>
                <a:spcPts val="480"/>
              </a:spcBef>
            </a:pPr>
            <a:r>
              <a:rPr lang="de-DE" sz="1800" dirty="0" smtClean="0">
                <a:solidFill>
                  <a:schemeClr val="tx1"/>
                </a:solidFill>
                <a:sym typeface="Wingdings" panose="05000000000000000000" pitchFamily="2" charset="2"/>
              </a:rPr>
              <a:t>Keine klare Gesetzgebung </a:t>
            </a:r>
            <a:r>
              <a:rPr lang="de-DE" sz="1800" dirty="0">
                <a:solidFill>
                  <a:schemeClr val="tx1"/>
                </a:solidFill>
                <a:sym typeface="Wingdings" panose="05000000000000000000" pitchFamily="2" charset="2"/>
              </a:rPr>
              <a:t>zur kommerziellen Nutzung des Luftraums durch Transportluftschiffe</a:t>
            </a:r>
          </a:p>
          <a:p>
            <a:pPr marL="617220" lvl="1" indent="-342900">
              <a:lnSpc>
                <a:spcPct val="110000"/>
              </a:lnSpc>
              <a:spcBef>
                <a:spcPts val="480"/>
              </a:spcBef>
            </a:pPr>
            <a:r>
              <a:rPr lang="de-DE" sz="1400" dirty="0" err="1">
                <a:solidFill>
                  <a:schemeClr val="tx1"/>
                </a:solidFill>
                <a:sym typeface="Wingdings" panose="05000000000000000000" pitchFamily="2" charset="2"/>
              </a:rPr>
              <a:t>Airlander</a:t>
            </a:r>
            <a:r>
              <a:rPr lang="de-DE" sz="1400" dirty="0">
                <a:solidFill>
                  <a:schemeClr val="tx1"/>
                </a:solidFill>
                <a:sym typeface="Wingdings" panose="05000000000000000000" pitchFamily="2" charset="2"/>
              </a:rPr>
              <a:t> 10: Britische Behörden erteilen Genehmigung für kommerzielle Nutzung  </a:t>
            </a:r>
            <a:r>
              <a:rPr lang="de-DE" sz="1400" dirty="0" smtClean="0">
                <a:solidFill>
                  <a:schemeClr val="tx1"/>
                </a:solidFill>
                <a:sym typeface="Wingdings" panose="05000000000000000000" pitchFamily="2" charset="2"/>
              </a:rPr>
              <a:t>Geplanter Start </a:t>
            </a:r>
            <a:r>
              <a:rPr lang="de-DE" sz="1400" dirty="0">
                <a:solidFill>
                  <a:schemeClr val="tx1"/>
                </a:solidFill>
                <a:sym typeface="Wingdings" panose="05000000000000000000" pitchFamily="2" charset="2"/>
              </a:rPr>
              <a:t>2020</a:t>
            </a:r>
            <a:endParaRPr lang="en-US" sz="1400" dirty="0">
              <a:solidFill>
                <a:schemeClr val="tx1"/>
              </a:solidFill>
            </a:endParaRPr>
          </a:p>
          <a:p>
            <a:pPr marL="342900" indent="-342900">
              <a:lnSpc>
                <a:spcPct val="110000"/>
              </a:lnSpc>
              <a:spcBef>
                <a:spcPts val="480"/>
              </a:spcBef>
            </a:pPr>
            <a:r>
              <a:rPr lang="de-DE" sz="1800" dirty="0" err="1" smtClean="0">
                <a:solidFill>
                  <a:schemeClr val="tx1"/>
                </a:solidFill>
                <a:sym typeface="Wingdings" panose="05000000000000000000" pitchFamily="2" charset="2"/>
              </a:rPr>
              <a:t>Cargolifter</a:t>
            </a:r>
            <a:r>
              <a:rPr lang="de-DE" sz="1800" dirty="0" smtClean="0">
                <a:solidFill>
                  <a:schemeClr val="tx1"/>
                </a:solidFill>
                <a:sym typeface="Wingdings" panose="05000000000000000000" pitchFamily="2" charset="2"/>
              </a:rPr>
              <a:t> </a:t>
            </a:r>
            <a:r>
              <a:rPr lang="de-DE" sz="1800" dirty="0">
                <a:solidFill>
                  <a:schemeClr val="tx1"/>
                </a:solidFill>
                <a:sym typeface="Wingdings" panose="05000000000000000000" pitchFamily="2" charset="2"/>
              </a:rPr>
              <a:t>meldete 2002 nach Kostenexplosion in Entwicklung Konkurs an</a:t>
            </a:r>
          </a:p>
          <a:p>
            <a:endParaRPr lang="de-DE" sz="1800" dirty="0" smtClean="0">
              <a:solidFill>
                <a:schemeClr val="tx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12"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9465049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33000"/>
                    </a14:imgEffect>
                    <a14:imgEffect>
                      <a14:brightnessContrast bright="20000" contrast="-40000"/>
                    </a14:imgEffect>
                  </a14:imgLayer>
                </a14:imgProps>
              </a:ext>
            </a:extLst>
          </a:blip>
          <a:stretch>
            <a:fillRect/>
          </a:stretch>
        </p:blipFill>
        <p:spPr>
          <a:xfrm>
            <a:off x="-24788" y="2420888"/>
            <a:ext cx="9171169" cy="2880320"/>
          </a:xfrm>
          <a:prstGeom prst="rect">
            <a:avLst/>
          </a:prstGeom>
        </p:spPr>
      </p:pic>
      <p:sp>
        <p:nvSpPr>
          <p:cNvPr id="2" name="Titel 1"/>
          <p:cNvSpPr>
            <a:spLocks noGrp="1"/>
          </p:cNvSpPr>
          <p:nvPr>
            <p:ph type="title"/>
          </p:nvPr>
        </p:nvSpPr>
        <p:spPr/>
        <p:txBody>
          <a:bodyPr>
            <a:normAutofit/>
          </a:bodyPr>
          <a:lstStyle/>
          <a:p>
            <a:r>
              <a:rPr lang="de-AT" b="1" dirty="0" smtClean="0">
                <a:solidFill>
                  <a:schemeClr val="tx1"/>
                </a:solidFill>
              </a:rPr>
              <a:t>Visionäre Transportmittel</a:t>
            </a:r>
            <a:r>
              <a:rPr lang="de-AT" dirty="0" smtClean="0">
                <a:solidFill>
                  <a:schemeClr val="tx1"/>
                </a:solidFill>
              </a:rPr>
              <a:t/>
            </a:r>
            <a:br>
              <a:rPr lang="de-AT" dirty="0" smtClean="0">
                <a:solidFill>
                  <a:schemeClr val="tx1"/>
                </a:solidFill>
              </a:rPr>
            </a:br>
            <a:r>
              <a:rPr lang="de-AT" sz="2400" dirty="0" smtClean="0">
                <a:solidFill>
                  <a:schemeClr val="tx1"/>
                </a:solidFill>
              </a:rPr>
              <a:t>Quiz</a:t>
            </a:r>
            <a:endParaRPr lang="de-AT" sz="2400" dirty="0">
              <a:solidFill>
                <a:schemeClr val="tx1"/>
              </a:solidFill>
            </a:endParaRPr>
          </a:p>
        </p:txBody>
      </p:sp>
      <p:sp>
        <p:nvSpPr>
          <p:cNvPr id="3" name="Inhaltsplatzhalter 2"/>
          <p:cNvSpPr>
            <a:spLocks noGrp="1"/>
          </p:cNvSpPr>
          <p:nvPr>
            <p:ph idx="1"/>
          </p:nvPr>
        </p:nvSpPr>
        <p:spPr>
          <a:effectLst>
            <a:outerShdw blurRad="50800" dist="38100" dir="2700000" algn="tl" rotWithShape="0">
              <a:prstClr val="black">
                <a:alpha val="40000"/>
              </a:prstClr>
            </a:outerShdw>
          </a:effectLst>
        </p:spPr>
        <p:txBody>
          <a:bodyPr>
            <a:normAutofit/>
          </a:bodyPr>
          <a:lstStyle/>
          <a:p>
            <a:pPr marL="0" indent="0">
              <a:buNone/>
            </a:pPr>
            <a:endParaRPr lang="de-AT" sz="2800" dirty="0" smtClean="0">
              <a:solidFill>
                <a:schemeClr val="bg1"/>
              </a:solidFill>
            </a:endParaRPr>
          </a:p>
          <a:p>
            <a:pPr marL="0" indent="0">
              <a:buNone/>
            </a:pPr>
            <a:endParaRPr lang="de-AT" sz="2800" dirty="0">
              <a:solidFill>
                <a:schemeClr val="bg1"/>
              </a:solidFill>
            </a:endParaRPr>
          </a:p>
          <a:p>
            <a:pPr marL="0" indent="0">
              <a:buNone/>
            </a:pPr>
            <a:endParaRPr lang="de-AT" sz="2800" dirty="0" smtClean="0">
              <a:solidFill>
                <a:schemeClr val="bg1"/>
              </a:solidFill>
            </a:endParaRPr>
          </a:p>
          <a:p>
            <a:pPr marL="0" indent="0" algn="ctr">
              <a:buNone/>
            </a:pPr>
            <a:r>
              <a:rPr lang="de-AT" sz="3600" b="1" dirty="0" smtClean="0">
                <a:solidFill>
                  <a:schemeClr val="bg1"/>
                </a:solidFill>
                <a:effectLst>
                  <a:outerShdw blurRad="38100" dist="38100" dir="2700000" algn="tl">
                    <a:srgbClr val="000000">
                      <a:alpha val="43137"/>
                    </a:srgbClr>
                  </a:outerShdw>
                </a:effectLst>
              </a:rPr>
              <a:t>Welche visionären Transportmittel für den Gütertransport kennt ihr?</a:t>
            </a:r>
            <a:endParaRPr lang="de-AT" sz="3600" b="1" dirty="0">
              <a:solidFill>
                <a:schemeClr val="bg1"/>
              </a:solidFill>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Textfeld 6"/>
          <p:cNvSpPr txBox="1"/>
          <p:nvPr/>
        </p:nvSpPr>
        <p:spPr>
          <a:xfrm>
            <a:off x="0" y="5301208"/>
            <a:ext cx="1740431" cy="215444"/>
          </a:xfrm>
          <a:prstGeom prst="rect">
            <a:avLst/>
          </a:prstGeom>
          <a:noFill/>
        </p:spPr>
        <p:txBody>
          <a:bodyPr wrap="square" rtlCol="0">
            <a:spAutoFit/>
          </a:bodyPr>
          <a:lstStyle/>
          <a:p>
            <a:r>
              <a:rPr lang="de-AT" sz="800" dirty="0" smtClean="0"/>
              <a:t>Bildquelle: pixabay</a:t>
            </a:r>
            <a:endParaRPr lang="de-AT" sz="800" dirty="0"/>
          </a:p>
        </p:txBody>
      </p:sp>
      <p:sp>
        <p:nvSpPr>
          <p:cNvPr id="8"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436741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de-AT" sz="2000" dirty="0" smtClean="0">
                <a:solidFill>
                  <a:schemeClr val="tx1">
                    <a:lumMod val="75000"/>
                    <a:lumOff val="25000"/>
                  </a:schemeClr>
                </a:solidFill>
              </a:rPr>
              <a:t>Zukunftstrends im Güterverkehr</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1768534994"/>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8616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0575" y="4221088"/>
            <a:ext cx="2851905" cy="2088000"/>
          </a:xfrm>
          <a:prstGeom prst="rect">
            <a:avLst/>
          </a:prstGeom>
        </p:spPr>
      </p:pic>
      <p:sp>
        <p:nvSpPr>
          <p:cNvPr id="2" name="Titel 1"/>
          <p:cNvSpPr>
            <a:spLocks noGrp="1"/>
          </p:cNvSpPr>
          <p:nvPr>
            <p:ph type="title"/>
          </p:nvPr>
        </p:nvSpPr>
        <p:spPr>
          <a:xfrm>
            <a:off x="457200" y="404664"/>
            <a:ext cx="6491064" cy="990600"/>
          </a:xfrm>
        </p:spPr>
        <p:txBody>
          <a:bodyPr/>
          <a:lstStyle/>
          <a:p>
            <a:r>
              <a:rPr lang="de-AT" b="1" dirty="0" smtClean="0">
                <a:solidFill>
                  <a:schemeClr val="tx1"/>
                </a:solidFill>
              </a:rPr>
              <a:t>Digitalisierung/Vernetzung </a:t>
            </a:r>
            <a:r>
              <a:rPr lang="de-AT" b="1" dirty="0">
                <a:solidFill>
                  <a:schemeClr val="tx1"/>
                </a:solidFill>
              </a:rPr>
              <a:t>der </a:t>
            </a:r>
            <a:r>
              <a:rPr lang="de-AT" b="1" dirty="0" smtClean="0">
                <a:solidFill>
                  <a:schemeClr val="tx1"/>
                </a:solidFill>
              </a:rPr>
              <a:t>Logistik</a:t>
            </a:r>
            <a:endParaRPr lang="de-AT" sz="2400" b="1" dirty="0">
              <a:solidFill>
                <a:schemeClr val="tx1"/>
              </a:solidFill>
            </a:endParaRPr>
          </a:p>
        </p:txBody>
      </p:sp>
      <p:sp>
        <p:nvSpPr>
          <p:cNvPr id="3" name="Inhaltsplatzhalter 2"/>
          <p:cNvSpPr>
            <a:spLocks noGrp="1"/>
          </p:cNvSpPr>
          <p:nvPr>
            <p:ph idx="1"/>
          </p:nvPr>
        </p:nvSpPr>
        <p:spPr>
          <a:xfrm>
            <a:off x="179512" y="1727701"/>
            <a:ext cx="6552728" cy="4776192"/>
          </a:xfrm>
        </p:spPr>
        <p:txBody>
          <a:bodyPr>
            <a:normAutofit/>
          </a:bodyPr>
          <a:lstStyle/>
          <a:p>
            <a:pPr lvl="1"/>
            <a:r>
              <a:rPr lang="de-AT" dirty="0" smtClean="0"/>
              <a:t>Industrie 4.0 als Erweiterung des Internet der Dinge</a:t>
            </a:r>
          </a:p>
          <a:p>
            <a:pPr lvl="2">
              <a:buFont typeface="Symbol" panose="05050102010706020507" pitchFamily="18" charset="2"/>
              <a:buChar char="-"/>
            </a:pPr>
            <a:r>
              <a:rPr lang="de-DE" sz="1600" dirty="0"/>
              <a:t>g</a:t>
            </a:r>
            <a:r>
              <a:rPr lang="de-DE" sz="1600" dirty="0" smtClean="0"/>
              <a:t>esellschaftliche </a:t>
            </a:r>
            <a:r>
              <a:rPr lang="de-DE" sz="1600" dirty="0"/>
              <a:t>Entwicklungen wie Onlinehandel führen zu </a:t>
            </a:r>
            <a:r>
              <a:rPr lang="de-DE" sz="1600" dirty="0" smtClean="0"/>
              <a:t/>
            </a:r>
            <a:br>
              <a:rPr lang="de-DE" sz="1600" dirty="0" smtClean="0"/>
            </a:br>
            <a:r>
              <a:rPr lang="de-DE" sz="1600" dirty="0" smtClean="0"/>
              <a:t>einem </a:t>
            </a:r>
            <a:r>
              <a:rPr lang="de-DE" sz="1600" dirty="0"/>
              <a:t>wachsenden </a:t>
            </a:r>
            <a:r>
              <a:rPr lang="de-DE" sz="1600" dirty="0" smtClean="0"/>
              <a:t>Transportbedarf</a:t>
            </a:r>
            <a:endParaRPr lang="de-AT" sz="1600" dirty="0"/>
          </a:p>
          <a:p>
            <a:pPr lvl="2">
              <a:buFont typeface="Symbol" panose="05050102010706020507" pitchFamily="18" charset="2"/>
              <a:buChar char="-"/>
            </a:pPr>
            <a:r>
              <a:rPr lang="de-DE" sz="1600" dirty="0" smtClean="0"/>
              <a:t>steigende Automatisierung von Logistikprozessen</a:t>
            </a:r>
          </a:p>
          <a:p>
            <a:pPr lvl="2">
              <a:buFont typeface="Symbol" panose="05050102010706020507" pitchFamily="18" charset="2"/>
              <a:buChar char="-"/>
            </a:pPr>
            <a:r>
              <a:rPr lang="de-AT" sz="1600" dirty="0"/>
              <a:t>autonome, sich selbst </a:t>
            </a:r>
            <a:r>
              <a:rPr lang="de-AT" sz="1600" dirty="0" smtClean="0"/>
              <a:t>organisierende Logistik</a:t>
            </a:r>
            <a:endParaRPr lang="de-DE" sz="1600" dirty="0" smtClean="0"/>
          </a:p>
          <a:p>
            <a:pPr marL="548640" lvl="2" indent="0">
              <a:buNone/>
            </a:pPr>
            <a:r>
              <a:rPr lang="de-DE" sz="1600" dirty="0" smtClean="0">
                <a:sym typeface="Wingdings" panose="05000000000000000000" pitchFamily="2" charset="2"/>
              </a:rPr>
              <a:t></a:t>
            </a:r>
            <a:r>
              <a:rPr lang="de-DE" sz="1600" dirty="0" smtClean="0"/>
              <a:t>beeinflussen </a:t>
            </a:r>
            <a:r>
              <a:rPr lang="de-DE" sz="1600" dirty="0"/>
              <a:t>maßgeblich das </a:t>
            </a:r>
            <a:r>
              <a:rPr lang="de-DE" sz="1600" dirty="0" smtClean="0"/>
              <a:t>Transportaufkommen</a:t>
            </a:r>
          </a:p>
          <a:p>
            <a:pPr marL="548640" lvl="2" indent="0">
              <a:buNone/>
            </a:pPr>
            <a:endParaRPr lang="de-AT" sz="1000" dirty="0"/>
          </a:p>
          <a:p>
            <a:pPr lvl="1"/>
            <a:r>
              <a:rPr lang="de-AT" dirty="0"/>
              <a:t>Vernetzung mit Kunden und anderen wichtigen </a:t>
            </a:r>
            <a:r>
              <a:rPr lang="de-AT" dirty="0" smtClean="0"/>
              <a:t>Akteuren</a:t>
            </a:r>
          </a:p>
          <a:p>
            <a:pPr lvl="2">
              <a:buFont typeface="Symbol" panose="05050102010706020507" pitchFamily="18" charset="2"/>
              <a:buChar char="-"/>
            </a:pPr>
            <a:r>
              <a:rPr lang="de-AT" sz="1600" dirty="0" smtClean="0"/>
              <a:t>um </a:t>
            </a:r>
            <a:r>
              <a:rPr lang="de-AT" sz="1600" dirty="0"/>
              <a:t>dem zunehmenden Transportaufkommen gerecht zu </a:t>
            </a:r>
            <a:r>
              <a:rPr lang="de-AT" sz="1600" dirty="0" smtClean="0"/>
              <a:t/>
            </a:r>
            <a:br>
              <a:rPr lang="de-AT" sz="1600" dirty="0" smtClean="0"/>
            </a:br>
            <a:r>
              <a:rPr lang="de-AT" sz="1600" dirty="0" smtClean="0"/>
              <a:t>werden</a:t>
            </a:r>
          </a:p>
          <a:p>
            <a:pPr lvl="2">
              <a:buFont typeface="Symbol" panose="05050102010706020507" pitchFamily="18" charset="2"/>
              <a:buChar char="-"/>
            </a:pPr>
            <a:r>
              <a:rPr lang="de-AT" sz="1600" dirty="0" smtClean="0"/>
              <a:t>Schaffung einer Vertrauensbasis</a:t>
            </a:r>
          </a:p>
          <a:p>
            <a:pPr lvl="2">
              <a:buFont typeface="Symbol" panose="05050102010706020507" pitchFamily="18" charset="2"/>
              <a:buChar char="-"/>
            </a:pPr>
            <a:r>
              <a:rPr lang="de-AT" sz="1600" dirty="0"/>
              <a:t>Bereitschaft zum Datenaustausch </a:t>
            </a:r>
            <a:endParaRPr lang="de-AT" sz="1600" dirty="0" smtClean="0"/>
          </a:p>
          <a:p>
            <a:pPr lvl="2">
              <a:buFont typeface="Symbol" panose="05050102010706020507" pitchFamily="18" charset="2"/>
              <a:buChar char="-"/>
            </a:pPr>
            <a:endParaRPr lang="de-AT" sz="1000" dirty="0" smtClean="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August 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7" name="Rechteck 6"/>
          <p:cNvSpPr/>
          <p:nvPr/>
        </p:nvSpPr>
        <p:spPr>
          <a:xfrm>
            <a:off x="6964114" y="6315779"/>
            <a:ext cx="1004825" cy="215444"/>
          </a:xfrm>
          <a:prstGeom prst="rect">
            <a:avLst/>
          </a:prstGeom>
        </p:spPr>
        <p:txBody>
          <a:bodyPr wrap="square">
            <a:spAutoFit/>
          </a:bodyPr>
          <a:lstStyle/>
          <a:p>
            <a:r>
              <a:rPr lang="de-AT" sz="800" dirty="0" smtClean="0">
                <a:latin typeface="Corbel" panose="020B0503020204020204" pitchFamily="34" charset="0"/>
              </a:rPr>
              <a:t>Bildquelle: </a:t>
            </a:r>
            <a:r>
              <a:rPr lang="de-AT" sz="800" dirty="0" err="1" smtClean="0">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548542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04664"/>
            <a:ext cx="7175013" cy="990600"/>
          </a:xfrm>
        </p:spPr>
        <p:txBody>
          <a:bodyPr>
            <a:normAutofit/>
          </a:bodyPr>
          <a:lstStyle/>
          <a:p>
            <a:r>
              <a:rPr lang="de-AT" b="1" dirty="0" smtClean="0">
                <a:solidFill>
                  <a:schemeClr val="tx1"/>
                </a:solidFill>
              </a:rPr>
              <a:t>Innovative Transportkonzepte – Ein Überblick</a:t>
            </a:r>
            <a:endParaRPr lang="en-US" b="1" dirty="0">
              <a:solidFill>
                <a:schemeClr val="tx1"/>
              </a:solidFill>
            </a:endParaRPr>
          </a:p>
        </p:txBody>
      </p:sp>
      <p:sp>
        <p:nvSpPr>
          <p:cNvPr id="4" name="Date Placeholder 3"/>
          <p:cNvSpPr>
            <a:spLocks noGrp="1"/>
          </p:cNvSpPr>
          <p:nvPr>
            <p:ph type="dt" sz="half" idx="10"/>
          </p:nvPr>
        </p:nvSpPr>
        <p:spPr/>
        <p:txBody>
          <a:bodyPr/>
          <a:lstStyle/>
          <a:p>
            <a:fld id="{40842F99-3927-4D4D-B5BD-08A05AB6810C}" type="datetime6">
              <a:rPr lang="de-AT" smtClean="0">
                <a:solidFill>
                  <a:prstClr val="white"/>
                </a:solidFill>
              </a:rPr>
              <a:t>August 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grpSp>
        <p:nvGrpSpPr>
          <p:cNvPr id="11" name="Gruppieren 10"/>
          <p:cNvGrpSpPr/>
          <p:nvPr/>
        </p:nvGrpSpPr>
        <p:grpSpPr>
          <a:xfrm>
            <a:off x="312087" y="1953538"/>
            <a:ext cx="8691835" cy="4707249"/>
            <a:chOff x="312087" y="1953538"/>
            <a:chExt cx="8691835" cy="4707249"/>
          </a:xfrm>
        </p:grpSpPr>
        <p:cxnSp>
          <p:nvCxnSpPr>
            <p:cNvPr id="10" name="Straight Arrow Connector 9"/>
            <p:cNvCxnSpPr/>
            <p:nvPr/>
          </p:nvCxnSpPr>
          <p:spPr>
            <a:xfrm>
              <a:off x="4860032" y="4018361"/>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38489" y="4725144"/>
              <a:ext cx="337567"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572000" y="3140968"/>
              <a:ext cx="43204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085687" y="2894744"/>
              <a:ext cx="744262" cy="492447"/>
              <a:chOff x="5236413" y="3645024"/>
              <a:chExt cx="744262" cy="49244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a:off x="4536505" y="2235802"/>
              <a:ext cx="3707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057902" y="1953538"/>
              <a:ext cx="3085411" cy="379457"/>
              <a:chOff x="5057902" y="1953538"/>
              <a:chExt cx="3085411" cy="379457"/>
            </a:xfrm>
          </p:grpSpPr>
          <p:pic>
            <p:nvPicPr>
              <p:cNvPr id="3" name="Picture 2"/>
              <p:cNvPicPr>
                <a:picLocks noChangeAspect="1" noChangeArrowheads="1"/>
              </p:cNvPicPr>
              <p:nvPr/>
            </p:nvPicPr>
            <p:blipFill>
              <a:blip r:embed="rId4">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feld 19"/>
              <p:cNvSpPr txBox="1"/>
              <p:nvPr/>
            </p:nvSpPr>
            <p:spPr>
              <a:xfrm>
                <a:off x="5752511" y="2044686"/>
                <a:ext cx="350373" cy="276999"/>
              </a:xfrm>
              <a:prstGeom prst="rect">
                <a:avLst/>
              </a:prstGeom>
              <a:noFill/>
            </p:spPr>
            <p:txBody>
              <a:bodyPr wrap="square" rtlCol="0">
                <a:spAutoFit/>
              </a:bodyPr>
              <a:lstStyle/>
              <a:p>
                <a:pPr algn="l"/>
                <a:r>
                  <a:rPr lang="de-AT" sz="1200" b="1" dirty="0" smtClean="0"/>
                  <a:t>+</a:t>
                </a:r>
                <a:endParaRPr lang="de-AT" sz="1200" b="1" dirty="0"/>
              </a:p>
            </p:txBody>
          </p:sp>
          <p:sp>
            <p:nvSpPr>
              <p:cNvPr id="44" name="Textfeld 19"/>
              <p:cNvSpPr txBox="1"/>
              <p:nvPr/>
            </p:nvSpPr>
            <p:spPr>
              <a:xfrm>
                <a:off x="6906931" y="2055996"/>
                <a:ext cx="350373" cy="276999"/>
              </a:xfrm>
              <a:prstGeom prst="rect">
                <a:avLst/>
              </a:prstGeom>
              <a:noFill/>
            </p:spPr>
            <p:txBody>
              <a:bodyPr wrap="square" rtlCol="0">
                <a:spAutoFit/>
              </a:bodyPr>
              <a:lstStyle/>
              <a:p>
                <a:pPr algn="l"/>
                <a:r>
                  <a:rPr lang="de-AT" sz="1200" b="1" dirty="0" smtClean="0"/>
                  <a:t>+</a:t>
                </a:r>
                <a:endParaRPr lang="de-AT" sz="1200" b="1" dirty="0"/>
              </a:p>
            </p:txBody>
          </p:sp>
        </p:grpSp>
        <p:grpSp>
          <p:nvGrpSpPr>
            <p:cNvPr id="33" name="Group 32"/>
            <p:cNvGrpSpPr/>
            <p:nvPr/>
          </p:nvGrpSpPr>
          <p:grpSpPr>
            <a:xfrm>
              <a:off x="5213362" y="3812067"/>
              <a:ext cx="3441052" cy="368844"/>
              <a:chOff x="5213362" y="3812067"/>
              <a:chExt cx="3441052" cy="368844"/>
            </a:xfrm>
          </p:grpSpPr>
          <p:pic>
            <p:nvPicPr>
              <p:cNvPr id="39" name="Picture 38"/>
              <p:cNvPicPr>
                <a:picLocks noChangeAspect="1" noChangeArrowheads="1"/>
              </p:cNvPicPr>
              <p:nvPr/>
            </p:nvPicPr>
            <p:blipFill>
              <a:blip r:embed="rId4">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213362" y="3896023"/>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feld 19"/>
              <p:cNvSpPr txBox="1"/>
              <p:nvPr/>
            </p:nvSpPr>
            <p:spPr>
              <a:xfrm>
                <a:off x="5950931" y="3899246"/>
                <a:ext cx="514734" cy="276999"/>
              </a:xfrm>
              <a:prstGeom prst="rect">
                <a:avLst/>
              </a:prstGeom>
              <a:noFill/>
            </p:spPr>
            <p:txBody>
              <a:bodyPr wrap="square" rtlCol="0">
                <a:spAutoFit/>
              </a:bodyPr>
              <a:lstStyle/>
              <a:p>
                <a:pPr algn="l"/>
                <a:r>
                  <a:rPr lang="de-AT" sz="1200" b="1" dirty="0" smtClean="0"/>
                  <a:t>+/-</a:t>
                </a:r>
                <a:endParaRPr lang="de-AT" sz="1200" b="1" dirty="0"/>
              </a:p>
            </p:txBody>
          </p:sp>
          <p:sp>
            <p:nvSpPr>
              <p:cNvPr id="41" name="Textfeld 19"/>
              <p:cNvSpPr txBox="1"/>
              <p:nvPr/>
            </p:nvSpPr>
            <p:spPr>
              <a:xfrm>
                <a:off x="7306643" y="3899246"/>
                <a:ext cx="514734" cy="276999"/>
              </a:xfrm>
              <a:prstGeom prst="rect">
                <a:avLst/>
              </a:prstGeom>
              <a:noFill/>
            </p:spPr>
            <p:txBody>
              <a:bodyPr wrap="square" rtlCol="0">
                <a:spAutoFit/>
              </a:bodyPr>
              <a:lstStyle/>
              <a:p>
                <a:pPr algn="l"/>
                <a:r>
                  <a:rPr lang="de-AT" sz="1200" b="1" dirty="0" smtClean="0"/>
                  <a:t>+/-</a:t>
                </a:r>
                <a:endParaRPr lang="de-AT" sz="1200" b="1" dirty="0"/>
              </a:p>
            </p:txBody>
          </p:sp>
          <p:pic>
            <p:nvPicPr>
              <p:cNvPr id="45" name="Picture 3"/>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6269493" y="3896023"/>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632213" y="3812067"/>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5569003" y="4725144"/>
              <a:ext cx="3085411" cy="379457"/>
              <a:chOff x="5057902" y="1953538"/>
              <a:chExt cx="3085411" cy="379457"/>
            </a:xfrm>
          </p:grpSpPr>
          <p:pic>
            <p:nvPicPr>
              <p:cNvPr id="50" name="Picture 49"/>
              <p:cNvPicPr>
                <a:picLocks noChangeAspect="1" noChangeArrowheads="1"/>
              </p:cNvPicPr>
              <p:nvPr/>
            </p:nvPicPr>
            <p:blipFill>
              <a:blip r:embed="rId4">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feld 19"/>
              <p:cNvSpPr txBox="1"/>
              <p:nvPr/>
            </p:nvSpPr>
            <p:spPr>
              <a:xfrm>
                <a:off x="5752511" y="2044686"/>
                <a:ext cx="350373" cy="276999"/>
              </a:xfrm>
              <a:prstGeom prst="rect">
                <a:avLst/>
              </a:prstGeom>
              <a:noFill/>
            </p:spPr>
            <p:txBody>
              <a:bodyPr wrap="square" rtlCol="0">
                <a:spAutoFit/>
              </a:bodyPr>
              <a:lstStyle/>
              <a:p>
                <a:pPr algn="l"/>
                <a:r>
                  <a:rPr lang="de-AT" sz="1200" b="1" dirty="0" smtClean="0"/>
                  <a:t>+</a:t>
                </a:r>
                <a:endParaRPr lang="de-AT" sz="1200" b="1" dirty="0"/>
              </a:p>
            </p:txBody>
          </p:sp>
          <p:sp>
            <p:nvSpPr>
              <p:cNvPr id="54" name="Textfeld 19"/>
              <p:cNvSpPr txBox="1"/>
              <p:nvPr/>
            </p:nvSpPr>
            <p:spPr>
              <a:xfrm>
                <a:off x="6906931" y="2055996"/>
                <a:ext cx="350373" cy="276999"/>
              </a:xfrm>
              <a:prstGeom prst="rect">
                <a:avLst/>
              </a:prstGeom>
              <a:noFill/>
            </p:spPr>
            <p:txBody>
              <a:bodyPr wrap="square" rtlCol="0">
                <a:spAutoFit/>
              </a:bodyPr>
              <a:lstStyle/>
              <a:p>
                <a:pPr algn="l"/>
                <a:r>
                  <a:rPr lang="de-AT" sz="1200" b="1" dirty="0" smtClean="0"/>
                  <a:t>+</a:t>
                </a:r>
                <a:endParaRPr lang="de-AT" sz="1200" b="1" dirty="0"/>
              </a:p>
            </p:txBody>
          </p:sp>
        </p:grpSp>
        <p:grpSp>
          <p:nvGrpSpPr>
            <p:cNvPr id="55" name="Group 54"/>
            <p:cNvGrpSpPr/>
            <p:nvPr/>
          </p:nvGrpSpPr>
          <p:grpSpPr>
            <a:xfrm>
              <a:off x="5918511" y="3114673"/>
              <a:ext cx="3085411" cy="379457"/>
              <a:chOff x="5057902" y="1953538"/>
              <a:chExt cx="3085411" cy="379457"/>
            </a:xfrm>
          </p:grpSpPr>
          <p:pic>
            <p:nvPicPr>
              <p:cNvPr id="56" name="Picture 55"/>
              <p:cNvPicPr>
                <a:picLocks noChangeAspect="1" noChangeArrowheads="1"/>
              </p:cNvPicPr>
              <p:nvPr/>
            </p:nvPicPr>
            <p:blipFill>
              <a:blip r:embed="rId4">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6">
                <a:clrChange>
                  <a:clrFrom>
                    <a:srgbClr val="FFFFFF"/>
                  </a:clrFrom>
                  <a:clrTo>
                    <a:srgbClr val="FFFFFF">
                      <a:alpha val="0"/>
                    </a:srgbClr>
                  </a:clrTo>
                </a:clrChange>
                <a:biLevel thresh="50000"/>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feld 19"/>
              <p:cNvSpPr txBox="1"/>
              <p:nvPr/>
            </p:nvSpPr>
            <p:spPr>
              <a:xfrm>
                <a:off x="5752511" y="2044686"/>
                <a:ext cx="350373" cy="276999"/>
              </a:xfrm>
              <a:prstGeom prst="rect">
                <a:avLst/>
              </a:prstGeom>
              <a:noFill/>
            </p:spPr>
            <p:txBody>
              <a:bodyPr wrap="square" rtlCol="0">
                <a:spAutoFit/>
              </a:bodyPr>
              <a:lstStyle/>
              <a:p>
                <a:pPr algn="l"/>
                <a:r>
                  <a:rPr lang="de-AT" sz="1200" b="1" dirty="0" smtClean="0"/>
                  <a:t>+</a:t>
                </a:r>
                <a:endParaRPr lang="de-AT" sz="1200" b="1" dirty="0"/>
              </a:p>
            </p:txBody>
          </p:sp>
          <p:sp>
            <p:nvSpPr>
              <p:cNvPr id="60" name="Textfeld 19"/>
              <p:cNvSpPr txBox="1"/>
              <p:nvPr/>
            </p:nvSpPr>
            <p:spPr>
              <a:xfrm>
                <a:off x="6906931" y="2055996"/>
                <a:ext cx="350373" cy="276999"/>
              </a:xfrm>
              <a:prstGeom prst="rect">
                <a:avLst/>
              </a:prstGeom>
              <a:noFill/>
            </p:spPr>
            <p:txBody>
              <a:bodyPr wrap="square" rtlCol="0">
                <a:spAutoFit/>
              </a:bodyPr>
              <a:lstStyle/>
              <a:p>
                <a:pPr algn="l"/>
                <a:r>
                  <a:rPr lang="de-AT" sz="1200" b="1" dirty="0" smtClean="0"/>
                  <a:t>+</a:t>
                </a:r>
                <a:endParaRPr lang="de-AT" sz="1200" b="1" dirty="0"/>
              </a:p>
            </p:txBody>
          </p:sp>
        </p:grpSp>
        <p:pic>
          <p:nvPicPr>
            <p:cNvPr id="1030" name="Picture 6" descr="C:\Program Files (x86)\Microsoft Office\MEDIA\CAGCAT10\j0234131.wmf"/>
            <p:cNvPicPr>
              <a:picLocks noChangeAspect="1" noChangeArrowheads="1"/>
            </p:cNvPicPr>
            <p:nvPr/>
          </p:nvPicPr>
          <p:blipFill>
            <a:blip r:embed="rId7" cstate="screen">
              <a:biLevel thresh="50000"/>
              <a:extLst>
                <a:ext uri="{28A0092B-C50C-407E-A947-70E740481C1C}">
                  <a14:useLocalDpi xmlns:a14="http://schemas.microsoft.com/office/drawing/2010/main"/>
                </a:ext>
              </a:extLst>
            </a:blip>
            <a:srcRect/>
            <a:stretch>
              <a:fillRect/>
            </a:stretch>
          </p:blipFill>
          <p:spPr bwMode="auto">
            <a:xfrm>
              <a:off x="4990670" y="4909566"/>
              <a:ext cx="668252" cy="71059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2087" y="1953538"/>
              <a:ext cx="4167433" cy="4707249"/>
            </a:xfrm>
            <a:prstGeom prst="rect">
              <a:avLst/>
            </a:prstGeom>
          </p:spPr>
        </p:pic>
        <p:pic>
          <p:nvPicPr>
            <p:cNvPr id="128" name="Picture 13" descr="https://irp-cdn.multiscreensite.com/b2c7210d/dms3rep/multi/desktop/handshake_icon-300x238.png"/>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728452" y="5234747"/>
              <a:ext cx="654424" cy="519177"/>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feld 46"/>
          <p:cNvSpPr txBox="1"/>
          <p:nvPr/>
        </p:nvSpPr>
        <p:spPr>
          <a:xfrm>
            <a:off x="7255917" y="5910571"/>
            <a:ext cx="1656184" cy="230832"/>
          </a:xfrm>
          <a:prstGeom prst="rect">
            <a:avLst/>
          </a:prstGeom>
          <a:noFill/>
        </p:spPr>
        <p:txBody>
          <a:bodyPr wrap="square" rtlCol="0">
            <a:spAutoFit/>
          </a:bodyPr>
          <a:lstStyle/>
          <a:p>
            <a:pPr algn="ctr"/>
            <a:r>
              <a:rPr lang="de-AT" sz="900" dirty="0"/>
              <a:t>Bildquelle: </a:t>
            </a:r>
            <a:r>
              <a:rPr lang="de-AT" sz="900" dirty="0" smtClean="0"/>
              <a:t>Eigene</a:t>
            </a:r>
            <a:endParaRPr lang="de-AT" sz="900" baseline="30000" dirty="0"/>
          </a:p>
        </p:txBody>
      </p:sp>
    </p:spTree>
    <p:extLst>
      <p:ext uri="{BB962C8B-B14F-4D97-AF65-F5344CB8AC3E}">
        <p14:creationId xmlns:p14="http://schemas.microsoft.com/office/powerpoint/2010/main" val="1539651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err="1" smtClean="0">
                <a:solidFill>
                  <a:schemeClr val="tx1"/>
                </a:solidFill>
              </a:rPr>
              <a:t>Synchromodalität</a:t>
            </a:r>
            <a:endParaRPr lang="en-US" b="1" dirty="0">
              <a:solidFill>
                <a:schemeClr val="tx1"/>
              </a:solidFill>
            </a:endParaRPr>
          </a:p>
        </p:txBody>
      </p:sp>
      <p:sp>
        <p:nvSpPr>
          <p:cNvPr id="5" name="Inhaltsplatzhalter 4"/>
          <p:cNvSpPr>
            <a:spLocks noGrp="1"/>
          </p:cNvSpPr>
          <p:nvPr>
            <p:ph idx="1"/>
          </p:nvPr>
        </p:nvSpPr>
        <p:spPr>
          <a:xfrm>
            <a:off x="457199" y="1700808"/>
            <a:ext cx="8395989" cy="2176565"/>
          </a:xfrm>
        </p:spPr>
        <p:txBody>
          <a:bodyPr>
            <a:noAutofit/>
          </a:bodyPr>
          <a:lstStyle/>
          <a:p>
            <a:pPr marL="285750" indent="-285750"/>
            <a:r>
              <a:rPr lang="de-AT" sz="1800" b="1" dirty="0" smtClean="0"/>
              <a:t>Ziel: </a:t>
            </a:r>
            <a:r>
              <a:rPr lang="de-AT" sz="1800" dirty="0" smtClean="0"/>
              <a:t>Flexibles </a:t>
            </a:r>
            <a:r>
              <a:rPr lang="de-AT" sz="1800" dirty="0"/>
              <a:t>und </a:t>
            </a:r>
            <a:r>
              <a:rPr lang="de-AT" sz="1800" dirty="0" smtClean="0"/>
              <a:t>kooperatives Verkehrsnetz, </a:t>
            </a:r>
            <a:r>
              <a:rPr lang="de-AT" sz="1800" dirty="0"/>
              <a:t>in dem die verschiedenen verfügbaren Verkehrsmittel genutzt </a:t>
            </a:r>
            <a:r>
              <a:rPr lang="de-AT" sz="1800" dirty="0" smtClean="0"/>
              <a:t>werden</a:t>
            </a:r>
            <a:endParaRPr lang="de-AT" sz="1800" dirty="0"/>
          </a:p>
          <a:p>
            <a:pPr marL="285750" indent="-285750"/>
            <a:r>
              <a:rPr lang="de-AT" sz="1800" dirty="0"/>
              <a:t>Der Kunde kann Grundvoraussetzungen wie Transportkosten und Lieferzeit festlegen </a:t>
            </a:r>
          </a:p>
          <a:p>
            <a:pPr marL="285750" indent="-285750"/>
            <a:r>
              <a:rPr lang="de-AT" sz="1800" dirty="0" smtClean="0"/>
              <a:t>Transportmittel </a:t>
            </a:r>
            <a:r>
              <a:rPr lang="de-AT" sz="1800" dirty="0"/>
              <a:t>werden </a:t>
            </a:r>
            <a:r>
              <a:rPr lang="de-AT" sz="1800" dirty="0" smtClean="0"/>
              <a:t>vom Transportunternehmen definiert </a:t>
            </a:r>
            <a:r>
              <a:rPr lang="de-AT" sz="1800" dirty="0" smtClean="0">
                <a:sym typeface="Wingdings" panose="05000000000000000000" pitchFamily="2" charset="2"/>
              </a:rPr>
              <a:t> </a:t>
            </a:r>
            <a:r>
              <a:rPr lang="de-AT" sz="1800" b="1" dirty="0" smtClean="0">
                <a:sym typeface="Wingdings" panose="05000000000000000000" pitchFamily="2" charset="2"/>
              </a:rPr>
              <a:t>Bündelungseffekte</a:t>
            </a:r>
            <a:endParaRPr lang="de-AT" sz="1800" b="1" dirty="0" smtClean="0"/>
          </a:p>
        </p:txBody>
      </p:sp>
      <p:grpSp>
        <p:nvGrpSpPr>
          <p:cNvPr id="8" name="Gruppieren 4"/>
          <p:cNvGrpSpPr>
            <a:grpSpLocks noChangeAspect="1"/>
          </p:cNvGrpSpPr>
          <p:nvPr/>
        </p:nvGrpSpPr>
        <p:grpSpPr>
          <a:xfrm>
            <a:off x="5010380" y="3263466"/>
            <a:ext cx="3842809" cy="2967983"/>
            <a:chOff x="3322864" y="1924217"/>
            <a:chExt cx="5323116" cy="3819822"/>
          </a:xfrm>
        </p:grpSpPr>
        <p:pic>
          <p:nvPicPr>
            <p:cNvPr id="9" name="Picture 4" descr="http://www.negenborn.net/rudy/images/2015-iccl-synchromodal-inland-container-transport.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410" t="1536" r="2895" b="4582"/>
            <a:stretch/>
          </p:blipFill>
          <p:spPr bwMode="auto">
            <a:xfrm>
              <a:off x="3322864" y="2037453"/>
              <a:ext cx="5323116" cy="37065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negenborn.net/rudy/images/2015-iccl-synchromodal-inland-container-transport.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410" t="85809" r="67132" b="4581"/>
            <a:stretch/>
          </p:blipFill>
          <p:spPr bwMode="auto">
            <a:xfrm>
              <a:off x="3388180" y="1924217"/>
              <a:ext cx="1575707" cy="3794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eck 15"/>
          <p:cNvSpPr/>
          <p:nvPr/>
        </p:nvSpPr>
        <p:spPr>
          <a:xfrm>
            <a:off x="5057532" y="6231449"/>
            <a:ext cx="2961119" cy="230832"/>
          </a:xfrm>
          <a:prstGeom prst="rect">
            <a:avLst/>
          </a:prstGeom>
        </p:spPr>
        <p:txBody>
          <a:bodyPr wrap="square">
            <a:spAutoFit/>
          </a:bodyPr>
          <a:lstStyle/>
          <a:p>
            <a:r>
              <a:rPr lang="de-AT" sz="900" dirty="0" smtClean="0"/>
              <a:t>Bildquelle: Rudy Negenborn, Delft University </a:t>
            </a:r>
            <a:r>
              <a:rPr lang="de-AT" sz="900" dirty="0" err="1" smtClean="0"/>
              <a:t>of</a:t>
            </a:r>
            <a:r>
              <a:rPr lang="de-AT" sz="900" dirty="0" smtClean="0"/>
              <a:t> Technology</a:t>
            </a:r>
            <a:endParaRPr lang="de-AT" sz="900" dirty="0"/>
          </a:p>
        </p:txBody>
      </p:sp>
      <p:sp>
        <p:nvSpPr>
          <p:cNvPr id="12" name="Inhaltsplatzhalter 4"/>
          <p:cNvSpPr txBox="1">
            <a:spLocks/>
          </p:cNvSpPr>
          <p:nvPr/>
        </p:nvSpPr>
        <p:spPr>
          <a:xfrm>
            <a:off x="433625" y="3261320"/>
            <a:ext cx="4498416" cy="4776192"/>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r>
              <a:rPr lang="de-AT" sz="1800" dirty="0" smtClean="0"/>
              <a:t>Bündelungseffekte sorgen für </a:t>
            </a:r>
            <a:r>
              <a:rPr lang="de-AT" sz="1800" b="1" dirty="0" smtClean="0"/>
              <a:t>effizientere Nutzung</a:t>
            </a:r>
            <a:r>
              <a:rPr lang="de-AT" sz="1800" dirty="0" smtClean="0"/>
              <a:t> der Transportkapazitäten und eine </a:t>
            </a:r>
            <a:r>
              <a:rPr lang="de-AT" sz="1800" dirty="0"/>
              <a:t>zunehmende Nutzung von Schienen- und Binnenschifftransport</a:t>
            </a:r>
          </a:p>
          <a:p>
            <a:pPr marL="285750" indent="-285750"/>
            <a:r>
              <a:rPr lang="de-AT" sz="1800" dirty="0" smtClean="0"/>
              <a:t>Voraussetzung für Erfolg: enge </a:t>
            </a:r>
            <a:r>
              <a:rPr lang="de-AT" sz="1800" b="1" dirty="0" smtClean="0"/>
              <a:t>Zusammen-arbeit aller Akteure</a:t>
            </a:r>
            <a:r>
              <a:rPr lang="de-AT" sz="1800" dirty="0" smtClean="0"/>
              <a:t> entlang der Supply Chain</a:t>
            </a:r>
          </a:p>
          <a:p>
            <a:pPr marL="285750" indent="-285750"/>
            <a:r>
              <a:rPr lang="de-AT" sz="1800" dirty="0" smtClean="0"/>
              <a:t>Einbindung von visionären Verkehrsträgern unterstützt </a:t>
            </a:r>
            <a:r>
              <a:rPr lang="de-AT" sz="1800" dirty="0" err="1" smtClean="0"/>
              <a:t>synchromodale</a:t>
            </a:r>
            <a:r>
              <a:rPr lang="de-AT" sz="1800" dirty="0" smtClean="0"/>
              <a:t> Systeme</a:t>
            </a:r>
          </a:p>
          <a:p>
            <a:endParaRPr lang="de-AT" sz="1800" dirty="0"/>
          </a:p>
        </p:txBody>
      </p:sp>
    </p:spTree>
    <p:extLst>
      <p:ext uri="{BB962C8B-B14F-4D97-AF65-F5344CB8AC3E}">
        <p14:creationId xmlns:p14="http://schemas.microsoft.com/office/powerpoint/2010/main" val="227199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626968" cy="990600"/>
          </a:xfrm>
        </p:spPr>
        <p:txBody>
          <a:bodyPr>
            <a:normAutofit/>
          </a:bodyPr>
          <a:lstStyle/>
          <a:p>
            <a:r>
              <a:rPr lang="de-DE" b="1" dirty="0" smtClean="0">
                <a:solidFill>
                  <a:schemeClr val="tx1"/>
                </a:solidFill>
              </a:rPr>
              <a:t>Vision bis 2030: Das </a:t>
            </a:r>
            <a:r>
              <a:rPr lang="de-DE" b="1" dirty="0" err="1" smtClean="0">
                <a:solidFill>
                  <a:schemeClr val="tx1"/>
                </a:solidFill>
              </a:rPr>
              <a:t>Physical</a:t>
            </a:r>
            <a:r>
              <a:rPr lang="de-DE" b="1" dirty="0" smtClean="0">
                <a:solidFill>
                  <a:schemeClr val="tx1"/>
                </a:solidFill>
              </a:rPr>
              <a:t> Internet</a:t>
            </a:r>
            <a:endParaRPr lang="de-AT" dirty="0">
              <a:solidFill>
                <a:schemeClr val="tx1"/>
              </a:solidFill>
            </a:endParaRPr>
          </a:p>
        </p:txBody>
      </p:sp>
      <p:sp>
        <p:nvSpPr>
          <p:cNvPr id="3" name="Inhaltsplatzhalter 2"/>
          <p:cNvSpPr>
            <a:spLocks noGrp="1"/>
          </p:cNvSpPr>
          <p:nvPr>
            <p:ph idx="1"/>
          </p:nvPr>
        </p:nvSpPr>
        <p:spPr>
          <a:xfrm>
            <a:off x="457200" y="1700808"/>
            <a:ext cx="3984836" cy="4776192"/>
          </a:xfrm>
        </p:spPr>
        <p:txBody>
          <a:bodyPr>
            <a:normAutofit/>
          </a:bodyPr>
          <a:lstStyle/>
          <a:p>
            <a:pPr>
              <a:spcBef>
                <a:spcPts val="450"/>
              </a:spcBef>
              <a:spcAft>
                <a:spcPts val="900"/>
              </a:spcAft>
              <a:buClr>
                <a:srgbClr val="189BC4"/>
              </a:buClr>
            </a:pPr>
            <a:r>
              <a:rPr lang="de-AT" sz="1600" dirty="0">
                <a:solidFill>
                  <a:schemeClr val="tx1"/>
                </a:solidFill>
              </a:rPr>
              <a:t>Versand von Produkten über das Internet – auf derselben Basis wie Informationsflüsse!</a:t>
            </a:r>
          </a:p>
          <a:p>
            <a:pPr>
              <a:spcBef>
                <a:spcPts val="450"/>
              </a:spcBef>
              <a:spcAft>
                <a:spcPts val="900"/>
              </a:spcAft>
              <a:buClr>
                <a:srgbClr val="189BC4"/>
              </a:buClr>
            </a:pPr>
            <a:r>
              <a:rPr lang="de-AT" sz="1600" dirty="0">
                <a:solidFill>
                  <a:schemeClr val="tx1"/>
                </a:solidFill>
              </a:rPr>
              <a:t>offenes, verbundenes Netzwerk</a:t>
            </a:r>
          </a:p>
          <a:p>
            <a:pPr>
              <a:spcBef>
                <a:spcPts val="450"/>
              </a:spcBef>
              <a:spcAft>
                <a:spcPts val="900"/>
              </a:spcAft>
              <a:buClr>
                <a:srgbClr val="189BC4"/>
              </a:buClr>
            </a:pPr>
            <a:r>
              <a:rPr lang="de-AT" sz="1600" dirty="0">
                <a:solidFill>
                  <a:schemeClr val="tx1"/>
                </a:solidFill>
              </a:rPr>
              <a:t>Grundlage: Netzwerk von Hubs</a:t>
            </a:r>
          </a:p>
          <a:p>
            <a:pPr>
              <a:spcBef>
                <a:spcPts val="450"/>
              </a:spcBef>
              <a:buClr>
                <a:srgbClr val="189BC4"/>
              </a:buClr>
            </a:pPr>
            <a:r>
              <a:rPr lang="de-AT" sz="1600" dirty="0">
                <a:solidFill>
                  <a:schemeClr val="tx1"/>
                </a:solidFill>
              </a:rPr>
              <a:t>basiert auf</a:t>
            </a:r>
          </a:p>
          <a:p>
            <a:pPr lvl="1">
              <a:spcBef>
                <a:spcPts val="450"/>
              </a:spcBef>
              <a:buClr>
                <a:srgbClr val="189BC4"/>
              </a:buClr>
              <a:buFont typeface="Symbol" panose="05050102010706020507" pitchFamily="18" charset="2"/>
              <a:buChar char="-"/>
            </a:pPr>
            <a:r>
              <a:rPr lang="de-AT" sz="1600" dirty="0">
                <a:solidFill>
                  <a:schemeClr val="tx1"/>
                </a:solidFill>
              </a:rPr>
              <a:t>physischer, digitaler und operativer Verbindung untereinander</a:t>
            </a:r>
          </a:p>
          <a:p>
            <a:pPr lvl="1">
              <a:spcBef>
                <a:spcPts val="450"/>
              </a:spcBef>
              <a:spcAft>
                <a:spcPts val="900"/>
              </a:spcAft>
              <a:buClr>
                <a:srgbClr val="189BC4"/>
              </a:buClr>
              <a:buFont typeface="Symbol" panose="05050102010706020507" pitchFamily="18" charset="2"/>
              <a:buChar char="-"/>
            </a:pPr>
            <a:r>
              <a:rPr lang="de-AT" sz="1600" dirty="0">
                <a:solidFill>
                  <a:schemeClr val="tx1"/>
                </a:solidFill>
              </a:rPr>
              <a:t>Grundlagen des digitalen Internets</a:t>
            </a:r>
          </a:p>
          <a:p>
            <a:pPr>
              <a:spcBef>
                <a:spcPts val="450"/>
              </a:spcBef>
              <a:buClr>
                <a:srgbClr val="189BC4"/>
              </a:buClr>
            </a:pPr>
            <a:r>
              <a:rPr lang="de-AT" sz="1600" dirty="0">
                <a:solidFill>
                  <a:schemeClr val="tx1"/>
                </a:solidFill>
              </a:rPr>
              <a:t>Beispiel: auf Basis von Daten sucht ein Container seinen Weg selbst </a:t>
            </a:r>
            <a:r>
              <a:rPr lang="de-AT" sz="1600" dirty="0">
                <a:solidFill>
                  <a:schemeClr val="tx1"/>
                </a:solidFill>
                <a:sym typeface="Wingdings" panose="05000000000000000000" pitchFamily="2" charset="2"/>
              </a:rPr>
              <a:t> Algorithmen berechnen die ideale Route</a:t>
            </a:r>
          </a:p>
          <a:p>
            <a:pPr lvl="1">
              <a:spcBef>
                <a:spcPts val="450"/>
              </a:spcBef>
              <a:spcAft>
                <a:spcPts val="450"/>
              </a:spcAft>
              <a:buClr>
                <a:srgbClr val="189BC4"/>
              </a:buClr>
              <a:buFont typeface="Symbol" panose="05050102010706020507" pitchFamily="18" charset="2"/>
              <a:buChar char="-"/>
            </a:pPr>
            <a:r>
              <a:rPr lang="de-AT" sz="1600" dirty="0">
                <a:solidFill>
                  <a:schemeClr val="tx1"/>
                </a:solidFill>
                <a:sym typeface="Wingdings" panose="05000000000000000000" pitchFamily="2" charset="2"/>
              </a:rPr>
              <a:t>Binnenschiff und Zug bevorzugt</a:t>
            </a:r>
            <a:br>
              <a:rPr lang="de-AT" sz="1600" dirty="0">
                <a:solidFill>
                  <a:schemeClr val="tx1"/>
                </a:solidFill>
                <a:sym typeface="Wingdings" panose="05000000000000000000" pitchFamily="2" charset="2"/>
              </a:rPr>
            </a:br>
            <a:r>
              <a:rPr lang="de-AT" sz="1600" dirty="0">
                <a:solidFill>
                  <a:schemeClr val="tx1"/>
                </a:solidFill>
                <a:sym typeface="Wingdings" panose="05000000000000000000" pitchFamily="2" charset="2"/>
              </a:rPr>
              <a:t> umweltfreundlich</a:t>
            </a:r>
            <a:endParaRPr lang="de-AT" sz="1600" dirty="0">
              <a:solidFill>
                <a:schemeClr val="tx1"/>
              </a:solidFill>
            </a:endParaRPr>
          </a:p>
          <a:p>
            <a:pPr>
              <a:buClr>
                <a:srgbClr val="189BC4"/>
              </a:buClr>
            </a:pPr>
            <a:endParaRPr lang="de-AT" sz="1600" dirty="0">
              <a:solidFill>
                <a:schemeClr val="tx1"/>
              </a:solidFill>
            </a:endParaRPr>
          </a:p>
          <a:p>
            <a:pPr>
              <a:buClr>
                <a:srgbClr val="189BC4"/>
              </a:buClr>
            </a:pPr>
            <a:endParaRPr lang="de-AT" sz="1600" dirty="0">
              <a:solidFill>
                <a:schemeClr val="tx1"/>
              </a:solidFill>
            </a:endParaRPr>
          </a:p>
          <a:p>
            <a:endParaRPr lang="de-AT" sz="1600" dirty="0" smtClean="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grpSp>
        <p:nvGrpSpPr>
          <p:cNvPr id="7" name="Group 54"/>
          <p:cNvGrpSpPr>
            <a:grpSpLocks noChangeAspect="1"/>
          </p:cNvGrpSpPr>
          <p:nvPr/>
        </p:nvGrpSpPr>
        <p:grpSpPr>
          <a:xfrm>
            <a:off x="4046668" y="2492896"/>
            <a:ext cx="5097332" cy="2808312"/>
            <a:chOff x="24448" y="1897387"/>
            <a:chExt cx="8473155" cy="4668165"/>
          </a:xfrm>
        </p:grpSpPr>
        <p:grpSp>
          <p:nvGrpSpPr>
            <p:cNvPr id="9" name="Group 51"/>
            <p:cNvGrpSpPr/>
            <p:nvPr/>
          </p:nvGrpSpPr>
          <p:grpSpPr>
            <a:xfrm>
              <a:off x="2339600" y="5551760"/>
              <a:ext cx="4329256" cy="1013792"/>
              <a:chOff x="2339600" y="5442272"/>
              <a:chExt cx="4329256" cy="1013792"/>
            </a:xfrm>
          </p:grpSpPr>
          <p:sp>
            <p:nvSpPr>
              <p:cNvPr id="29" name="Rectangle 23"/>
              <p:cNvSpPr/>
              <p:nvPr/>
            </p:nvSpPr>
            <p:spPr>
              <a:xfrm>
                <a:off x="2339600" y="5527679"/>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smtClean="0">
                    <a:solidFill>
                      <a:schemeClr val="tx1"/>
                    </a:solidFill>
                  </a:rPr>
                  <a:t>HUB</a:t>
                </a:r>
                <a:endParaRPr lang="en-US" sz="700" dirty="0">
                  <a:solidFill>
                    <a:schemeClr val="tx1"/>
                  </a:solidFill>
                </a:endParaRPr>
              </a:p>
            </p:txBody>
          </p:sp>
          <p:sp>
            <p:nvSpPr>
              <p:cNvPr id="30" name="Rectangle 41"/>
              <p:cNvSpPr/>
              <p:nvPr/>
            </p:nvSpPr>
            <p:spPr>
              <a:xfrm>
                <a:off x="3239459" y="6024016"/>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31" name="Rectangle 42"/>
              <p:cNvSpPr/>
              <p:nvPr/>
            </p:nvSpPr>
            <p:spPr>
              <a:xfrm>
                <a:off x="3811073" y="544227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32" name="Rectangle 43"/>
              <p:cNvSpPr/>
              <p:nvPr/>
            </p:nvSpPr>
            <p:spPr>
              <a:xfrm>
                <a:off x="4644008" y="590959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cxnSp>
            <p:nvCxnSpPr>
              <p:cNvPr id="33" name="Straight Arrow Connector 39"/>
              <p:cNvCxnSpPr>
                <a:endCxn id="30" idx="1"/>
              </p:cNvCxnSpPr>
              <p:nvPr/>
            </p:nvCxnSpPr>
            <p:spPr>
              <a:xfrm>
                <a:off x="2653724" y="5954736"/>
                <a:ext cx="585735" cy="2853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44"/>
              <p:cNvCxnSpPr>
                <a:stCxn id="30" idx="0"/>
                <a:endCxn id="31" idx="1"/>
              </p:cNvCxnSpPr>
              <p:nvPr/>
            </p:nvCxnSpPr>
            <p:spPr>
              <a:xfrm flipV="1">
                <a:off x="3546485" y="5658296"/>
                <a:ext cx="264588" cy="3657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46"/>
              <p:cNvCxnSpPr>
                <a:stCxn id="31" idx="3"/>
                <a:endCxn id="32" idx="0"/>
              </p:cNvCxnSpPr>
              <p:nvPr/>
            </p:nvCxnSpPr>
            <p:spPr>
              <a:xfrm>
                <a:off x="4425125" y="5658296"/>
                <a:ext cx="525909" cy="2512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47"/>
              <p:cNvSpPr/>
              <p:nvPr/>
            </p:nvSpPr>
            <p:spPr>
              <a:xfrm>
                <a:off x="5796136" y="5919712"/>
                <a:ext cx="872720" cy="501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b="1" dirty="0" smtClean="0">
                    <a:solidFill>
                      <a:schemeClr val="tx1"/>
                    </a:solidFill>
                  </a:rPr>
                  <a:t>Customer</a:t>
                </a:r>
                <a:endParaRPr lang="en-US" sz="600" b="1" dirty="0">
                  <a:solidFill>
                    <a:schemeClr val="tx1"/>
                  </a:solidFill>
                </a:endParaRPr>
              </a:p>
            </p:txBody>
          </p:sp>
          <p:sp>
            <p:nvSpPr>
              <p:cNvPr id="37" name="Isosceles Triangle 48"/>
              <p:cNvSpPr/>
              <p:nvPr/>
            </p:nvSpPr>
            <p:spPr>
              <a:xfrm>
                <a:off x="5796136" y="5591968"/>
                <a:ext cx="872720" cy="3176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50"/>
              <p:cNvCxnSpPr>
                <a:stCxn id="32" idx="3"/>
                <a:endCxn id="36" idx="1"/>
              </p:cNvCxnSpPr>
              <p:nvPr/>
            </p:nvCxnSpPr>
            <p:spPr>
              <a:xfrm>
                <a:off x="5258060" y="6125616"/>
                <a:ext cx="538076" cy="447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53"/>
            <p:cNvGrpSpPr/>
            <p:nvPr/>
          </p:nvGrpSpPr>
          <p:grpSpPr>
            <a:xfrm>
              <a:off x="24448" y="1897387"/>
              <a:ext cx="8473155" cy="3340016"/>
              <a:chOff x="24448" y="1897387"/>
              <a:chExt cx="8473155" cy="3340016"/>
            </a:xfrm>
          </p:grpSpPr>
          <p:grpSp>
            <p:nvGrpSpPr>
              <p:cNvPr id="11" name="Group 22"/>
              <p:cNvGrpSpPr/>
              <p:nvPr/>
            </p:nvGrpSpPr>
            <p:grpSpPr>
              <a:xfrm>
                <a:off x="24448" y="1897387"/>
                <a:ext cx="8473155" cy="3340016"/>
                <a:chOff x="156297" y="2308167"/>
                <a:chExt cx="8473155" cy="3340016"/>
              </a:xfrm>
            </p:grpSpPr>
            <p:sp>
              <p:nvSpPr>
                <p:cNvPr id="13" name="Letter"/>
                <p:cNvSpPr>
                  <a:spLocks noEditPoints="1" noChangeArrowheads="1"/>
                </p:cNvSpPr>
                <p:nvPr/>
              </p:nvSpPr>
              <p:spPr bwMode="auto">
                <a:xfrm>
                  <a:off x="1643025" y="2674880"/>
                  <a:ext cx="833350" cy="38764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pic>
              <p:nvPicPr>
                <p:cNvPr id="14" name="Picture 4" descr="C:\Program Files (x86)\Microsoft Office\MEDIA\CAGCAT10\j0292020.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361" y="3348969"/>
                  <a:ext cx="1095306" cy="10394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Program Files (x86)\Microsoft Office\MEDIA\CAGCAT10\j0195384.wm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2350" b="32712"/>
                <a:stretch/>
              </p:blipFill>
              <p:spPr bwMode="auto">
                <a:xfrm>
                  <a:off x="7255142" y="3345157"/>
                  <a:ext cx="1149965" cy="101730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p:nvPr/>
              </p:nvSpPr>
              <p:spPr>
                <a:xfrm>
                  <a:off x="2885098" y="2308167"/>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t>Internet</a:t>
                  </a:r>
                  <a:endParaRPr lang="en-US" b="1" dirty="0"/>
                </a:p>
              </p:txBody>
            </p:sp>
            <p:sp>
              <p:nvSpPr>
                <p:cNvPr id="17" name="Letter"/>
                <p:cNvSpPr>
                  <a:spLocks noEditPoints="1" noChangeArrowheads="1"/>
                </p:cNvSpPr>
                <p:nvPr/>
              </p:nvSpPr>
              <p:spPr bwMode="auto">
                <a:xfrm>
                  <a:off x="6315264" y="2674880"/>
                  <a:ext cx="833350" cy="30856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sp>
              <p:nvSpPr>
                <p:cNvPr id="18" name="TextBox 10"/>
                <p:cNvSpPr txBox="1"/>
                <p:nvPr/>
              </p:nvSpPr>
              <p:spPr>
                <a:xfrm>
                  <a:off x="156297" y="4318755"/>
                  <a:ext cx="1471730" cy="460446"/>
                </a:xfrm>
                <a:prstGeom prst="rect">
                  <a:avLst/>
                </a:prstGeom>
                <a:noFill/>
              </p:spPr>
              <p:txBody>
                <a:bodyPr wrap="square" rtlCol="0">
                  <a:spAutoFit/>
                </a:bodyPr>
                <a:lstStyle/>
                <a:p>
                  <a:r>
                    <a:rPr lang="en-US" sz="1200" b="1" dirty="0" err="1" smtClean="0"/>
                    <a:t>Versender</a:t>
                  </a:r>
                  <a:r>
                    <a:rPr lang="de-DE" sz="1200" b="1" dirty="0" smtClean="0"/>
                    <a:t> </a:t>
                  </a:r>
                  <a:endParaRPr lang="en-US" sz="1200" b="1" dirty="0"/>
                </a:p>
              </p:txBody>
            </p:sp>
            <p:sp>
              <p:nvSpPr>
                <p:cNvPr id="19" name="TextBox 14"/>
                <p:cNvSpPr txBox="1"/>
                <p:nvPr/>
              </p:nvSpPr>
              <p:spPr>
                <a:xfrm>
                  <a:off x="7114407" y="4318755"/>
                  <a:ext cx="1515045" cy="460446"/>
                </a:xfrm>
                <a:prstGeom prst="rect">
                  <a:avLst/>
                </a:prstGeom>
                <a:noFill/>
              </p:spPr>
              <p:txBody>
                <a:bodyPr wrap="square" rtlCol="0">
                  <a:spAutoFit/>
                </a:bodyPr>
                <a:lstStyle/>
                <a:p>
                  <a:r>
                    <a:rPr lang="en-US" sz="1200" b="1" dirty="0" err="1" smtClean="0"/>
                    <a:t>Empfänger</a:t>
                  </a:r>
                  <a:endParaRPr lang="en-US" sz="1200" b="1" dirty="0"/>
                </a:p>
              </p:txBody>
            </p:sp>
            <p:sp>
              <p:nvSpPr>
                <p:cNvPr id="20" name="Right Arrow 13"/>
                <p:cNvSpPr/>
                <p:nvPr/>
              </p:nvSpPr>
              <p:spPr>
                <a:xfrm>
                  <a:off x="2771800" y="270887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18"/>
                <p:cNvSpPr/>
                <p:nvPr/>
              </p:nvSpPr>
              <p:spPr>
                <a:xfrm>
                  <a:off x="5238960" y="27246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8"/>
                <p:cNvSpPr/>
                <p:nvPr/>
              </p:nvSpPr>
              <p:spPr>
                <a:xfrm>
                  <a:off x="2893978" y="4791820"/>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Physical</a:t>
                  </a:r>
                  <a:r>
                    <a:rPr lang="de-DE" sz="1600" b="1" dirty="0" smtClean="0"/>
                    <a:t> </a:t>
                  </a:r>
                  <a:br>
                    <a:rPr lang="de-DE" sz="1600" b="1" dirty="0" smtClean="0"/>
                  </a:br>
                  <a:r>
                    <a:rPr lang="de-DE" sz="1600" b="1" dirty="0" smtClean="0"/>
                    <a:t>Internet</a:t>
                  </a:r>
                  <a:endParaRPr lang="en-US" sz="1200" b="1" dirty="0"/>
                </a:p>
              </p:txBody>
            </p:sp>
            <p:sp>
              <p:nvSpPr>
                <p:cNvPr id="23" name="Right Arrow 29"/>
                <p:cNvSpPr/>
                <p:nvPr/>
              </p:nvSpPr>
              <p:spPr>
                <a:xfrm>
                  <a:off x="2771800" y="51515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30"/>
                <p:cNvSpPr/>
                <p:nvPr/>
              </p:nvSpPr>
              <p:spPr>
                <a:xfrm>
                  <a:off x="5270242" y="5217374"/>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34"/>
                <p:cNvSpPr/>
                <p:nvPr/>
              </p:nvSpPr>
              <p:spPr>
                <a:xfrm rot="19612936">
                  <a:off x="910652" y="2950828"/>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35"/>
                <p:cNvSpPr/>
                <p:nvPr/>
              </p:nvSpPr>
              <p:spPr>
                <a:xfrm rot="2127473">
                  <a:off x="7405946" y="2852339"/>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36"/>
                <p:cNvSpPr/>
                <p:nvPr/>
              </p:nvSpPr>
              <p:spPr>
                <a:xfrm rot="2479910">
                  <a:off x="863177" y="5049702"/>
                  <a:ext cx="513622" cy="22956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37"/>
                <p:cNvSpPr/>
                <p:nvPr/>
              </p:nvSpPr>
              <p:spPr>
                <a:xfrm rot="19017156">
                  <a:off x="7405945" y="4950096"/>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52"/>
              <p:cNvSpPr txBox="1"/>
              <p:nvPr/>
            </p:nvSpPr>
            <p:spPr>
              <a:xfrm>
                <a:off x="2577694" y="3092368"/>
                <a:ext cx="3744417" cy="1148090"/>
              </a:xfrm>
              <a:prstGeom prst="rect">
                <a:avLst/>
              </a:prstGeom>
              <a:noFill/>
            </p:spPr>
            <p:txBody>
              <a:bodyPr wrap="square" rtlCol="0">
                <a:spAutoFit/>
              </a:bodyPr>
              <a:lstStyle/>
              <a:p>
                <a:r>
                  <a:rPr lang="de-AT" sz="1200" b="1" dirty="0" smtClean="0">
                    <a:solidFill>
                      <a:schemeClr val="accent1"/>
                    </a:solidFill>
                  </a:rPr>
                  <a:t>Versand von Produkten über das Internet– auf derselben Basis wie Informationsflüsse!</a:t>
                </a:r>
                <a:endParaRPr lang="de-AT" sz="1200" b="1" dirty="0">
                  <a:solidFill>
                    <a:schemeClr val="accent1"/>
                  </a:solidFill>
                </a:endParaRPr>
              </a:p>
            </p:txBody>
          </p:sp>
        </p:grpSp>
      </p:grpSp>
      <p:sp>
        <p:nvSpPr>
          <p:cNvPr id="39" name="Textfeld 38"/>
          <p:cNvSpPr txBox="1"/>
          <p:nvPr/>
        </p:nvSpPr>
        <p:spPr>
          <a:xfrm>
            <a:off x="5834862" y="5587203"/>
            <a:ext cx="1656184" cy="230832"/>
          </a:xfrm>
          <a:prstGeom prst="rect">
            <a:avLst/>
          </a:prstGeom>
          <a:noFill/>
        </p:spPr>
        <p:txBody>
          <a:bodyPr wrap="square" rtlCol="0">
            <a:spAutoFit/>
          </a:bodyPr>
          <a:lstStyle/>
          <a:p>
            <a:pPr algn="ctr"/>
            <a:r>
              <a:rPr lang="de-AT" sz="900" dirty="0"/>
              <a:t>Bildquelle: </a:t>
            </a:r>
            <a:r>
              <a:rPr lang="de-AT" sz="900" dirty="0" smtClean="0"/>
              <a:t>Eigene</a:t>
            </a:r>
            <a:endParaRPr lang="de-AT" sz="900" baseline="30000" dirty="0"/>
          </a:p>
        </p:txBody>
      </p:sp>
    </p:spTree>
    <p:extLst>
      <p:ext uri="{BB962C8B-B14F-4D97-AF65-F5344CB8AC3E}">
        <p14:creationId xmlns:p14="http://schemas.microsoft.com/office/powerpoint/2010/main" val="3442650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a:normAutofit/>
          </a:bodyPr>
          <a:lstStyle/>
          <a:p>
            <a:r>
              <a:rPr lang="de-DE" b="1" dirty="0" smtClean="0">
                <a:solidFill>
                  <a:schemeClr val="tx1"/>
                </a:solidFill>
              </a:rPr>
              <a:t>Vision bis 2030: Das </a:t>
            </a:r>
            <a:r>
              <a:rPr lang="de-DE" b="1" dirty="0" err="1" smtClean="0">
                <a:solidFill>
                  <a:schemeClr val="tx1"/>
                </a:solidFill>
              </a:rPr>
              <a:t>Physical</a:t>
            </a:r>
            <a:r>
              <a:rPr lang="de-DE" b="1" dirty="0" smtClean="0">
                <a:solidFill>
                  <a:schemeClr val="tx1"/>
                </a:solidFill>
              </a:rPr>
              <a:t> Internet</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3" name="4vc7XoEYUs8"/>
          <p:cNvPicPr>
            <a:picLocks noRot="1" noChangeAspect="1"/>
          </p:cNvPicPr>
          <p:nvPr>
            <a:videoFile r:link="rId1"/>
          </p:nvPr>
        </p:nvPicPr>
        <p:blipFill>
          <a:blip r:embed="rId4"/>
          <a:stretch>
            <a:fillRect/>
          </a:stretch>
        </p:blipFill>
        <p:spPr>
          <a:xfrm>
            <a:off x="668000" y="1916832"/>
            <a:ext cx="7808000" cy="4392000"/>
          </a:xfrm>
          <a:prstGeom prst="rect">
            <a:avLst/>
          </a:prstGeom>
        </p:spPr>
      </p:pic>
    </p:spTree>
    <p:extLst>
      <p:ext uri="{BB962C8B-B14F-4D97-AF65-F5344CB8AC3E}">
        <p14:creationId xmlns:p14="http://schemas.microsoft.com/office/powerpoint/2010/main" val="417091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987008" cy="990600"/>
          </a:xfrm>
        </p:spPr>
        <p:txBody>
          <a:bodyPr>
            <a:normAutofit/>
          </a:bodyPr>
          <a:lstStyle/>
          <a:p>
            <a:r>
              <a:rPr lang="de-AT" b="1" dirty="0" err="1" smtClean="0">
                <a:solidFill>
                  <a:schemeClr val="tx1"/>
                </a:solidFill>
              </a:rPr>
              <a:t>Physical</a:t>
            </a:r>
            <a:r>
              <a:rPr lang="de-AT" b="1" dirty="0" smtClean="0">
                <a:solidFill>
                  <a:schemeClr val="tx1"/>
                </a:solidFill>
              </a:rPr>
              <a:t> Internet – Viele offene Fragen</a:t>
            </a:r>
            <a:endParaRPr lang="de-AT" b="1" dirty="0">
              <a:solidFill>
                <a:schemeClr val="tx1"/>
              </a:solidFill>
            </a:endParaRPr>
          </a:p>
        </p:txBody>
      </p:sp>
      <p:pic>
        <p:nvPicPr>
          <p:cNvPr id="27" name="Grafik 26"/>
          <p:cNvPicPr>
            <a:picLocks noChangeAspect="1"/>
          </p:cNvPicPr>
          <p:nvPr/>
        </p:nvPicPr>
        <p:blipFill>
          <a:blip r:embed="rId3"/>
          <a:stretch>
            <a:fillRect/>
          </a:stretch>
        </p:blipFill>
        <p:spPr>
          <a:xfrm>
            <a:off x="782595" y="1831165"/>
            <a:ext cx="7578811" cy="4645835"/>
          </a:xfrm>
          <a:prstGeom prst="rect">
            <a:avLst/>
          </a:prstGeom>
        </p:spPr>
      </p:pic>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6" name="Foliennummernplatzhalter 5"/>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spTree>
    <p:extLst>
      <p:ext uri="{BB962C8B-B14F-4D97-AF65-F5344CB8AC3E}">
        <p14:creationId xmlns:p14="http://schemas.microsoft.com/office/powerpoint/2010/main" val="269066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57200" y="404664"/>
            <a:ext cx="5626968" cy="990600"/>
          </a:xfrm>
        </p:spPr>
        <p:txBody>
          <a:bodyPr>
            <a:normAutofit/>
          </a:bodyPr>
          <a:lstStyle/>
          <a:p>
            <a:r>
              <a:rPr lang="de-AT" b="1" dirty="0" smtClean="0">
                <a:solidFill>
                  <a:schemeClr val="tx1"/>
                </a:solidFill>
              </a:rPr>
              <a:t>Innovative Transportkonzepte</a:t>
            </a:r>
            <a:r>
              <a:rPr lang="de-AT" dirty="0" smtClean="0">
                <a:solidFill>
                  <a:schemeClr val="tx1"/>
                </a:solidFill>
              </a:rPr>
              <a:t/>
            </a:r>
            <a:br>
              <a:rPr lang="de-AT" dirty="0" smtClean="0">
                <a:solidFill>
                  <a:schemeClr val="tx1"/>
                </a:solidFill>
              </a:rPr>
            </a:br>
            <a:r>
              <a:rPr lang="de-AT" sz="2400" dirty="0" smtClean="0">
                <a:solidFill>
                  <a:schemeClr val="tx1"/>
                </a:solidFill>
              </a:rPr>
              <a:t>Quiz</a:t>
            </a:r>
            <a:endParaRPr lang="de-AT" sz="2400" dirty="0">
              <a:solidFill>
                <a:schemeClr val="tx1"/>
              </a:solidFill>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b="19937"/>
          <a:stretch/>
        </p:blipFill>
        <p:spPr>
          <a:xfrm>
            <a:off x="719804" y="1988840"/>
            <a:ext cx="7704392" cy="4356366"/>
          </a:xfrm>
          <a:prstGeom prst="rect">
            <a:avLst/>
          </a:prstGeom>
        </p:spPr>
      </p:pic>
      <p:sp>
        <p:nvSpPr>
          <p:cNvPr id="8" name="Inhaltsplatzhalter 7"/>
          <p:cNvSpPr>
            <a:spLocks noGrp="1"/>
          </p:cNvSpPr>
          <p:nvPr>
            <p:ph idx="1"/>
          </p:nvPr>
        </p:nvSpPr>
        <p:spPr>
          <a:xfrm>
            <a:off x="457200" y="1742566"/>
            <a:ext cx="8229600" cy="4776192"/>
          </a:xfrm>
          <a:effectLst>
            <a:outerShdw blurRad="50800" dist="38100" dir="2700000" algn="tl" rotWithShape="0">
              <a:prstClr val="black">
                <a:alpha val="40000"/>
              </a:prstClr>
            </a:outerShdw>
          </a:effectLst>
        </p:spPr>
        <p:txBody>
          <a:bodyPr>
            <a:normAutofit/>
          </a:bodyPr>
          <a:lstStyle/>
          <a:p>
            <a:pPr marL="0" indent="0" algn="ctr">
              <a:buNone/>
            </a:pPr>
            <a:endParaRPr lang="de-AT" sz="3200" b="1" dirty="0" smtClean="0">
              <a:solidFill>
                <a:schemeClr val="tx1"/>
              </a:solidFill>
              <a:effectLst>
                <a:outerShdw blurRad="38100" dist="38100" dir="2700000" algn="tl">
                  <a:srgbClr val="000000">
                    <a:alpha val="43137"/>
                  </a:srgbClr>
                </a:outerShdw>
              </a:effectLst>
            </a:endParaRPr>
          </a:p>
          <a:p>
            <a:pPr marL="0" indent="0" algn="ctr">
              <a:buNone/>
            </a:pPr>
            <a:endParaRPr lang="de-AT" sz="3200" b="1" dirty="0" smtClean="0">
              <a:solidFill>
                <a:schemeClr val="tx1"/>
              </a:solidFill>
              <a:effectLst>
                <a:outerShdw blurRad="38100" dist="38100" dir="2700000" algn="tl">
                  <a:srgbClr val="000000">
                    <a:alpha val="43137"/>
                  </a:srgbClr>
                </a:outerShdw>
              </a:effectLst>
            </a:endParaRPr>
          </a:p>
          <a:p>
            <a:pPr marL="0" indent="0" algn="ctr">
              <a:buNone/>
            </a:pPr>
            <a:endParaRPr lang="de-AT" sz="3200" b="1" dirty="0">
              <a:solidFill>
                <a:schemeClr val="tx1"/>
              </a:solidFill>
              <a:effectLst>
                <a:outerShdw blurRad="38100" dist="38100" dir="2700000" algn="tl">
                  <a:srgbClr val="000000">
                    <a:alpha val="43137"/>
                  </a:srgbClr>
                </a:outerShdw>
              </a:effectLst>
            </a:endParaRPr>
          </a:p>
          <a:p>
            <a:pPr marL="0" indent="0" algn="ctr">
              <a:buNone/>
            </a:pPr>
            <a:r>
              <a:rPr lang="de-AT" sz="3200" b="1" dirty="0" smtClean="0">
                <a:solidFill>
                  <a:schemeClr val="bg1"/>
                </a:solidFill>
                <a:effectLst>
                  <a:outerShdw blurRad="38100" dist="38100" dir="2700000" algn="tl">
                    <a:srgbClr val="000000">
                      <a:alpha val="43137"/>
                    </a:srgbClr>
                  </a:outerShdw>
                </a:effectLst>
              </a:rPr>
              <a:t>Welche innovativen </a:t>
            </a:r>
            <a:br>
              <a:rPr lang="de-AT" sz="3200" b="1" dirty="0" smtClean="0">
                <a:solidFill>
                  <a:schemeClr val="bg1"/>
                </a:solidFill>
                <a:effectLst>
                  <a:outerShdw blurRad="38100" dist="38100" dir="2700000" algn="tl">
                    <a:srgbClr val="000000">
                      <a:alpha val="43137"/>
                    </a:srgbClr>
                  </a:outerShdw>
                </a:effectLst>
              </a:rPr>
            </a:br>
            <a:r>
              <a:rPr lang="de-AT" sz="3200" b="1" dirty="0" smtClean="0">
                <a:solidFill>
                  <a:schemeClr val="bg1"/>
                </a:solidFill>
                <a:effectLst>
                  <a:outerShdw blurRad="38100" dist="38100" dir="2700000" algn="tl">
                    <a:srgbClr val="000000">
                      <a:alpha val="43137"/>
                    </a:srgbClr>
                  </a:outerShdw>
                </a:effectLst>
              </a:rPr>
              <a:t>Transportkonzepte kennt ihr?</a:t>
            </a:r>
            <a:endParaRPr lang="de-AT" sz="3200" b="1" dirty="0">
              <a:solidFill>
                <a:schemeClr val="bg1"/>
              </a:solidFill>
              <a:effectLst>
                <a:outerShdw blurRad="38100" dist="38100" dir="2700000" algn="tl">
                  <a:srgbClr val="000000">
                    <a:alpha val="43137"/>
                  </a:srgbClr>
                </a:outerShdw>
              </a:effectLst>
            </a:endParaRPr>
          </a:p>
        </p:txBody>
      </p:sp>
      <p:sp>
        <p:nvSpPr>
          <p:cNvPr id="6" name="Foliennummernplatzhalter 5"/>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9" name="TextBox 6"/>
          <p:cNvSpPr txBox="1"/>
          <p:nvPr/>
        </p:nvSpPr>
        <p:spPr>
          <a:xfrm>
            <a:off x="715866" y="6319056"/>
            <a:ext cx="2448272" cy="215444"/>
          </a:xfrm>
          <a:prstGeom prst="rect">
            <a:avLst/>
          </a:prstGeom>
          <a:noFill/>
        </p:spPr>
        <p:txBody>
          <a:bodyPr wrap="square" rtlCol="0">
            <a:spAutoFit/>
          </a:bodyPr>
          <a:lstStyle/>
          <a:p>
            <a:r>
              <a:rPr lang="de-DE" sz="800" dirty="0" smtClean="0"/>
              <a:t>Bildquelle: </a:t>
            </a:r>
            <a:r>
              <a:rPr lang="de-DE" sz="800" dirty="0" err="1" smtClean="0"/>
              <a:t>pixabay</a:t>
            </a:r>
            <a:endParaRPr lang="de-DE" sz="800" dirty="0"/>
          </a:p>
        </p:txBody>
      </p:sp>
      <p:sp>
        <p:nvSpPr>
          <p:cNvPr id="11"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653207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de-AT" sz="2000" dirty="0" smtClean="0">
                <a:solidFill>
                  <a:schemeClr val="tx1">
                    <a:lumMod val="75000"/>
                    <a:lumOff val="25000"/>
                  </a:schemeClr>
                </a:solidFill>
              </a:rPr>
              <a:t>Zukunftstrends im Güterverkehr</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2753399856"/>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504944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solidFill>
              </a:rPr>
              <a:t>4-Felder-Matrix</a:t>
            </a:r>
            <a:r>
              <a:rPr lang="de-AT" dirty="0" smtClean="0">
                <a:solidFill>
                  <a:schemeClr val="tx1"/>
                </a:solidFill>
              </a:rPr>
              <a:t/>
            </a:r>
            <a:br>
              <a:rPr lang="de-AT" dirty="0" smtClean="0">
                <a:solidFill>
                  <a:schemeClr val="tx1"/>
                </a:solidFill>
              </a:rPr>
            </a:br>
            <a:r>
              <a:rPr lang="de-AT" sz="2400" dirty="0" smtClean="0">
                <a:solidFill>
                  <a:schemeClr val="tx1"/>
                </a:solidFill>
              </a:rPr>
              <a:t>Abschlussübung</a:t>
            </a:r>
            <a:endParaRPr lang="de-AT" sz="2400" dirty="0">
              <a:solidFill>
                <a:schemeClr val="tx1"/>
              </a:solidFill>
            </a:endParaRPr>
          </a:p>
        </p:txBody>
      </p:sp>
      <p:sp>
        <p:nvSpPr>
          <p:cNvPr id="3" name="Inhaltsplatzhalter 2"/>
          <p:cNvSpPr>
            <a:spLocks noGrp="1"/>
          </p:cNvSpPr>
          <p:nvPr>
            <p:ph idx="1"/>
          </p:nvPr>
        </p:nvSpPr>
        <p:spPr/>
        <p:txBody>
          <a:bodyPr>
            <a:normAutofit/>
          </a:bodyPr>
          <a:lstStyle/>
          <a:p>
            <a:r>
              <a:rPr lang="de-AT" sz="1800" dirty="0">
                <a:solidFill>
                  <a:schemeClr val="tx1"/>
                </a:solidFill>
              </a:rPr>
              <a:t>Nehmt ein großes Blatt Papier oder ein Plakat und teilt es in </a:t>
            </a:r>
            <a:r>
              <a:rPr lang="de-AT" sz="1800" b="1" dirty="0">
                <a:solidFill>
                  <a:schemeClr val="tx1"/>
                </a:solidFill>
              </a:rPr>
              <a:t>vier Felder </a:t>
            </a:r>
            <a:r>
              <a:rPr lang="de-AT" sz="1800" dirty="0" smtClean="0">
                <a:solidFill>
                  <a:schemeClr val="tx1"/>
                </a:solidFill>
              </a:rPr>
              <a:t>ein.</a:t>
            </a:r>
          </a:p>
          <a:p>
            <a:r>
              <a:rPr lang="de-AT" sz="1800" dirty="0" smtClean="0">
                <a:solidFill>
                  <a:schemeClr val="tx1"/>
                </a:solidFill>
              </a:rPr>
              <a:t>Jedem </a:t>
            </a:r>
            <a:r>
              <a:rPr lang="de-AT" sz="1800" dirty="0">
                <a:solidFill>
                  <a:schemeClr val="tx1"/>
                </a:solidFill>
              </a:rPr>
              <a:t>dieser Felder wird einer der </a:t>
            </a:r>
            <a:r>
              <a:rPr lang="de-AT" sz="1800" b="1" dirty="0">
                <a:solidFill>
                  <a:schemeClr val="tx1"/>
                </a:solidFill>
              </a:rPr>
              <a:t>Themenblöcke</a:t>
            </a:r>
            <a:r>
              <a:rPr lang="de-AT" sz="1800" dirty="0">
                <a:solidFill>
                  <a:schemeClr val="tx1"/>
                </a:solidFill>
              </a:rPr>
              <a:t> der Präsentation </a:t>
            </a:r>
            <a:r>
              <a:rPr lang="de-AT" sz="1800" dirty="0" smtClean="0">
                <a:solidFill>
                  <a:schemeClr val="tx1"/>
                </a:solidFill>
              </a:rPr>
              <a:t>zugewiesen:</a:t>
            </a:r>
          </a:p>
          <a:p>
            <a:pPr lvl="1">
              <a:buFont typeface="Symbol" panose="05050102010706020507" pitchFamily="18" charset="2"/>
              <a:buChar char="-"/>
            </a:pPr>
            <a:r>
              <a:rPr lang="de-AT" sz="1800" dirty="0" smtClean="0">
                <a:solidFill>
                  <a:schemeClr val="tx1"/>
                </a:solidFill>
              </a:rPr>
              <a:t>Warum wir Zukunftstrends im Gütertransport brauchen</a:t>
            </a:r>
          </a:p>
          <a:p>
            <a:pPr lvl="1">
              <a:buFont typeface="Symbol" panose="05050102010706020507" pitchFamily="18" charset="2"/>
              <a:buChar char="-"/>
            </a:pPr>
            <a:r>
              <a:rPr lang="de-DE" sz="1800" dirty="0" smtClean="0">
                <a:solidFill>
                  <a:schemeClr val="tx1"/>
                </a:solidFill>
              </a:rPr>
              <a:t>Optimierung bestehender Transportmittel</a:t>
            </a:r>
            <a:endParaRPr lang="de-AT" sz="1800" dirty="0" smtClean="0">
              <a:solidFill>
                <a:schemeClr val="tx1"/>
              </a:solidFill>
            </a:endParaRPr>
          </a:p>
          <a:p>
            <a:pPr lvl="1">
              <a:buFont typeface="Symbol" panose="05050102010706020507" pitchFamily="18" charset="2"/>
              <a:buChar char="-"/>
            </a:pPr>
            <a:r>
              <a:rPr lang="de-AT" sz="1800" dirty="0" smtClean="0">
                <a:solidFill>
                  <a:schemeClr val="tx1"/>
                </a:solidFill>
              </a:rPr>
              <a:t>Visionäre Verkehrsmittel</a:t>
            </a:r>
            <a:endParaRPr lang="de-AT" sz="1800" dirty="0">
              <a:solidFill>
                <a:schemeClr val="tx1"/>
              </a:solidFill>
            </a:endParaRPr>
          </a:p>
          <a:p>
            <a:pPr lvl="1">
              <a:buFont typeface="Symbol" panose="05050102010706020507" pitchFamily="18" charset="2"/>
              <a:buChar char="-"/>
            </a:pPr>
            <a:r>
              <a:rPr lang="de-AT" sz="1800" dirty="0" smtClean="0">
                <a:solidFill>
                  <a:schemeClr val="tx1"/>
                </a:solidFill>
              </a:rPr>
              <a:t>Innovative Transportkonzepte</a:t>
            </a:r>
          </a:p>
          <a:p>
            <a:r>
              <a:rPr lang="de-AT" sz="1800" dirty="0" smtClean="0">
                <a:solidFill>
                  <a:schemeClr val="tx1"/>
                </a:solidFill>
              </a:rPr>
              <a:t>Schreibt nun zu jedem dieser Themenblöcke alles auf was euch zu dem Thema einfällt. Das können Dinge sein die ihr noch von der Präsentation wisst, die ihr im Unterricht gelernt habt, die ihr wo gelesen habt, etc.</a:t>
            </a:r>
          </a:p>
          <a:p>
            <a:pPr marL="0" indent="0">
              <a:buNone/>
            </a:pPr>
            <a:endParaRPr lang="de-AT"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grpSp>
        <p:nvGrpSpPr>
          <p:cNvPr id="7" name="Gruppieren 6"/>
          <p:cNvGrpSpPr/>
          <p:nvPr/>
        </p:nvGrpSpPr>
        <p:grpSpPr>
          <a:xfrm>
            <a:off x="3203848" y="4826530"/>
            <a:ext cx="2952328" cy="1587246"/>
            <a:chOff x="3203848" y="4826530"/>
            <a:chExt cx="2952328" cy="1587246"/>
          </a:xfrm>
        </p:grpSpPr>
        <p:sp>
          <p:nvSpPr>
            <p:cNvPr id="6" name="Rechteck 5"/>
            <p:cNvSpPr/>
            <p:nvPr/>
          </p:nvSpPr>
          <p:spPr>
            <a:xfrm>
              <a:off x="3203848" y="4829600"/>
              <a:ext cx="2952328" cy="158417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r Verbinder 7"/>
            <p:cNvCxnSpPr>
              <a:stCxn id="6" idx="1"/>
              <a:endCxn id="6" idx="3"/>
            </p:cNvCxnSpPr>
            <p:nvPr/>
          </p:nvCxnSpPr>
          <p:spPr>
            <a:xfrm>
              <a:off x="3203848" y="5621688"/>
              <a:ext cx="29523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6" idx="0"/>
            </p:cNvCxnSpPr>
            <p:nvPr/>
          </p:nvCxnSpPr>
          <p:spPr>
            <a:xfrm>
              <a:off x="4680012" y="4829600"/>
              <a:ext cx="0" cy="15661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203848" y="4826530"/>
              <a:ext cx="1476000" cy="792000"/>
            </a:xfrm>
            <a:prstGeom prst="rect">
              <a:avLst/>
            </a:prstGeom>
            <a:noFill/>
          </p:spPr>
          <p:txBody>
            <a:bodyPr wrap="square" rtlCol="0" anchor="ctr">
              <a:spAutoFit/>
            </a:bodyPr>
            <a:lstStyle/>
            <a:p>
              <a:pPr algn="ctr"/>
              <a:r>
                <a:rPr lang="de-AT" sz="1200" dirty="0" smtClean="0"/>
                <a:t>Warum Zukunftstrends im Gütertransport?</a:t>
              </a:r>
              <a:endParaRPr lang="de-AT" sz="1200" dirty="0"/>
            </a:p>
          </p:txBody>
        </p:sp>
        <p:sp>
          <p:nvSpPr>
            <p:cNvPr id="13" name="Textfeld 12"/>
            <p:cNvSpPr txBox="1"/>
            <p:nvPr/>
          </p:nvSpPr>
          <p:spPr>
            <a:xfrm>
              <a:off x="3244098" y="5624411"/>
              <a:ext cx="1404000" cy="756000"/>
            </a:xfrm>
            <a:prstGeom prst="rect">
              <a:avLst/>
            </a:prstGeom>
            <a:noFill/>
          </p:spPr>
          <p:txBody>
            <a:bodyPr wrap="square" rtlCol="0" anchor="ctr">
              <a:spAutoFit/>
            </a:bodyPr>
            <a:lstStyle/>
            <a:p>
              <a:pPr algn="ctr"/>
              <a:r>
                <a:rPr lang="de-AT" sz="1200" dirty="0" smtClean="0"/>
                <a:t>Visionäre Verkehrsmittel</a:t>
              </a:r>
              <a:endParaRPr lang="de-AT" sz="1200" dirty="0"/>
            </a:p>
          </p:txBody>
        </p:sp>
        <p:sp>
          <p:nvSpPr>
            <p:cNvPr id="15" name="Textfeld 14"/>
            <p:cNvSpPr txBox="1"/>
            <p:nvPr/>
          </p:nvSpPr>
          <p:spPr>
            <a:xfrm>
              <a:off x="4648098" y="5637464"/>
              <a:ext cx="1476000" cy="756000"/>
            </a:xfrm>
            <a:prstGeom prst="rect">
              <a:avLst/>
            </a:prstGeom>
            <a:noFill/>
          </p:spPr>
          <p:txBody>
            <a:bodyPr wrap="square" rtlCol="0" anchor="ctr">
              <a:spAutoFit/>
            </a:bodyPr>
            <a:lstStyle/>
            <a:p>
              <a:pPr algn="ctr"/>
              <a:r>
                <a:rPr lang="de-AT" sz="1200" dirty="0" smtClean="0"/>
                <a:t>Innovative Verkehrskonzepte</a:t>
              </a:r>
              <a:endParaRPr lang="de-AT" sz="1200" dirty="0"/>
            </a:p>
          </p:txBody>
        </p:sp>
        <p:sp>
          <p:nvSpPr>
            <p:cNvPr id="16" name="Textfeld 15"/>
            <p:cNvSpPr txBox="1"/>
            <p:nvPr/>
          </p:nvSpPr>
          <p:spPr>
            <a:xfrm>
              <a:off x="4659996" y="4829670"/>
              <a:ext cx="1476000" cy="792000"/>
            </a:xfrm>
            <a:prstGeom prst="rect">
              <a:avLst/>
            </a:prstGeom>
            <a:noFill/>
          </p:spPr>
          <p:txBody>
            <a:bodyPr wrap="square" rtlCol="0" anchor="ctr">
              <a:spAutoFit/>
            </a:bodyPr>
            <a:lstStyle/>
            <a:p>
              <a:pPr algn="ctr"/>
              <a:r>
                <a:rPr lang="de-AT" sz="1100" dirty="0" smtClean="0"/>
                <a:t>Optimierung </a:t>
              </a:r>
              <a:r>
                <a:rPr lang="de-AT" sz="1200" dirty="0" smtClean="0"/>
                <a:t>bestehender</a:t>
              </a:r>
              <a:r>
                <a:rPr lang="de-AT" sz="1100" dirty="0" smtClean="0"/>
                <a:t> Verkehrsmittel</a:t>
              </a:r>
              <a:endParaRPr lang="de-AT" sz="1100" dirty="0"/>
            </a:p>
          </p:txBody>
        </p:sp>
      </p:grpSp>
      <p:sp>
        <p:nvSpPr>
          <p:cNvPr id="1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3521551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lumMod val="75000"/>
                    <a:lumOff val="25000"/>
                  </a:schemeClr>
                </a:solidFill>
              </a:rPr>
              <a:t>Quellenverzeichnis </a:t>
            </a:r>
            <a:endParaRPr lang="de-DE" b="1" dirty="0">
              <a:solidFill>
                <a:schemeClr val="tx1">
                  <a:lumMod val="75000"/>
                  <a:lumOff val="25000"/>
                </a:schemeClr>
              </a:solidFill>
            </a:endParaRPr>
          </a:p>
        </p:txBody>
      </p:sp>
      <p:sp>
        <p:nvSpPr>
          <p:cNvPr id="3" name="Inhaltsplatzhalter 2"/>
          <p:cNvSpPr>
            <a:spLocks noGrp="1"/>
          </p:cNvSpPr>
          <p:nvPr>
            <p:ph idx="1"/>
          </p:nvPr>
        </p:nvSpPr>
        <p:spPr>
          <a:xfrm>
            <a:off x="457200" y="1700808"/>
            <a:ext cx="8229600" cy="4896544"/>
          </a:xfrm>
        </p:spPr>
        <p:txBody>
          <a:bodyPr>
            <a:normAutofit fontScale="40000" lnSpcReduction="20000"/>
          </a:bodyPr>
          <a:lstStyle/>
          <a:p>
            <a:pPr marL="0" indent="0" defTabSz="913028">
              <a:buNone/>
              <a:defRPr/>
            </a:pPr>
            <a:r>
              <a:rPr lang="de-DE" sz="2500" b="1" dirty="0"/>
              <a:t>Literaturverzeichnis</a:t>
            </a:r>
            <a:endParaRPr lang="de-DE" sz="1600" b="1" dirty="0"/>
          </a:p>
          <a:p>
            <a:pPr defTabSz="913028">
              <a:defRPr/>
            </a:pPr>
            <a:r>
              <a:rPr lang="de-DE" sz="2000" dirty="0" err="1"/>
              <a:t>A</a:t>
            </a:r>
            <a:r>
              <a:rPr lang="de-DE" sz="2300" dirty="0" err="1"/>
              <a:t>eros</a:t>
            </a:r>
            <a:r>
              <a:rPr lang="de-DE" sz="2300" dirty="0"/>
              <a:t> (2019a): </a:t>
            </a:r>
            <a:r>
              <a:rPr lang="de-DE" sz="2300" dirty="0" err="1"/>
              <a:t>Applications</a:t>
            </a:r>
            <a:r>
              <a:rPr lang="de-DE" sz="2300" dirty="0"/>
              <a:t>. Online verfügbar unter http://aeroscraft.com/applications/4580412718, zuletzt aktualisiert am 07.06.2019, zuletzt geprüft am 02.07.2019.</a:t>
            </a:r>
          </a:p>
          <a:p>
            <a:pPr defTabSz="913028">
              <a:defRPr/>
            </a:pPr>
            <a:r>
              <a:rPr lang="de-DE" sz="2300" dirty="0" err="1"/>
              <a:t>Aeros</a:t>
            </a:r>
            <a:r>
              <a:rPr lang="de-DE" sz="2300" dirty="0"/>
              <a:t> (2019b): Fleet. Online verfügbar unter http://aeroscraft.com/fleet-copy/4580475518, zuletzt aktualisiert am 07.06.2019, zuletzt geprüft am 02.07.2019.</a:t>
            </a:r>
          </a:p>
          <a:p>
            <a:pPr defTabSz="913028">
              <a:defRPr/>
            </a:pPr>
            <a:r>
              <a:rPr lang="de-DE" sz="2300" dirty="0" err="1"/>
              <a:t>Aeros</a:t>
            </a:r>
            <a:r>
              <a:rPr lang="de-DE" sz="2300" dirty="0"/>
              <a:t> (2019c): Key </a:t>
            </a:r>
            <a:r>
              <a:rPr lang="de-DE" sz="2300" dirty="0" err="1"/>
              <a:t>technology</a:t>
            </a:r>
            <a:r>
              <a:rPr lang="de-DE" sz="2300" dirty="0"/>
              <a:t>. Online verfügbar unter http://aeroscraft.com/technology-copy/4580412172, zuletzt aktualisiert am 07.06.2019, zuletzt geprüft am 02.07.2019.</a:t>
            </a:r>
          </a:p>
          <a:p>
            <a:pPr defTabSz="913028">
              <a:defRPr/>
            </a:pPr>
            <a:r>
              <a:rPr lang="de-DE" sz="2300" dirty="0"/>
              <a:t>Amazon.com (2019): Amazon Prime Air. Online verfügbar unter https://www.amazon.com/Amazon-Prime-Air/b?ie=UTF8&amp;node=8037720011, zuletzt geprüft am 01.07.2019.</a:t>
            </a:r>
          </a:p>
          <a:p>
            <a:pPr defTabSz="913028">
              <a:defRPr/>
            </a:pPr>
            <a:r>
              <a:rPr lang="de-DE" sz="2300" dirty="0" err="1"/>
              <a:t>Aymelek</a:t>
            </a:r>
            <a:r>
              <a:rPr lang="de-DE" sz="2300" dirty="0"/>
              <a:t>, M.; </a:t>
            </a:r>
            <a:r>
              <a:rPr lang="de-DE" sz="2300" dirty="0" err="1"/>
              <a:t>Boulougouris</a:t>
            </a:r>
            <a:r>
              <a:rPr lang="de-DE" sz="2300" dirty="0"/>
              <a:t>, E.; Turan, O.; </a:t>
            </a:r>
            <a:r>
              <a:rPr lang="de-DE" sz="2300" dirty="0" err="1"/>
              <a:t>Konovessis</a:t>
            </a:r>
            <a:r>
              <a:rPr lang="de-DE" sz="2300" dirty="0"/>
              <a:t>, D. (2014): </a:t>
            </a:r>
            <a:r>
              <a:rPr lang="de-DE" sz="2300" dirty="0" err="1"/>
              <a:t>Challenges</a:t>
            </a:r>
            <a:r>
              <a:rPr lang="de-DE" sz="2300" dirty="0"/>
              <a:t> </a:t>
            </a:r>
            <a:r>
              <a:rPr lang="de-DE" sz="2300" dirty="0" err="1"/>
              <a:t>and</a:t>
            </a:r>
            <a:r>
              <a:rPr lang="de-DE" sz="2300" dirty="0"/>
              <a:t> </a:t>
            </a:r>
            <a:r>
              <a:rPr lang="de-DE" sz="2300" dirty="0" err="1"/>
              <a:t>opportunities</a:t>
            </a:r>
            <a:r>
              <a:rPr lang="de-DE" sz="2300" dirty="0"/>
              <a:t> </a:t>
            </a:r>
            <a:r>
              <a:rPr lang="de-DE" sz="2300" dirty="0" err="1"/>
              <a:t>for</a:t>
            </a:r>
            <a:r>
              <a:rPr lang="de-DE" sz="2300" dirty="0"/>
              <a:t> LNG </a:t>
            </a:r>
            <a:r>
              <a:rPr lang="de-DE" sz="2300" dirty="0" err="1"/>
              <a:t>as</a:t>
            </a:r>
            <a:r>
              <a:rPr lang="de-DE" sz="2300" dirty="0"/>
              <a:t> a </a:t>
            </a:r>
            <a:r>
              <a:rPr lang="de-DE" sz="2300" dirty="0" err="1"/>
              <a:t>ship</a:t>
            </a:r>
            <a:r>
              <a:rPr lang="de-DE" sz="2300" dirty="0"/>
              <a:t> </a:t>
            </a:r>
            <a:r>
              <a:rPr lang="de-DE" sz="2300" dirty="0" err="1"/>
              <a:t>fuel</a:t>
            </a:r>
            <a:r>
              <a:rPr lang="de-DE" sz="2300" dirty="0"/>
              <a:t> </a:t>
            </a:r>
            <a:r>
              <a:rPr lang="de-DE" sz="2300" dirty="0" err="1"/>
              <a:t>source</a:t>
            </a:r>
            <a:r>
              <a:rPr lang="de-DE" sz="2300" dirty="0"/>
              <a:t> </a:t>
            </a:r>
            <a:r>
              <a:rPr lang="de-DE" sz="2300" dirty="0" err="1"/>
              <a:t>and</a:t>
            </a:r>
            <a:r>
              <a:rPr lang="de-DE" sz="2300" dirty="0"/>
              <a:t> an </a:t>
            </a:r>
            <a:r>
              <a:rPr lang="de-DE" sz="2300" dirty="0" err="1"/>
              <a:t>application</a:t>
            </a:r>
            <a:r>
              <a:rPr lang="de-DE" sz="2300" dirty="0"/>
              <a:t> </a:t>
            </a:r>
            <a:r>
              <a:rPr lang="de-DE" sz="2300" dirty="0" err="1"/>
              <a:t>to</a:t>
            </a:r>
            <a:r>
              <a:rPr lang="de-DE" sz="2300" dirty="0"/>
              <a:t> </a:t>
            </a:r>
            <a:r>
              <a:rPr lang="de-DE" sz="2300" dirty="0" err="1"/>
              <a:t>bunkering</a:t>
            </a:r>
            <a:r>
              <a:rPr lang="de-DE" sz="2300" dirty="0"/>
              <a:t> </a:t>
            </a:r>
            <a:r>
              <a:rPr lang="de-DE" sz="2300" dirty="0" err="1"/>
              <a:t>network</a:t>
            </a:r>
            <a:r>
              <a:rPr lang="de-DE" sz="2300" dirty="0"/>
              <a:t> </a:t>
            </a:r>
            <a:r>
              <a:rPr lang="de-DE" sz="2300" dirty="0" err="1"/>
              <a:t>optimisation</a:t>
            </a:r>
            <a:r>
              <a:rPr lang="de-DE" sz="2300" dirty="0"/>
              <a:t>. In: Carlos Soares und T. Santos (</a:t>
            </a:r>
            <a:r>
              <a:rPr lang="de-DE" sz="2300" dirty="0" err="1"/>
              <a:t>Hg</a:t>
            </a:r>
            <a:r>
              <a:rPr lang="de-DE" sz="2300" dirty="0"/>
              <a:t>.): Maritime Technology </a:t>
            </a:r>
            <a:r>
              <a:rPr lang="de-DE" sz="2300" dirty="0" err="1"/>
              <a:t>and</a:t>
            </a:r>
            <a:r>
              <a:rPr lang="de-DE" sz="2300" dirty="0"/>
              <a:t> Engineering, Bd. 88: CRC Press, S. 767–776.</a:t>
            </a:r>
          </a:p>
          <a:p>
            <a:pPr defTabSz="913028">
              <a:defRPr/>
            </a:pPr>
            <a:r>
              <a:rPr lang="de-DE" sz="2300" dirty="0"/>
              <a:t>BMVIT (2018): </a:t>
            </a:r>
            <a:r>
              <a:rPr lang="de-DE" sz="2300" dirty="0" err="1"/>
              <a:t>MegaWATT</a:t>
            </a:r>
            <a:r>
              <a:rPr lang="de-DE" sz="2300" dirty="0"/>
              <a:t> rollt an: Die ersten neun Elektro-Trucks ausgeliefert. Online verfügbar unter https://infothek.bmvit.gv.at/man-in-steyr-praesentation-uebergabe-elektro-trucks/, zuletzt geprüft am 01.07.2019.</a:t>
            </a:r>
          </a:p>
          <a:p>
            <a:pPr defTabSz="913028">
              <a:defRPr/>
            </a:pPr>
            <a:r>
              <a:rPr lang="de-DE" sz="2300" dirty="0" err="1"/>
              <a:t>Budras</a:t>
            </a:r>
            <a:r>
              <a:rPr lang="de-DE" sz="2300" dirty="0"/>
              <a:t>, Corinna (2015): </a:t>
            </a:r>
            <a:r>
              <a:rPr lang="de-DE" sz="2300" dirty="0" err="1"/>
              <a:t>Cargolifter</a:t>
            </a:r>
            <a:r>
              <a:rPr lang="de-DE" sz="2300" dirty="0"/>
              <a:t>: Hochfliegende Träume. Frankfurter Allgemeine Zeitung GmbH. Online verfügbar unter https://www.faz.net/aktuell/finanzen/aktien/hochfliegende-traeume-fuehrten-bei-cargolifter-in-die-insolvenz-13963312.html, zuletzt geprüft am 02.07.2019.</a:t>
            </a:r>
          </a:p>
          <a:p>
            <a:pPr defTabSz="913028">
              <a:defRPr/>
            </a:pPr>
            <a:r>
              <a:rPr lang="de-DE" sz="2300" dirty="0"/>
              <a:t>Business </a:t>
            </a:r>
            <a:r>
              <a:rPr lang="de-DE" sz="2300" dirty="0" err="1"/>
              <a:t>Upper</a:t>
            </a:r>
            <a:r>
              <a:rPr lang="de-DE" sz="2300" dirty="0"/>
              <a:t> Austria - OÖ Wirtschaftsagentur GmbH (2017): Erste Flüssigerdgas-Tankstelle in Österreich eröffnet. Online verfügbar unter https://www.ooe2020.at/rechte-navigation/news-presse/detail/news/erste-fluessigerdgas-tankstelle-in-oesterreich-eroeff/, zuletzt geprüft am 01.07.2019.</a:t>
            </a:r>
          </a:p>
          <a:p>
            <a:pPr defTabSz="913028">
              <a:defRPr/>
            </a:pPr>
            <a:r>
              <a:rPr lang="de-DE" sz="2300" dirty="0"/>
              <a:t>Cargo Center Graz (2017): Riesendrohne soll 90 Tonnen Ladung transportieren. Online verfügbar unter http://www.cargo-center-graz.at/news/details/article/riesendrohne-soll-90-tonnen-ladung-transportieren/, zuletzt geprüft am 01.07.2019.</a:t>
            </a:r>
          </a:p>
          <a:p>
            <a:pPr defTabSz="913028">
              <a:defRPr/>
            </a:pPr>
            <a:r>
              <a:rPr lang="de-DE" sz="2300" dirty="0"/>
              <a:t>Cargo </a:t>
            </a:r>
            <a:r>
              <a:rPr lang="de-DE" sz="2300" dirty="0" err="1"/>
              <a:t>sous</a:t>
            </a:r>
            <a:r>
              <a:rPr lang="de-DE" sz="2300" dirty="0"/>
              <a:t> </a:t>
            </a:r>
            <a:r>
              <a:rPr lang="de-DE" sz="2300" dirty="0" err="1"/>
              <a:t>terrain</a:t>
            </a:r>
            <a:r>
              <a:rPr lang="de-DE" sz="2300" dirty="0"/>
              <a:t> AG (2019): Was ist CST. Online verfügbar unter https://www.cst.ch/was-ist-cst/, zuletzt geprüft am 01.07.2019.</a:t>
            </a:r>
          </a:p>
          <a:p>
            <a:pPr defTabSz="913028">
              <a:defRPr/>
            </a:pPr>
            <a:r>
              <a:rPr lang="de-DE" sz="2300" dirty="0"/>
              <a:t>Christof, Florian (2015): </a:t>
            </a:r>
            <a:r>
              <a:rPr lang="de-DE" sz="2300" dirty="0" err="1"/>
              <a:t>Platooning</a:t>
            </a:r>
            <a:r>
              <a:rPr lang="de-DE" sz="2300" dirty="0"/>
              <a:t>: Lkw im elektronisch gekoppelten Fahrzeugkonvoi. Online verfügbar unter https://futurezone.at/science/platooning-lkw-im-elektronisch-gekoppelten-fahrzeugkonvoi/116.088.643, zuletzt geprüft am 19.06.2019.</a:t>
            </a:r>
          </a:p>
          <a:p>
            <a:pPr defTabSz="913028">
              <a:defRPr/>
            </a:pPr>
            <a:r>
              <a:rPr lang="de-DE" sz="2300" dirty="0" err="1"/>
              <a:t>Cookson</a:t>
            </a:r>
            <a:r>
              <a:rPr lang="de-DE" sz="2300" dirty="0"/>
              <a:t>, Graham (2018): INRIX Global Traffic </a:t>
            </a:r>
            <a:r>
              <a:rPr lang="de-DE" sz="2300" dirty="0" err="1"/>
              <a:t>Scorecard</a:t>
            </a:r>
            <a:r>
              <a:rPr lang="de-DE" sz="2300" dirty="0"/>
              <a:t>. INRIX Research. Online verfügbar unter https://www.dmagazine.com/wp-content/uploads/2018/02/INRIX_2017_Traffic_Scorecard_Final_2.pdf, zuletzt geprüft am 17.06.2019.</a:t>
            </a:r>
          </a:p>
          <a:p>
            <a:pPr defTabSz="913028">
              <a:defRPr/>
            </a:pPr>
            <a:r>
              <a:rPr lang="de-DE" sz="2300" dirty="0"/>
              <a:t>Corman, Francesco; Voß, Stefan; Negenborn, Rudy R. (</a:t>
            </a:r>
            <a:r>
              <a:rPr lang="de-DE" sz="2300" dirty="0" err="1"/>
              <a:t>Hg</a:t>
            </a:r>
            <a:r>
              <a:rPr lang="de-DE" sz="2300" dirty="0"/>
              <a:t>.) (2015): </a:t>
            </a:r>
            <a:r>
              <a:rPr lang="de-DE" sz="2300" dirty="0" err="1"/>
              <a:t>Computational</a:t>
            </a:r>
            <a:r>
              <a:rPr lang="de-DE" sz="2300" dirty="0"/>
              <a:t> </a:t>
            </a:r>
            <a:r>
              <a:rPr lang="de-DE" sz="2300" dirty="0" err="1"/>
              <a:t>Logistics</a:t>
            </a:r>
            <a:r>
              <a:rPr lang="de-DE" sz="2300" dirty="0"/>
              <a:t>. Cham: Springer International Publishing (</a:t>
            </a:r>
            <a:r>
              <a:rPr lang="de-DE" sz="2300" dirty="0" err="1"/>
              <a:t>Lecture</a:t>
            </a:r>
            <a:r>
              <a:rPr lang="de-DE" sz="2300" dirty="0"/>
              <a:t> Notes in Computer Science).</a:t>
            </a:r>
          </a:p>
          <a:p>
            <a:pPr defTabSz="913028">
              <a:defRPr/>
            </a:pPr>
            <a:r>
              <a:rPr lang="de-DE" sz="2300" dirty="0" err="1"/>
              <a:t>D'Andrea</a:t>
            </a:r>
            <a:r>
              <a:rPr lang="de-DE" sz="2300" dirty="0"/>
              <a:t>, </a:t>
            </a:r>
            <a:r>
              <a:rPr lang="de-DE" sz="2300" dirty="0" err="1"/>
              <a:t>Raffaello</a:t>
            </a:r>
            <a:r>
              <a:rPr lang="de-DE" sz="2300" dirty="0"/>
              <a:t> (2014): Guest Editorial Can </a:t>
            </a:r>
            <a:r>
              <a:rPr lang="de-DE" sz="2300" dirty="0" err="1"/>
              <a:t>Drones</a:t>
            </a:r>
            <a:r>
              <a:rPr lang="de-DE" sz="2300" dirty="0"/>
              <a:t> </a:t>
            </a:r>
            <a:r>
              <a:rPr lang="de-DE" sz="2300" dirty="0" err="1"/>
              <a:t>Deliver</a:t>
            </a:r>
            <a:r>
              <a:rPr lang="de-DE" sz="2300" dirty="0"/>
              <a:t>? In: IEEE Trans. Automat. </a:t>
            </a:r>
            <a:r>
              <a:rPr lang="de-DE" sz="2300" dirty="0" err="1"/>
              <a:t>Sci</a:t>
            </a:r>
            <a:r>
              <a:rPr lang="de-DE" sz="2300" dirty="0"/>
              <a:t>. Eng. 11 (3), S. 647–648. DOI: 10.1109/TASE.2014.2326952.</a:t>
            </a:r>
          </a:p>
          <a:p>
            <a:pPr defTabSz="913028">
              <a:defRPr/>
            </a:pPr>
            <a:r>
              <a:rPr lang="de-DE" sz="2300" dirty="0"/>
              <a:t>Davies, Alex (2013): This </a:t>
            </a:r>
            <a:r>
              <a:rPr lang="de-DE" sz="2300" dirty="0" err="1"/>
              <a:t>Huge</a:t>
            </a:r>
            <a:r>
              <a:rPr lang="de-DE" sz="2300" dirty="0"/>
              <a:t> Zeppelin </a:t>
            </a:r>
            <a:r>
              <a:rPr lang="de-DE" sz="2300" dirty="0" err="1"/>
              <a:t>Could</a:t>
            </a:r>
            <a:r>
              <a:rPr lang="de-DE" sz="2300" dirty="0"/>
              <a:t> </a:t>
            </a:r>
            <a:r>
              <a:rPr lang="de-DE" sz="2300" dirty="0" err="1"/>
              <a:t>Revolutionize</a:t>
            </a:r>
            <a:r>
              <a:rPr lang="de-DE" sz="2300" dirty="0"/>
              <a:t> The </a:t>
            </a:r>
            <a:r>
              <a:rPr lang="de-DE" sz="2300" dirty="0" err="1"/>
              <a:t>Shipping</a:t>
            </a:r>
            <a:r>
              <a:rPr lang="de-DE" sz="2300" dirty="0"/>
              <a:t> </a:t>
            </a:r>
            <a:r>
              <a:rPr lang="de-DE" sz="2300" dirty="0" err="1"/>
              <a:t>Industry</a:t>
            </a:r>
            <a:r>
              <a:rPr lang="de-DE" sz="2300" dirty="0"/>
              <a:t>. Business Insider. Online verfügbar unter https://www.businessinsider.com/aeroscraft-airship-could-change-avatiation-2013-9?IR=T, zuletzt aktualisiert am 09.09.2013, zuletzt geprüft am 02.07.2019.</a:t>
            </a:r>
          </a:p>
          <a:p>
            <a:pPr defTabSz="913028">
              <a:defRPr/>
            </a:pPr>
            <a:r>
              <a:rPr lang="de-DE" sz="2300" dirty="0" err="1"/>
              <a:t>Derndorfer</a:t>
            </a:r>
            <a:r>
              <a:rPr lang="de-DE" sz="2300" dirty="0"/>
              <a:t>, Anna: Logistik 4.0. Macher Media House GmbH. Online verfügbar unter https://diemacher.at/1083/logistik-4, zuletzt geprüft am 02.07.2019.</a:t>
            </a:r>
          </a:p>
          <a:p>
            <a:pPr defTabSz="913028">
              <a:defRPr/>
            </a:pPr>
            <a:r>
              <a:rPr lang="de-DE" sz="2300" dirty="0"/>
              <a:t>Deutsche Luft- und Raumfahrt: NGT CARGO - Hochgeschwindigkeits-Güterzug. Online verfügbar unter https://verkehrsforschung.dlr.de/de/projekte/ngt-cargo, zuletzt geprüft am 20.06.2019.</a:t>
            </a:r>
          </a:p>
          <a:p>
            <a:pPr defTabSz="913028">
              <a:defRPr/>
            </a:pPr>
            <a:r>
              <a:rPr lang="de-DE" sz="2300" dirty="0"/>
              <a:t>Deutsche Luft- und Raumfahrt (2017): NGT CARGO: So sieht der Güterzug der Zukunft aus. Deutsches Zentrum für Luft- und Raumfahrt (DLR). Online verfügbar unter https://www.dlr.de/dlr/desktopdefault.aspx/tabid-10081/151_read-21934#/gallery/26733, zuletzt geprüft am 20.06.2019.</a:t>
            </a:r>
          </a:p>
          <a:p>
            <a:pPr defTabSz="913028">
              <a:defRPr/>
            </a:pPr>
            <a:r>
              <a:rPr lang="de-DE" sz="2300" dirty="0"/>
              <a:t>Deutsche Post AG (2019): DHL </a:t>
            </a:r>
            <a:r>
              <a:rPr lang="de-DE" sz="2300" dirty="0" err="1"/>
              <a:t>Paketkopter</a:t>
            </a:r>
            <a:r>
              <a:rPr lang="de-DE" sz="2300" dirty="0"/>
              <a:t>. Online verfügbar unter https://www.dpdhl.com/de/presse/specials/dhl-paketkopter.html, zuletzt aktualisiert am 01.07.2019, zuletzt geprüft am 01.07.2019.</a:t>
            </a:r>
          </a:p>
          <a:p>
            <a:pPr defTabSz="913028">
              <a:defRPr/>
            </a:pPr>
            <a:r>
              <a:rPr lang="de-DE" sz="2300" dirty="0"/>
              <a:t>DP World (2019): DP World </a:t>
            </a:r>
            <a:r>
              <a:rPr lang="de-DE" sz="2300" dirty="0" err="1"/>
              <a:t>Cargospeed</a:t>
            </a:r>
            <a:r>
              <a:rPr lang="de-DE" sz="2300" dirty="0"/>
              <a:t>. Online verfügbar unter https://www.dpworld.com/smart-trade/dp-world-cargospeed, zuletzt geprüft am 01.07.2019.</a:t>
            </a:r>
          </a:p>
          <a:p>
            <a:pPr defTabSz="913028">
              <a:defRPr/>
            </a:pPr>
            <a:r>
              <a:rPr lang="de-DE" sz="2300" dirty="0"/>
              <a:t>DVGW (2016): Zukunft LNG. Flüssiges Erdgas als sauberer Kraftstoff für schwere Lkw und Flottenfahrzeuge. Online verfügbar unter https://www.dvgw.de/medien/dvgw/leistungen/publikationen/broschuere_zukunft_lng.pdf.</a:t>
            </a:r>
          </a:p>
          <a:p>
            <a:pPr defTabSz="913028">
              <a:defRPr/>
            </a:pPr>
            <a:endParaRPr lang="de-DE" sz="1600" dirty="0" smtClean="0"/>
          </a:p>
          <a:p>
            <a:pPr defTabSz="913028">
              <a:defRPr/>
            </a:pPr>
            <a:endParaRPr lang="de-DE" sz="1600" dirty="0"/>
          </a:p>
          <a:p>
            <a:pPr marL="0" indent="0" defTabSz="913028">
              <a:buNone/>
              <a:defRPr/>
            </a:pPr>
            <a:endParaRPr lang="en-GB" sz="1600" dirty="0" smtClean="0"/>
          </a:p>
          <a:p>
            <a:pPr defTabSz="913028">
              <a:defRPr/>
            </a:pPr>
            <a:endParaRPr lang="de-DE" sz="1600" dirty="0"/>
          </a:p>
          <a:p>
            <a:pPr defTabSz="913028">
              <a:defRPr/>
            </a:pPr>
            <a:endParaRPr lang="de-DE" sz="1600" dirty="0" smtClean="0"/>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7" name="Inhaltsplatzhalter 2"/>
          <p:cNvSpPr txBox="1">
            <a:spLocks/>
          </p:cNvSpPr>
          <p:nvPr/>
        </p:nvSpPr>
        <p:spPr>
          <a:xfrm>
            <a:off x="609600" y="1853208"/>
            <a:ext cx="8229600"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smtClean="0">
              <a:solidFill>
                <a:schemeClr val="tx1"/>
              </a:solidFill>
            </a:endParaRPr>
          </a:p>
          <a:p>
            <a:pPr marL="0" indent="0">
              <a:buFont typeface="Arial" pitchFamily="34" charset="0"/>
              <a:buNone/>
            </a:pPr>
            <a:endParaRPr lang="de-DE" sz="900" dirty="0" smtClean="0">
              <a:solidFill>
                <a:schemeClr val="tx1"/>
              </a:solidFill>
            </a:endParaRPr>
          </a:p>
          <a:p>
            <a:pPr marL="0" indent="0">
              <a:buFont typeface="Arial" pitchFamily="34" charset="0"/>
              <a:buNone/>
            </a:pPr>
            <a:endParaRPr lang="de-DE" sz="900" dirty="0" smtClean="0">
              <a:solidFill>
                <a:schemeClr val="tx1"/>
              </a:solidFill>
            </a:endParaRPr>
          </a:p>
          <a:p>
            <a:pPr marL="0" indent="0">
              <a:buFont typeface="Arial" pitchFamily="34" charset="0"/>
              <a:buNone/>
            </a:pPr>
            <a:endParaRPr lang="de-AT" sz="900" dirty="0">
              <a:solidFill>
                <a:schemeClr val="tx1"/>
              </a:solidFill>
            </a:endParaRPr>
          </a:p>
        </p:txBody>
      </p:sp>
    </p:spTree>
    <p:extLst>
      <p:ext uri="{BB962C8B-B14F-4D97-AF65-F5344CB8AC3E}">
        <p14:creationId xmlns:p14="http://schemas.microsoft.com/office/powerpoint/2010/main" val="563120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lumMod val="75000"/>
                    <a:lumOff val="25000"/>
                  </a:schemeClr>
                </a:solidFill>
              </a:rPr>
              <a:t>Quellenverzeichnis </a:t>
            </a:r>
            <a:endParaRPr lang="de-DE" b="1" dirty="0">
              <a:solidFill>
                <a:schemeClr val="tx1">
                  <a:lumMod val="75000"/>
                  <a:lumOff val="25000"/>
                </a:schemeClr>
              </a:solidFill>
            </a:endParaRPr>
          </a:p>
        </p:txBody>
      </p:sp>
      <p:sp>
        <p:nvSpPr>
          <p:cNvPr id="3" name="Inhaltsplatzhalter 2"/>
          <p:cNvSpPr>
            <a:spLocks noGrp="1"/>
          </p:cNvSpPr>
          <p:nvPr>
            <p:ph idx="1"/>
          </p:nvPr>
        </p:nvSpPr>
        <p:spPr>
          <a:xfrm>
            <a:off x="457200" y="1700808"/>
            <a:ext cx="8229600" cy="4896544"/>
          </a:xfrm>
        </p:spPr>
        <p:txBody>
          <a:bodyPr>
            <a:normAutofit fontScale="40000" lnSpcReduction="20000"/>
          </a:bodyPr>
          <a:lstStyle/>
          <a:p>
            <a:pPr defTabSz="913028">
              <a:defRPr/>
            </a:pPr>
            <a:r>
              <a:rPr lang="de-DE" sz="2300" dirty="0" smtClean="0"/>
              <a:t>Europäische Kommission (2011): Weißbuch zum Verkehr. Fahrplan zu einem einheitlichem europäischen Verkehrsraum - Hin zu einem wettbewerbsorientierten und ressourcenschonenden Verkehrssystem. Online verfügbar unter https://ec.europa.eu/transport/sites/transport/files/themes/strategies/doc/2011_white_paper/white-paper-illustrated-brochure_de.pdf, zuletzt aktualisiert am 28.03.2011.</a:t>
            </a:r>
          </a:p>
          <a:p>
            <a:pPr defTabSz="913028">
              <a:defRPr/>
            </a:pPr>
            <a:r>
              <a:rPr lang="de-DE" sz="2300" dirty="0" smtClean="0"/>
              <a:t>Europäische </a:t>
            </a:r>
            <a:r>
              <a:rPr lang="de-DE" sz="2300" dirty="0"/>
              <a:t>Kommission (2018): Multimodal </a:t>
            </a:r>
            <a:r>
              <a:rPr lang="de-DE" sz="2300" dirty="0" err="1"/>
              <a:t>Sustainable</a:t>
            </a:r>
            <a:r>
              <a:rPr lang="de-DE" sz="2300" dirty="0"/>
              <a:t> Transport: </a:t>
            </a:r>
            <a:r>
              <a:rPr lang="de-DE" sz="2300" dirty="0" err="1"/>
              <a:t>which</a:t>
            </a:r>
            <a:r>
              <a:rPr lang="de-DE" sz="2300" dirty="0"/>
              <a:t> </a:t>
            </a:r>
            <a:r>
              <a:rPr lang="de-DE" sz="2300" dirty="0" err="1"/>
              <a:t>role</a:t>
            </a:r>
            <a:r>
              <a:rPr lang="de-DE" sz="2300" dirty="0"/>
              <a:t> </a:t>
            </a:r>
            <a:r>
              <a:rPr lang="de-DE" sz="2300" dirty="0" err="1"/>
              <a:t>for</a:t>
            </a:r>
            <a:r>
              <a:rPr lang="de-DE" sz="2300" dirty="0"/>
              <a:t> </a:t>
            </a:r>
            <a:r>
              <a:rPr lang="de-DE" sz="2300" dirty="0" err="1"/>
              <a:t>the</a:t>
            </a:r>
            <a:r>
              <a:rPr lang="de-DE" sz="2300" dirty="0"/>
              <a:t> </a:t>
            </a:r>
            <a:r>
              <a:rPr lang="de-DE" sz="2300" dirty="0" err="1"/>
              <a:t>internalisation</a:t>
            </a:r>
            <a:r>
              <a:rPr lang="de-DE" sz="2300" dirty="0"/>
              <a:t> </a:t>
            </a:r>
            <a:r>
              <a:rPr lang="de-DE" sz="2300" dirty="0" err="1"/>
              <a:t>of</a:t>
            </a:r>
            <a:r>
              <a:rPr lang="de-DE" sz="2300" dirty="0"/>
              <a:t> </a:t>
            </a:r>
            <a:r>
              <a:rPr lang="de-DE" sz="2300" dirty="0" err="1"/>
              <a:t>external</a:t>
            </a:r>
            <a:r>
              <a:rPr lang="de-DE" sz="2300" dirty="0"/>
              <a:t> </a:t>
            </a:r>
            <a:r>
              <a:rPr lang="de-DE" sz="2300" dirty="0" err="1"/>
              <a:t>costs</a:t>
            </a:r>
            <a:r>
              <a:rPr lang="de-DE" sz="2300" dirty="0"/>
              <a:t>? Online verfügbar unter https://ec.europa.eu/transport/sites/transport/files/2018-year-multimodality-external-costs-note.pdf, zuletzt geprüft am 17.06.2019.</a:t>
            </a:r>
          </a:p>
          <a:p>
            <a:pPr defTabSz="913028">
              <a:defRPr/>
            </a:pPr>
            <a:r>
              <a:rPr lang="de-DE" sz="2300" dirty="0"/>
              <a:t>Europäische Kommission (2019): Urban </a:t>
            </a:r>
            <a:r>
              <a:rPr lang="de-DE" sz="2300" dirty="0" err="1"/>
              <a:t>mobility</a:t>
            </a:r>
            <a:r>
              <a:rPr lang="de-DE" sz="2300" dirty="0"/>
              <a:t>. Online verfügbar unter https://ec.europa.eu/transport/themes/urban/urban_mobility_en, zuletzt aktualisiert am 17.06.2019, zuletzt geprüft am 17.06.2019.</a:t>
            </a:r>
          </a:p>
          <a:p>
            <a:pPr defTabSz="913028">
              <a:defRPr/>
            </a:pPr>
            <a:r>
              <a:rPr lang="de-DE" sz="2300" dirty="0"/>
              <a:t>European Environment Agency (2018): Final </a:t>
            </a:r>
            <a:r>
              <a:rPr lang="de-DE" sz="2300" dirty="0" err="1"/>
              <a:t>energy</a:t>
            </a:r>
            <a:r>
              <a:rPr lang="de-DE" sz="2300" dirty="0"/>
              <a:t> </a:t>
            </a:r>
            <a:r>
              <a:rPr lang="de-DE" sz="2300" dirty="0" err="1"/>
              <a:t>consumption</a:t>
            </a:r>
            <a:r>
              <a:rPr lang="de-DE" sz="2300" dirty="0"/>
              <a:t> </a:t>
            </a:r>
            <a:r>
              <a:rPr lang="de-DE" sz="2300" dirty="0" err="1"/>
              <a:t>by</a:t>
            </a:r>
            <a:r>
              <a:rPr lang="de-DE" sz="2300" dirty="0"/>
              <a:t> </a:t>
            </a:r>
            <a:r>
              <a:rPr lang="de-DE" sz="2300" dirty="0" err="1"/>
              <a:t>mode</a:t>
            </a:r>
            <a:r>
              <a:rPr lang="de-DE" sz="2300" dirty="0"/>
              <a:t> </a:t>
            </a:r>
            <a:r>
              <a:rPr lang="de-DE" sz="2300" dirty="0" err="1"/>
              <a:t>of</a:t>
            </a:r>
            <a:r>
              <a:rPr lang="de-DE" sz="2300" dirty="0"/>
              <a:t> </a:t>
            </a:r>
            <a:r>
              <a:rPr lang="de-DE" sz="2300" dirty="0" err="1"/>
              <a:t>transport</a:t>
            </a:r>
            <a:r>
              <a:rPr lang="de-DE" sz="2300" dirty="0"/>
              <a:t>. Online verfügbar unter https://www.eea.europa.eu/data-and-maps/indicators/transport-final-energy-consumption-by-mode/assessment-9, zuletzt geprüft am 17.06.2019.</a:t>
            </a:r>
          </a:p>
          <a:p>
            <a:pPr defTabSz="913028">
              <a:defRPr/>
            </a:pPr>
            <a:r>
              <a:rPr lang="de-DE" sz="2300" dirty="0" smtClean="0"/>
              <a:t>European </a:t>
            </a:r>
            <a:r>
              <a:rPr lang="de-DE" sz="2300" dirty="0"/>
              <a:t>Truck </a:t>
            </a:r>
            <a:r>
              <a:rPr lang="de-DE" sz="2300" dirty="0" err="1"/>
              <a:t>Platooning</a:t>
            </a:r>
            <a:r>
              <a:rPr lang="de-DE" sz="2300" dirty="0"/>
              <a:t> Challenge: </a:t>
            </a:r>
            <a:r>
              <a:rPr lang="de-DE" sz="2300" dirty="0" err="1"/>
              <a:t>What</a:t>
            </a:r>
            <a:r>
              <a:rPr lang="de-DE" sz="2300" dirty="0"/>
              <a:t> </a:t>
            </a:r>
            <a:r>
              <a:rPr lang="de-DE" sz="2300" dirty="0" err="1"/>
              <a:t>is</a:t>
            </a:r>
            <a:r>
              <a:rPr lang="de-DE" sz="2300" dirty="0"/>
              <a:t> Truck </a:t>
            </a:r>
            <a:r>
              <a:rPr lang="de-DE" sz="2300" dirty="0" err="1"/>
              <a:t>Platooning</a:t>
            </a:r>
            <a:r>
              <a:rPr lang="de-DE" sz="2300" dirty="0"/>
              <a:t>? - EU Truck </a:t>
            </a:r>
            <a:r>
              <a:rPr lang="de-DE" sz="2300" dirty="0" err="1"/>
              <a:t>Platoon</a:t>
            </a:r>
            <a:r>
              <a:rPr lang="de-DE" sz="2300" dirty="0"/>
              <a:t> Challenge. Online verfügbar unter https://www.eutruckplatooning.com/About/default.aspx, zuletzt geprüft am 19.06.2019</a:t>
            </a:r>
            <a:r>
              <a:rPr lang="de-DE" sz="2300" dirty="0" smtClean="0"/>
              <a:t>.</a:t>
            </a:r>
          </a:p>
          <a:p>
            <a:pPr defTabSz="913028">
              <a:defRPr/>
            </a:pPr>
            <a:r>
              <a:rPr lang="de-AT" sz="2300" dirty="0" err="1"/>
              <a:t>Explainity</a:t>
            </a:r>
            <a:r>
              <a:rPr lang="de-AT" sz="2300" dirty="0"/>
              <a:t> (2016): Internet der Dinge einfach erklärt. Online verfügbar unter https://www.youtube.com/watch?v=yLZbzbO_7yQ, zuletzt geprüft am 05.07.2019.</a:t>
            </a:r>
          </a:p>
          <a:p>
            <a:pPr defTabSz="913028">
              <a:defRPr/>
            </a:pPr>
            <a:r>
              <a:rPr lang="de-DE" sz="2300" dirty="0" smtClean="0"/>
              <a:t>Fraunhofer </a:t>
            </a:r>
            <a:r>
              <a:rPr lang="de-DE" sz="2300" dirty="0"/>
              <a:t>IML (2019): Drohnentechnik. Online verfügbar unter https://www.iml.fraunhofer.de/de/abteilungen/b1/verpackungs_und_handelslogistik/autoid/DL_AutoID/dl_aid_drohnentechnik.html, zuletzt geprüft am 01.07.2019.</a:t>
            </a:r>
          </a:p>
          <a:p>
            <a:pPr defTabSz="913028">
              <a:defRPr/>
            </a:pPr>
            <a:r>
              <a:rPr lang="de-DE" sz="2300" dirty="0"/>
              <a:t>Hawkins, Andrew J. (2018): WARR Hyperloop </a:t>
            </a:r>
            <a:r>
              <a:rPr lang="de-DE" sz="2300" dirty="0" err="1"/>
              <a:t>pod</a:t>
            </a:r>
            <a:r>
              <a:rPr lang="de-DE" sz="2300" dirty="0"/>
              <a:t> </a:t>
            </a:r>
            <a:r>
              <a:rPr lang="de-DE" sz="2300" dirty="0" err="1"/>
              <a:t>hits</a:t>
            </a:r>
            <a:r>
              <a:rPr lang="de-DE" sz="2300" dirty="0"/>
              <a:t> 284 mph </a:t>
            </a:r>
            <a:r>
              <a:rPr lang="de-DE" sz="2300" dirty="0" err="1"/>
              <a:t>to</a:t>
            </a:r>
            <a:r>
              <a:rPr lang="de-DE" sz="2300" dirty="0"/>
              <a:t> </a:t>
            </a:r>
            <a:r>
              <a:rPr lang="de-DE" sz="2300" dirty="0" err="1"/>
              <a:t>win</a:t>
            </a:r>
            <a:r>
              <a:rPr lang="de-DE" sz="2300" dirty="0"/>
              <a:t> </a:t>
            </a:r>
            <a:r>
              <a:rPr lang="de-DE" sz="2300" dirty="0" err="1"/>
              <a:t>SpaceX</a:t>
            </a:r>
            <a:r>
              <a:rPr lang="de-DE" sz="2300" dirty="0"/>
              <a:t> </a:t>
            </a:r>
            <a:r>
              <a:rPr lang="de-DE" sz="2300" dirty="0" err="1"/>
              <a:t>competition</a:t>
            </a:r>
            <a:r>
              <a:rPr lang="de-DE" sz="2300" dirty="0"/>
              <a:t>. Online verfügbar unter https://www.theverge.com/2018/7/22/17601280/warr-hyperloop-pod-competition-spacex-elon-musk, zuletzt geprüft am 01.07.2019.</a:t>
            </a:r>
          </a:p>
          <a:p>
            <a:pPr defTabSz="913028">
              <a:defRPr/>
            </a:pPr>
            <a:r>
              <a:rPr lang="de-DE" sz="2300" dirty="0"/>
              <a:t>Heistermann, Frauke; </a:t>
            </a:r>
            <a:r>
              <a:rPr lang="de-DE" sz="2300" dirty="0" err="1"/>
              <a:t>Hompel</a:t>
            </a:r>
            <a:r>
              <a:rPr lang="de-DE" sz="2300" dirty="0"/>
              <a:t>, Michael </a:t>
            </a:r>
            <a:r>
              <a:rPr lang="de-DE" sz="2300" dirty="0" err="1"/>
              <a:t>ten</a:t>
            </a:r>
            <a:r>
              <a:rPr lang="de-DE" sz="2300" dirty="0"/>
              <a:t>; </a:t>
            </a:r>
            <a:r>
              <a:rPr lang="de-DE" sz="2300" dirty="0" err="1"/>
              <a:t>Mallée</a:t>
            </a:r>
            <a:r>
              <a:rPr lang="de-DE" sz="2300" dirty="0"/>
              <a:t>, Torsten (2017): Digitalisierung in der Logistik - Die BVL: Das Logistik-Netzwerk für Fach- und Führungskräfte. BVL - Bundesvereinigung Logistik e.V. Bremen. Online verfügbar unter https://www.bvl.de/misc/filePush.php?id=35017&amp;name=BVL17+Positionspapier+Digitalisierung+in+der+Logistik, zuletzt geprüft am 02.07.2019.</a:t>
            </a:r>
          </a:p>
          <a:p>
            <a:pPr defTabSz="913028">
              <a:defRPr/>
            </a:pPr>
            <a:r>
              <a:rPr lang="de-DE" sz="2300" dirty="0"/>
              <a:t>Hybrid Air </a:t>
            </a:r>
            <a:r>
              <a:rPr lang="de-DE" sz="2300" dirty="0" err="1"/>
              <a:t>Vehicles</a:t>
            </a:r>
            <a:r>
              <a:rPr lang="de-DE" sz="2300" dirty="0"/>
              <a:t> (2016): </a:t>
            </a:r>
            <a:r>
              <a:rPr lang="de-DE" sz="2300" dirty="0" err="1"/>
              <a:t>Airlander</a:t>
            </a:r>
            <a:r>
              <a:rPr lang="de-DE" sz="2300" dirty="0"/>
              <a:t> - a </a:t>
            </a:r>
            <a:r>
              <a:rPr lang="de-DE" sz="2300" dirty="0" err="1"/>
              <a:t>new</a:t>
            </a:r>
            <a:r>
              <a:rPr lang="de-DE" sz="2300" dirty="0"/>
              <a:t> </a:t>
            </a:r>
            <a:r>
              <a:rPr lang="de-DE" sz="2300" dirty="0" err="1"/>
              <a:t>price</a:t>
            </a:r>
            <a:r>
              <a:rPr lang="de-DE" sz="2300" dirty="0"/>
              <a:t>/</a:t>
            </a:r>
            <a:r>
              <a:rPr lang="de-DE" sz="2300" dirty="0" err="1"/>
              <a:t>speed</a:t>
            </a:r>
            <a:r>
              <a:rPr lang="de-DE" sz="2300" dirty="0"/>
              <a:t> </a:t>
            </a:r>
            <a:r>
              <a:rPr lang="de-DE" sz="2300" dirty="0" err="1"/>
              <a:t>option</a:t>
            </a:r>
            <a:r>
              <a:rPr lang="de-DE" sz="2300" dirty="0"/>
              <a:t>. Online verfügbar unter https://www.aerosociety.com/Assets/Docs/Events/Conferences/2016/809/2.%20Airlander%20-%20A%20New%20Price%20Speed%20Option.pdf, zuletzt geprüft am 02.07.2019.</a:t>
            </a:r>
          </a:p>
          <a:p>
            <a:pPr defTabSz="913028">
              <a:defRPr/>
            </a:pPr>
            <a:r>
              <a:rPr lang="de-DE" sz="2300" dirty="0"/>
              <a:t>INRIX (2016): Traffic </a:t>
            </a:r>
            <a:r>
              <a:rPr lang="de-DE" sz="2300" dirty="0" err="1"/>
              <a:t>Scorecard</a:t>
            </a:r>
            <a:r>
              <a:rPr lang="de-DE" sz="2300" dirty="0"/>
              <a:t>. 2015. Online verfügbar unter http://inrix.com/wp-content/uploads/2016/11/INRIX_2015_Traffic_Scorecard.pdf.</a:t>
            </a:r>
          </a:p>
          <a:p>
            <a:pPr defTabSz="913028">
              <a:defRPr/>
            </a:pPr>
            <a:r>
              <a:rPr lang="de-DE" sz="2300" dirty="0"/>
              <a:t>INRIX (2019): Interactive Ranking &amp; City Dashboards. Online verfügbar unter http://inrix.com/scorecard/, zuletzt geprüft am 17.06.2019.</a:t>
            </a:r>
          </a:p>
          <a:p>
            <a:pPr defTabSz="913028">
              <a:defRPr/>
            </a:pPr>
            <a:r>
              <a:rPr lang="de-DE" sz="2300" dirty="0"/>
              <a:t>IVECO (2018): Der neue </a:t>
            </a:r>
            <a:r>
              <a:rPr lang="de-DE" sz="2300" dirty="0" err="1"/>
              <a:t>Stralis</a:t>
            </a:r>
            <a:r>
              <a:rPr lang="de-DE" sz="2300" dirty="0"/>
              <a:t> NP. Online verfügbar unter https://www.iveco.com/austria/Neufahrzeuge/Documents/stralis/StralisNP_brochure_AT.pdf.</a:t>
            </a:r>
          </a:p>
          <a:p>
            <a:pPr defTabSz="913028">
              <a:defRPr/>
            </a:pPr>
            <a:r>
              <a:rPr lang="de-DE" sz="2300" dirty="0" err="1"/>
              <a:t>Maibach</a:t>
            </a:r>
            <a:r>
              <a:rPr lang="de-DE" sz="2300" dirty="0"/>
              <a:t>, Markus; </a:t>
            </a:r>
            <a:r>
              <a:rPr lang="de-DE" sz="2300" dirty="0" err="1"/>
              <a:t>Ickert</a:t>
            </a:r>
            <a:r>
              <a:rPr lang="de-DE" sz="2300" dirty="0"/>
              <a:t>, Lutz; Sutter, Daniel (2016): Volkswirtschaftliche Aspekte und Auswirkungen des Projekts Cargo Sous Terrain (CST). INFRAS. Online verfügbar unter https://www.infras.ch/media/filer_public/0f/cd/0fcdaed1-1bc3-42a5-a7f1-22a3481b2cac/cst_infras_schlussbericht-23092016.pdf, zuletzt geprüft am 01.07.2019.</a:t>
            </a:r>
          </a:p>
          <a:p>
            <a:pPr defTabSz="913028">
              <a:defRPr/>
            </a:pPr>
            <a:r>
              <a:rPr lang="de-DE" sz="2300" dirty="0" err="1"/>
              <a:t>Modulushca</a:t>
            </a:r>
            <a:r>
              <a:rPr lang="de-DE" sz="2300" dirty="0"/>
              <a:t> </a:t>
            </a:r>
            <a:r>
              <a:rPr lang="de-DE" sz="2300" dirty="0" err="1"/>
              <a:t>project</a:t>
            </a:r>
            <a:r>
              <a:rPr lang="de-DE" sz="2300" dirty="0"/>
              <a:t> (2014): </a:t>
            </a:r>
            <a:r>
              <a:rPr lang="de-DE" sz="2300" dirty="0" err="1"/>
              <a:t>Physical</a:t>
            </a:r>
            <a:r>
              <a:rPr lang="de-DE" sz="2300" dirty="0"/>
              <a:t> Internet. Online verfügbar unter https://www.youtube.com/watch?v=lltcWVNrjl0, zuletzt geprüft am 02.07.2019.</a:t>
            </a:r>
          </a:p>
          <a:p>
            <a:pPr defTabSz="913028">
              <a:defRPr/>
            </a:pPr>
            <a:r>
              <a:rPr lang="de-DE" sz="2300" dirty="0" err="1"/>
              <a:t>Montreuil</a:t>
            </a:r>
            <a:r>
              <a:rPr lang="de-DE" sz="2300" dirty="0"/>
              <a:t>, Benoit (2011): </a:t>
            </a:r>
            <a:r>
              <a:rPr lang="de-DE" sz="2300" dirty="0" err="1"/>
              <a:t>Toward</a:t>
            </a:r>
            <a:r>
              <a:rPr lang="de-DE" sz="2300" dirty="0"/>
              <a:t> a </a:t>
            </a:r>
            <a:r>
              <a:rPr lang="de-DE" sz="2300" dirty="0" err="1"/>
              <a:t>Physical</a:t>
            </a:r>
            <a:r>
              <a:rPr lang="de-DE" sz="2300" dirty="0"/>
              <a:t> Internet: </a:t>
            </a:r>
            <a:r>
              <a:rPr lang="de-DE" sz="2300" dirty="0" err="1"/>
              <a:t>meeting</a:t>
            </a:r>
            <a:r>
              <a:rPr lang="de-DE" sz="2300" dirty="0"/>
              <a:t> </a:t>
            </a:r>
            <a:r>
              <a:rPr lang="de-DE" sz="2300" dirty="0" err="1"/>
              <a:t>the</a:t>
            </a:r>
            <a:r>
              <a:rPr lang="de-DE" sz="2300" dirty="0"/>
              <a:t> global </a:t>
            </a:r>
            <a:r>
              <a:rPr lang="de-DE" sz="2300" dirty="0" err="1"/>
              <a:t>logistics</a:t>
            </a:r>
            <a:r>
              <a:rPr lang="de-DE" sz="2300" dirty="0"/>
              <a:t> </a:t>
            </a:r>
            <a:r>
              <a:rPr lang="de-DE" sz="2300" dirty="0" err="1"/>
              <a:t>sustainability</a:t>
            </a:r>
            <a:r>
              <a:rPr lang="de-DE" sz="2300" dirty="0"/>
              <a:t> </a:t>
            </a:r>
            <a:r>
              <a:rPr lang="de-DE" sz="2300" dirty="0" err="1"/>
              <a:t>grand</a:t>
            </a:r>
            <a:r>
              <a:rPr lang="de-DE" sz="2300" dirty="0"/>
              <a:t> </a:t>
            </a:r>
            <a:r>
              <a:rPr lang="de-DE" sz="2300" dirty="0" err="1"/>
              <a:t>challenge</a:t>
            </a:r>
            <a:r>
              <a:rPr lang="de-DE" sz="2300" dirty="0"/>
              <a:t>. In: </a:t>
            </a:r>
            <a:r>
              <a:rPr lang="de-DE" sz="2300" dirty="0" err="1"/>
              <a:t>Logistics</a:t>
            </a:r>
            <a:r>
              <a:rPr lang="de-DE" sz="2300" dirty="0"/>
              <a:t> Research 3 (2), S. 71–87. DOI: 10.1007/s12159-011-0045-x.</a:t>
            </a:r>
          </a:p>
          <a:p>
            <a:pPr defTabSz="913028">
              <a:defRPr/>
            </a:pPr>
            <a:r>
              <a:rPr lang="de-DE" sz="2300" dirty="0"/>
              <a:t>Murray, Tom (2018): Inside </a:t>
            </a:r>
            <a:r>
              <a:rPr lang="de-DE" sz="2300" dirty="0" err="1"/>
              <a:t>the</a:t>
            </a:r>
            <a:r>
              <a:rPr lang="de-DE" sz="2300" dirty="0"/>
              <a:t> </a:t>
            </a:r>
            <a:r>
              <a:rPr lang="de-DE" sz="2300" dirty="0" err="1"/>
              <a:t>world's</a:t>
            </a:r>
            <a:r>
              <a:rPr lang="de-DE" sz="2300" dirty="0"/>
              <a:t> </a:t>
            </a:r>
            <a:r>
              <a:rPr lang="de-DE" sz="2300" dirty="0" err="1"/>
              <a:t>largest</a:t>
            </a:r>
            <a:r>
              <a:rPr lang="de-DE" sz="2300" dirty="0"/>
              <a:t> </a:t>
            </a:r>
            <a:r>
              <a:rPr lang="de-DE" sz="2300" dirty="0" err="1"/>
              <a:t>aircraft</a:t>
            </a:r>
            <a:r>
              <a:rPr lang="de-DE" sz="2300" dirty="0"/>
              <a:t>, </a:t>
            </a:r>
            <a:r>
              <a:rPr lang="de-DE" sz="2300" dirty="0" err="1"/>
              <a:t>which</a:t>
            </a:r>
            <a:r>
              <a:rPr lang="de-DE" sz="2300" dirty="0"/>
              <a:t> </a:t>
            </a:r>
            <a:r>
              <a:rPr lang="de-DE" sz="2300" dirty="0" err="1"/>
              <a:t>is</a:t>
            </a:r>
            <a:r>
              <a:rPr lang="de-DE" sz="2300" dirty="0"/>
              <a:t> </a:t>
            </a:r>
            <a:r>
              <a:rPr lang="de-DE" sz="2300" dirty="0" err="1"/>
              <a:t>set</a:t>
            </a:r>
            <a:r>
              <a:rPr lang="de-DE" sz="2300" dirty="0"/>
              <a:t> </a:t>
            </a:r>
            <a:r>
              <a:rPr lang="de-DE" sz="2300" dirty="0" err="1"/>
              <a:t>to</a:t>
            </a:r>
            <a:r>
              <a:rPr lang="de-DE" sz="2300" dirty="0"/>
              <a:t> </a:t>
            </a:r>
            <a:r>
              <a:rPr lang="de-DE" sz="2300" dirty="0" err="1"/>
              <a:t>have</a:t>
            </a:r>
            <a:r>
              <a:rPr lang="de-DE" sz="2300" dirty="0"/>
              <a:t> </a:t>
            </a:r>
            <a:r>
              <a:rPr lang="de-DE" sz="2300" dirty="0" err="1"/>
              <a:t>glass</a:t>
            </a:r>
            <a:r>
              <a:rPr lang="de-DE" sz="2300" dirty="0"/>
              <a:t> </a:t>
            </a:r>
            <a:r>
              <a:rPr lang="de-DE" sz="2300" dirty="0" err="1"/>
              <a:t>floors</a:t>
            </a:r>
            <a:r>
              <a:rPr lang="de-DE" sz="2300" dirty="0"/>
              <a:t> </a:t>
            </a:r>
            <a:r>
              <a:rPr lang="de-DE" sz="2300" dirty="0" err="1"/>
              <a:t>and</a:t>
            </a:r>
            <a:r>
              <a:rPr lang="de-DE" sz="2300" dirty="0"/>
              <a:t> </a:t>
            </a:r>
            <a:r>
              <a:rPr lang="de-DE" sz="2300" dirty="0" err="1"/>
              <a:t>take</a:t>
            </a:r>
            <a:r>
              <a:rPr lang="de-DE" sz="2300" dirty="0"/>
              <a:t> </a:t>
            </a:r>
            <a:r>
              <a:rPr lang="de-DE" sz="2300" dirty="0" err="1"/>
              <a:t>wealthy</a:t>
            </a:r>
            <a:r>
              <a:rPr lang="de-DE" sz="2300" dirty="0"/>
              <a:t> </a:t>
            </a:r>
            <a:r>
              <a:rPr lang="de-DE" sz="2300" dirty="0" err="1"/>
              <a:t>travellers</a:t>
            </a:r>
            <a:r>
              <a:rPr lang="de-DE" sz="2300" dirty="0"/>
              <a:t> on </a:t>
            </a:r>
            <a:r>
              <a:rPr lang="de-DE" sz="2300" dirty="0" err="1"/>
              <a:t>luxury</a:t>
            </a:r>
            <a:r>
              <a:rPr lang="de-DE" sz="2300" dirty="0"/>
              <a:t> 3-day </a:t>
            </a:r>
            <a:r>
              <a:rPr lang="de-DE" sz="2300" dirty="0" err="1"/>
              <a:t>expeditions</a:t>
            </a:r>
            <a:r>
              <a:rPr lang="de-DE" sz="2300" dirty="0"/>
              <a:t>. </a:t>
            </a:r>
            <a:r>
              <a:rPr lang="de-DE" sz="2300" dirty="0" err="1"/>
              <a:t>Business.Insider.Deutschland</a:t>
            </a:r>
            <a:r>
              <a:rPr lang="de-DE" sz="2300" dirty="0"/>
              <a:t>. Online verfügbar unter https://www.businessinsider.de/inside-the-worlds-largest-aircraft-airlander-10-wealthy-travelers-on-luxury-3-day-expeditions-2018-7?r=US&amp;IR=T, zuletzt aktualisiert am 24.07.2018, zuletzt geprüft am 02.07.2019.</a:t>
            </a:r>
          </a:p>
          <a:p>
            <a:pPr defTabSz="913028">
              <a:defRPr/>
            </a:pPr>
            <a:r>
              <a:rPr lang="de-DE" sz="2300" dirty="0"/>
              <a:t>NGVA Europe (2019): </a:t>
            </a:r>
            <a:r>
              <a:rPr lang="de-DE" sz="2300" dirty="0" err="1"/>
              <a:t>Stations</a:t>
            </a:r>
            <a:r>
              <a:rPr lang="de-DE" sz="2300" dirty="0"/>
              <a:t> </a:t>
            </a:r>
            <a:r>
              <a:rPr lang="de-DE" sz="2300" dirty="0" err="1"/>
              <a:t>map</a:t>
            </a:r>
            <a:r>
              <a:rPr lang="de-DE" sz="2300" dirty="0"/>
              <a:t>. Online verfügbar unter https://www.ngva.eu/stations-map/, zuletzt geprüft am 01.07.2019</a:t>
            </a:r>
            <a:r>
              <a:rPr lang="de-DE" sz="2300" dirty="0" smtClean="0"/>
              <a:t>.</a:t>
            </a:r>
          </a:p>
          <a:p>
            <a:pPr defTabSz="913028">
              <a:defRPr/>
            </a:pPr>
            <a:r>
              <a:rPr lang="de-AT" sz="2300" dirty="0"/>
              <a:t>OMV AG (2019): CNG für PKW und Nutzfahrzeuge. Online verfügbar unter https://www.omv.com/de/cng, zuletzt geprüft am 05.07.2019.</a:t>
            </a:r>
            <a:endParaRPr lang="de-DE" sz="2300" dirty="0"/>
          </a:p>
          <a:p>
            <a:pPr defTabSz="913028">
              <a:defRPr/>
            </a:pPr>
            <a:r>
              <a:rPr lang="de-DE" sz="2300" dirty="0"/>
              <a:t>Österreichische Post AG (2019): E-Mobilität. Online verfügbar unter https://www.post.at/co2neutral/e_mobilitaet.php, zuletzt geprüft am 01.07.2019.</a:t>
            </a:r>
          </a:p>
          <a:p>
            <a:pPr defTabSz="913028">
              <a:defRPr/>
            </a:pPr>
            <a:r>
              <a:rPr lang="de-DE" sz="2300" dirty="0" err="1" smtClean="0"/>
              <a:t>Pluta</a:t>
            </a:r>
            <a:r>
              <a:rPr lang="de-DE" sz="2300" dirty="0"/>
              <a:t>, Werner (2019): Luftschiff: Der </a:t>
            </a:r>
            <a:r>
              <a:rPr lang="de-DE" sz="2300" dirty="0" err="1"/>
              <a:t>Airlander</a:t>
            </a:r>
            <a:r>
              <a:rPr lang="de-DE" sz="2300" dirty="0"/>
              <a:t> wird gebaut. Online verfügbar unter https://www.golem.de/news/luftschiff-der-airlander-wird-gebaut-1901-138702.html, zuletzt geprüft am 02.07.2019.</a:t>
            </a:r>
          </a:p>
          <a:p>
            <a:pPr marL="0" indent="0" defTabSz="913028">
              <a:buNone/>
              <a:defRPr/>
            </a:pPr>
            <a:endParaRPr lang="en-GB" sz="1600" dirty="0" smtClean="0"/>
          </a:p>
          <a:p>
            <a:pPr defTabSz="913028">
              <a:defRPr/>
            </a:pPr>
            <a:endParaRPr lang="de-DE" sz="1600" dirty="0"/>
          </a:p>
          <a:p>
            <a:pPr defTabSz="913028">
              <a:defRPr/>
            </a:pPr>
            <a:endParaRPr lang="de-DE" sz="1600" dirty="0" smtClean="0"/>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3042574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lumMod val="75000"/>
                    <a:lumOff val="25000"/>
                  </a:schemeClr>
                </a:solidFill>
              </a:rPr>
              <a:t>Quellenverzeichnis </a:t>
            </a:r>
            <a:endParaRPr lang="de-DE" b="1" dirty="0">
              <a:solidFill>
                <a:schemeClr val="tx1">
                  <a:lumMod val="75000"/>
                  <a:lumOff val="25000"/>
                </a:schemeClr>
              </a:solidFill>
            </a:endParaRPr>
          </a:p>
        </p:txBody>
      </p:sp>
      <p:sp>
        <p:nvSpPr>
          <p:cNvPr id="3" name="Inhaltsplatzhalter 2"/>
          <p:cNvSpPr>
            <a:spLocks noGrp="1"/>
          </p:cNvSpPr>
          <p:nvPr>
            <p:ph idx="1"/>
          </p:nvPr>
        </p:nvSpPr>
        <p:spPr/>
        <p:txBody>
          <a:bodyPr>
            <a:normAutofit lnSpcReduction="10000"/>
          </a:bodyPr>
          <a:lstStyle/>
          <a:p>
            <a:pPr defTabSz="913028">
              <a:defRPr/>
            </a:pPr>
            <a:r>
              <a:rPr lang="de-DE" sz="900" dirty="0"/>
              <a:t>Polly, Stefan (2018): Drohnen in der Landwirtschaft: Was die kleinen Überflieger leisten | Landwirtschaftskammer - Technik. Online verfügbar unter https://noe.lko.at/drohnen-in-der-landwirtschaft-was-die-kleinen-%C3%BCberflieger-leisten+2500+2800345, zuletzt geprüft am 01.07.2019.</a:t>
            </a:r>
          </a:p>
          <a:p>
            <a:pPr defTabSz="913028">
              <a:defRPr/>
            </a:pPr>
            <a:r>
              <a:rPr lang="de-DE" sz="900" dirty="0" smtClean="0"/>
              <a:t>Port </a:t>
            </a:r>
            <a:r>
              <a:rPr lang="de-DE" sz="900" dirty="0"/>
              <a:t>Technology (2019): </a:t>
            </a:r>
            <a:r>
              <a:rPr lang="de-DE" sz="900" dirty="0" err="1"/>
              <a:t>Autonomous</a:t>
            </a:r>
            <a:r>
              <a:rPr lang="de-DE" sz="900" dirty="0"/>
              <a:t> </a:t>
            </a:r>
            <a:r>
              <a:rPr lang="de-DE" sz="900" dirty="0" err="1"/>
              <a:t>Shipping</a:t>
            </a:r>
            <a:r>
              <a:rPr lang="de-DE" sz="900" dirty="0"/>
              <a:t> Project </a:t>
            </a:r>
            <a:r>
              <a:rPr lang="de-DE" sz="900" dirty="0" err="1"/>
              <a:t>Wins</a:t>
            </a:r>
            <a:r>
              <a:rPr lang="de-DE" sz="900" dirty="0"/>
              <a:t> EU Investment. Online verfügbar unter https://www.porttechnology.org/news/autonomous_shipping_project_wins_eu_investment, zuletzt geprüft am 19.06.2019.</a:t>
            </a:r>
          </a:p>
          <a:p>
            <a:pPr defTabSz="913028">
              <a:defRPr/>
            </a:pPr>
            <a:r>
              <a:rPr lang="de-DE" sz="900" dirty="0" err="1"/>
              <a:t>Proissl</a:t>
            </a:r>
            <a:r>
              <a:rPr lang="de-DE" sz="900" dirty="0"/>
              <a:t>, Anneliese (2019): Erdgas-Lkw: Umweltschonend, aber unbeliebt beim Staat. Online verfügbar unter https://www.trend.at/branchen/auto-mobilitaet/erdgas-lkw-umweltschonend-staat-10597689.</a:t>
            </a:r>
          </a:p>
          <a:p>
            <a:pPr defTabSz="913028">
              <a:defRPr/>
            </a:pPr>
            <a:r>
              <a:rPr lang="de-DE" sz="900" dirty="0" err="1"/>
              <a:t>Rathmann</a:t>
            </a:r>
            <a:r>
              <a:rPr lang="de-DE" sz="900" dirty="0"/>
              <a:t>, Matthias (2018): Erdgas rechnet sich. Spediteure prüfen Einsatz von LNG. Online verfügbar unter https://www.eurotransport.de/artikel/erdgas-rechnet-sich-spediteure-pruefen-einsatz-von-lng-10486265.html.</a:t>
            </a:r>
          </a:p>
          <a:p>
            <a:pPr defTabSz="913028">
              <a:defRPr/>
            </a:pPr>
            <a:r>
              <a:rPr lang="de-DE" sz="900" dirty="0" smtClean="0"/>
              <a:t>Reis</a:t>
            </a:r>
            <a:r>
              <a:rPr lang="de-DE" sz="900" dirty="0"/>
              <a:t>, Vasco (2015): </a:t>
            </a:r>
            <a:r>
              <a:rPr lang="de-DE" sz="900" dirty="0" err="1"/>
              <a:t>Should</a:t>
            </a:r>
            <a:r>
              <a:rPr lang="de-DE" sz="900" dirty="0"/>
              <a:t> </a:t>
            </a:r>
            <a:r>
              <a:rPr lang="de-DE" sz="900" dirty="0" err="1"/>
              <a:t>we</a:t>
            </a:r>
            <a:r>
              <a:rPr lang="de-DE" sz="900" dirty="0"/>
              <a:t> </a:t>
            </a:r>
            <a:r>
              <a:rPr lang="de-DE" sz="900" dirty="0" err="1"/>
              <a:t>keep</a:t>
            </a:r>
            <a:r>
              <a:rPr lang="de-DE" sz="900" dirty="0"/>
              <a:t> on </a:t>
            </a:r>
            <a:r>
              <a:rPr lang="de-DE" sz="900" dirty="0" err="1"/>
              <a:t>renaming</a:t>
            </a:r>
            <a:r>
              <a:rPr lang="de-DE" sz="900" dirty="0"/>
              <a:t> a +35-year-old </a:t>
            </a:r>
            <a:r>
              <a:rPr lang="de-DE" sz="900" dirty="0" err="1"/>
              <a:t>baby</a:t>
            </a:r>
            <a:r>
              <a:rPr lang="de-DE" sz="900" dirty="0"/>
              <a:t>? In: Journal </a:t>
            </a:r>
            <a:r>
              <a:rPr lang="de-DE" sz="900" dirty="0" err="1"/>
              <a:t>of</a:t>
            </a:r>
            <a:r>
              <a:rPr lang="de-DE" sz="900" dirty="0"/>
              <a:t> Transport </a:t>
            </a:r>
            <a:r>
              <a:rPr lang="de-DE" sz="900" dirty="0" err="1"/>
              <a:t>Geography</a:t>
            </a:r>
            <a:r>
              <a:rPr lang="de-DE" sz="900" dirty="0"/>
              <a:t> 46, S. 173–179. DOI: 10.1016/j.jtrangeo.2015.06.019.</a:t>
            </a:r>
          </a:p>
          <a:p>
            <a:pPr defTabSz="913028">
              <a:defRPr/>
            </a:pPr>
            <a:r>
              <a:rPr lang="de-DE" sz="900" dirty="0"/>
              <a:t>RIS (2019): Luftfahrtgesetz, Fassung vom 01.07.2019. Online verfügbar unter https://www.ris.bka.gv.at/GeltendeFassung.wxe?Abfrage=Bundesnormen&amp;Gesetzesnummer=10011306, zuletzt geprüft am 01.07.2019.</a:t>
            </a:r>
          </a:p>
          <a:p>
            <a:pPr defTabSz="913028">
              <a:defRPr/>
            </a:pPr>
            <a:r>
              <a:rPr lang="de-DE" sz="900" dirty="0"/>
              <a:t>Rogers, David (2015): </a:t>
            </a:r>
            <a:r>
              <a:rPr lang="de-DE" sz="900" dirty="0" err="1"/>
              <a:t>Blimps</a:t>
            </a:r>
            <a:r>
              <a:rPr lang="de-DE" sz="900" dirty="0"/>
              <a:t> </a:t>
            </a:r>
            <a:r>
              <a:rPr lang="de-DE" sz="900" dirty="0" err="1"/>
              <a:t>are</a:t>
            </a:r>
            <a:r>
              <a:rPr lang="de-DE" sz="900" dirty="0"/>
              <a:t> back: Giant </a:t>
            </a:r>
            <a:r>
              <a:rPr lang="de-DE" sz="900" dirty="0" err="1"/>
              <a:t>airship</a:t>
            </a:r>
            <a:r>
              <a:rPr lang="de-DE" sz="900" dirty="0"/>
              <a:t> </a:t>
            </a:r>
            <a:r>
              <a:rPr lang="de-DE" sz="900" dirty="0" err="1"/>
              <a:t>goes</a:t>
            </a:r>
            <a:r>
              <a:rPr lang="de-DE" sz="900" dirty="0"/>
              <a:t> on </a:t>
            </a:r>
            <a:r>
              <a:rPr lang="de-DE" sz="900" dirty="0" err="1"/>
              <a:t>sale</a:t>
            </a:r>
            <a:r>
              <a:rPr lang="de-DE" sz="900" dirty="0"/>
              <a:t>. Online verfügbar unter http://www.globalconstructionreview.com/innovation/blimp8s-a8r8e-b6ac8k-gi0a8nt4-0a6i4r2sh08ip/, zuletzt geprüft am 02.07.2019.</a:t>
            </a:r>
          </a:p>
          <a:p>
            <a:pPr defTabSz="913028">
              <a:defRPr/>
            </a:pPr>
            <a:r>
              <a:rPr lang="de-DE" sz="900" dirty="0"/>
              <a:t>Rolls-Royce (2016): </a:t>
            </a:r>
            <a:r>
              <a:rPr lang="de-DE" sz="900" dirty="0" err="1"/>
              <a:t>Autonomous</a:t>
            </a:r>
            <a:r>
              <a:rPr lang="de-DE" sz="900" dirty="0"/>
              <a:t> </a:t>
            </a:r>
            <a:r>
              <a:rPr lang="de-DE" sz="900" dirty="0" err="1"/>
              <a:t>ships</a:t>
            </a:r>
            <a:r>
              <a:rPr lang="de-DE" sz="900" dirty="0"/>
              <a:t>. The </a:t>
            </a:r>
            <a:r>
              <a:rPr lang="de-DE" sz="900" dirty="0" err="1"/>
              <a:t>next</a:t>
            </a:r>
            <a:r>
              <a:rPr lang="de-DE" sz="900" dirty="0"/>
              <a:t> </a:t>
            </a:r>
            <a:r>
              <a:rPr lang="de-DE" sz="900" dirty="0" err="1"/>
              <a:t>step</a:t>
            </a:r>
            <a:r>
              <a:rPr lang="de-DE" sz="900" dirty="0"/>
              <a:t>. Online verfügbar unter https://www.rolls-royce.com/~/media/Files/R/Rolls-Royce/documents/customers/marine/ship-intel/rr-ship-intel-aawa-8pg.pdf, zuletzt geprüft am 19.06.2019.</a:t>
            </a:r>
          </a:p>
          <a:p>
            <a:pPr defTabSz="913028">
              <a:defRPr/>
            </a:pPr>
            <a:r>
              <a:rPr lang="de-DE" sz="900" dirty="0"/>
              <a:t>Schroeder, Patrick (2016): Rolls-Royce entwickelt autonomes Containerschiff - ingenieur.de. Online verfügbar unter https://www.ingenieur.de/technik/fachbereiche/schiffbau/rolls-royce-entwickelt-autonomes-containerschiff/, zuletzt aktualisiert am 19.06.2019, zuletzt geprüft am 19.06.2019.</a:t>
            </a:r>
          </a:p>
          <a:p>
            <a:pPr defTabSz="913028">
              <a:defRPr/>
            </a:pPr>
            <a:r>
              <a:rPr lang="de-DE" sz="900" dirty="0" smtClean="0"/>
              <a:t>Schroeder</a:t>
            </a:r>
            <a:r>
              <a:rPr lang="de-DE" sz="900" dirty="0"/>
              <a:t>, Patrick (2016): Rolls-Royce entwickelt autonomes Containerschiff - ingenieur.de. Online verfügbar unter https://www.ingenieur.de/technik/fachbereiche/schiffbau/rolls-royce-entwickelt-autonomes-containerschiff/, zuletzt aktualisiert am 19.06.2019, zuletzt geprüft am 19.06.2019.</a:t>
            </a:r>
          </a:p>
          <a:p>
            <a:pPr defTabSz="913028">
              <a:defRPr/>
            </a:pPr>
            <a:r>
              <a:rPr lang="de-DE" sz="900" dirty="0"/>
              <a:t>Schumann, Tilo (2017): Erhöhung der Streckenkapazität des </a:t>
            </a:r>
            <a:r>
              <a:rPr lang="de-DE" sz="900" dirty="0" err="1"/>
              <a:t>Shinkansen</a:t>
            </a:r>
            <a:r>
              <a:rPr lang="de-DE" sz="900" dirty="0"/>
              <a:t> mit dynamischem Flügeln. In: EI - Der Eisenbahningenieur (1). Online verfügbar unter https://elib.dlr.de/106576/1/NGT3_Shinkansen-Szenario_EI_2017_01_final.pdf.</a:t>
            </a:r>
          </a:p>
          <a:p>
            <a:pPr defTabSz="913028">
              <a:defRPr/>
            </a:pPr>
            <a:r>
              <a:rPr lang="de-DE" sz="900" dirty="0"/>
              <a:t>Sims, R.; Schaeffer, R.; </a:t>
            </a:r>
            <a:r>
              <a:rPr lang="de-DE" sz="900" dirty="0" err="1"/>
              <a:t>Creutzig</a:t>
            </a:r>
            <a:r>
              <a:rPr lang="de-DE" sz="900" dirty="0"/>
              <a:t>, F.; Cruz-Núñez, X.; </a:t>
            </a:r>
            <a:r>
              <a:rPr lang="de-DE" sz="900" dirty="0" err="1"/>
              <a:t>D’Agosto</a:t>
            </a:r>
            <a:r>
              <a:rPr lang="de-DE" sz="900" dirty="0"/>
              <a:t>, M.; </a:t>
            </a:r>
            <a:r>
              <a:rPr lang="de-DE" sz="900" dirty="0" err="1"/>
              <a:t>Dimitriu</a:t>
            </a:r>
            <a:r>
              <a:rPr lang="de-DE" sz="900" dirty="0"/>
              <a:t>, D. et al. (2014): Transport. In: O. Edenhofer, R. </a:t>
            </a:r>
            <a:r>
              <a:rPr lang="de-DE" sz="900" dirty="0" err="1"/>
              <a:t>Pichs-Madruga</a:t>
            </a:r>
            <a:r>
              <a:rPr lang="de-DE" sz="900" dirty="0"/>
              <a:t>, Y. </a:t>
            </a:r>
            <a:r>
              <a:rPr lang="de-DE" sz="900" dirty="0" err="1"/>
              <a:t>Sokona</a:t>
            </a:r>
            <a:r>
              <a:rPr lang="de-DE" sz="900" dirty="0"/>
              <a:t>, E. </a:t>
            </a:r>
            <a:r>
              <a:rPr lang="de-DE" sz="900" dirty="0" err="1"/>
              <a:t>Farahani</a:t>
            </a:r>
            <a:r>
              <a:rPr lang="de-DE" sz="900" dirty="0"/>
              <a:t>, S. </a:t>
            </a:r>
            <a:r>
              <a:rPr lang="de-DE" sz="900" dirty="0" err="1"/>
              <a:t>Kadner</a:t>
            </a:r>
            <a:r>
              <a:rPr lang="de-DE" sz="900" dirty="0"/>
              <a:t>, K. </a:t>
            </a:r>
            <a:r>
              <a:rPr lang="de-DE" sz="900" dirty="0" err="1"/>
              <a:t>Seyboth</a:t>
            </a:r>
            <a:r>
              <a:rPr lang="de-DE" sz="900" dirty="0"/>
              <a:t> et al. (</a:t>
            </a:r>
            <a:r>
              <a:rPr lang="de-DE" sz="900" dirty="0" err="1"/>
              <a:t>Hg</a:t>
            </a:r>
            <a:r>
              <a:rPr lang="de-DE" sz="900" dirty="0"/>
              <a:t>.): </a:t>
            </a:r>
            <a:r>
              <a:rPr lang="de-DE" sz="900" dirty="0" err="1"/>
              <a:t>Climate</a:t>
            </a:r>
            <a:r>
              <a:rPr lang="de-DE" sz="900" dirty="0"/>
              <a:t> Change 2014: </a:t>
            </a:r>
            <a:r>
              <a:rPr lang="de-DE" sz="900" dirty="0" err="1"/>
              <a:t>Mitigation</a:t>
            </a:r>
            <a:r>
              <a:rPr lang="de-DE" sz="900" dirty="0"/>
              <a:t> </a:t>
            </a:r>
            <a:r>
              <a:rPr lang="de-DE" sz="900" dirty="0" err="1"/>
              <a:t>of</a:t>
            </a:r>
            <a:r>
              <a:rPr lang="de-DE" sz="900" dirty="0"/>
              <a:t> </a:t>
            </a:r>
            <a:r>
              <a:rPr lang="de-DE" sz="900" dirty="0" err="1"/>
              <a:t>Climate</a:t>
            </a:r>
            <a:r>
              <a:rPr lang="de-DE" sz="900" dirty="0"/>
              <a:t> Change. </a:t>
            </a:r>
            <a:r>
              <a:rPr lang="de-DE" sz="900" dirty="0" err="1"/>
              <a:t>Contribution</a:t>
            </a:r>
            <a:r>
              <a:rPr lang="de-DE" sz="900" dirty="0"/>
              <a:t> </a:t>
            </a:r>
            <a:r>
              <a:rPr lang="de-DE" sz="900" dirty="0" err="1"/>
              <a:t>of</a:t>
            </a:r>
            <a:r>
              <a:rPr lang="de-DE" sz="900" dirty="0"/>
              <a:t> Working Group III </a:t>
            </a:r>
            <a:r>
              <a:rPr lang="de-DE" sz="900" dirty="0" err="1"/>
              <a:t>to</a:t>
            </a:r>
            <a:r>
              <a:rPr lang="de-DE" sz="900" dirty="0"/>
              <a:t> </a:t>
            </a:r>
            <a:r>
              <a:rPr lang="de-DE" sz="900" dirty="0" err="1"/>
              <a:t>the</a:t>
            </a:r>
            <a:r>
              <a:rPr lang="de-DE" sz="900" dirty="0"/>
              <a:t> </a:t>
            </a:r>
            <a:r>
              <a:rPr lang="de-DE" sz="900" dirty="0" err="1"/>
              <a:t>Fifth</a:t>
            </a:r>
            <a:r>
              <a:rPr lang="de-DE" sz="900" dirty="0"/>
              <a:t> Assessment Report </a:t>
            </a:r>
            <a:r>
              <a:rPr lang="de-DE" sz="900" dirty="0" err="1"/>
              <a:t>of</a:t>
            </a:r>
            <a:r>
              <a:rPr lang="de-DE" sz="900" dirty="0"/>
              <a:t> </a:t>
            </a:r>
            <a:r>
              <a:rPr lang="de-DE" sz="900" dirty="0" err="1"/>
              <a:t>the</a:t>
            </a:r>
            <a:r>
              <a:rPr lang="de-DE" sz="900" dirty="0"/>
              <a:t> </a:t>
            </a:r>
            <a:r>
              <a:rPr lang="de-DE" sz="900" dirty="0" err="1"/>
              <a:t>Intergovernmental</a:t>
            </a:r>
            <a:r>
              <a:rPr lang="de-DE" sz="900" dirty="0"/>
              <a:t> Panel on </a:t>
            </a:r>
            <a:r>
              <a:rPr lang="de-DE" sz="900" dirty="0" err="1"/>
              <a:t>Climate</a:t>
            </a:r>
            <a:r>
              <a:rPr lang="de-DE" sz="900" dirty="0"/>
              <a:t> Change. Cambridge, United </a:t>
            </a:r>
            <a:r>
              <a:rPr lang="de-DE" sz="900" dirty="0" err="1"/>
              <a:t>Kingdom</a:t>
            </a:r>
            <a:r>
              <a:rPr lang="de-DE" sz="900" dirty="0"/>
              <a:t> </a:t>
            </a:r>
            <a:r>
              <a:rPr lang="de-DE" sz="900" dirty="0" err="1"/>
              <a:t>and</a:t>
            </a:r>
            <a:r>
              <a:rPr lang="de-DE" sz="900" dirty="0"/>
              <a:t> New York, NY, USA: Cambridge University Press. Online verfügbar unter https://www.ipcc.ch/site/assets/uploads/2018/02/ipcc_wg3_ar5_full.pdf.</a:t>
            </a:r>
          </a:p>
          <a:p>
            <a:pPr defTabSz="913028">
              <a:defRPr/>
            </a:pPr>
            <a:r>
              <a:rPr lang="de-DE" sz="900" dirty="0" err="1"/>
              <a:t>SpaceX</a:t>
            </a:r>
            <a:r>
              <a:rPr lang="de-DE" sz="900" dirty="0"/>
              <a:t> (2013): Hyperloop Alpha. Online verfügbar unter https://www.spacex.com/sites/spacex/files/hyperloop_alpha-20130812.pdf, zuletzt geprüft am 01.07.2019.</a:t>
            </a:r>
          </a:p>
          <a:p>
            <a:pPr defTabSz="913028">
              <a:defRPr/>
            </a:pPr>
            <a:r>
              <a:rPr lang="de-DE" sz="900" dirty="0"/>
              <a:t>STANDARD Verlagsgesellschaft m. </a:t>
            </a:r>
            <a:r>
              <a:rPr lang="de-DE" sz="900" dirty="0" err="1"/>
              <a:t>b.H</a:t>
            </a:r>
            <a:r>
              <a:rPr lang="de-DE" sz="900" dirty="0"/>
              <a:t>. (2019): Bei Flüssiggas steht Österreich auf der Bremse – noch. Online verfügbar unter https://derstandard.at/2000102771169/Bei-Fluessiggas-steht-Oesterreich-auf-der-Bremse-noch, zuletzt geprüft am 01.07.2019.</a:t>
            </a:r>
          </a:p>
          <a:p>
            <a:pPr defTabSz="913028">
              <a:defRPr/>
            </a:pPr>
            <a:r>
              <a:rPr lang="de-DE" sz="900" dirty="0"/>
              <a:t>Stüber, Jürgen (2018): In den Zügen der Zukunft mit Tempo 400 um die Welt | NGIN Mobility. In: NGIN Mobility (1), S. 67. Online verfügbar unter https://ngin-mobility.com/artikel/zuege-der-zukunft/, zuletzt geprüft am 20.06.2019</a:t>
            </a:r>
            <a:r>
              <a:rPr lang="de-DE" sz="900" dirty="0" smtClean="0"/>
              <a:t>.</a:t>
            </a:r>
            <a:endParaRPr lang="de-DE" sz="900" dirty="0"/>
          </a:p>
          <a:p>
            <a:pPr marL="0" indent="0" defTabSz="913028">
              <a:buNone/>
              <a:defRPr/>
            </a:pPr>
            <a:endParaRPr lang="de-DE" sz="1600" dirty="0"/>
          </a:p>
          <a:p>
            <a:pPr marL="0" indent="0" defTabSz="913028">
              <a:buNone/>
              <a:defRPr/>
            </a:pPr>
            <a:endParaRPr lang="en-GB" sz="1600" dirty="0" smtClean="0"/>
          </a:p>
          <a:p>
            <a:pPr defTabSz="913028">
              <a:defRPr/>
            </a:pPr>
            <a:endParaRPr lang="de-DE" sz="1600" dirty="0"/>
          </a:p>
          <a:p>
            <a:pPr defTabSz="913028">
              <a:defRPr/>
            </a:pPr>
            <a:endParaRPr lang="de-DE" sz="1600" dirty="0" smtClean="0"/>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
        <p:nvSpPr>
          <p:cNvPr id="7" name="Inhaltsplatzhalter 2"/>
          <p:cNvSpPr txBox="1">
            <a:spLocks/>
          </p:cNvSpPr>
          <p:nvPr/>
        </p:nvSpPr>
        <p:spPr>
          <a:xfrm>
            <a:off x="609600" y="1853208"/>
            <a:ext cx="8229600"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smtClean="0">
              <a:solidFill>
                <a:schemeClr val="tx1"/>
              </a:solidFill>
            </a:endParaRPr>
          </a:p>
          <a:p>
            <a:pPr marL="0" indent="0">
              <a:buFont typeface="Arial" pitchFamily="34" charset="0"/>
              <a:buNone/>
            </a:pPr>
            <a:endParaRPr lang="de-DE" sz="900" dirty="0" smtClean="0">
              <a:solidFill>
                <a:schemeClr val="tx1"/>
              </a:solidFill>
            </a:endParaRPr>
          </a:p>
          <a:p>
            <a:pPr marL="0" indent="0">
              <a:buFont typeface="Arial" pitchFamily="34" charset="0"/>
              <a:buNone/>
            </a:pPr>
            <a:endParaRPr lang="de-DE" sz="900" dirty="0" smtClean="0">
              <a:solidFill>
                <a:schemeClr val="tx1"/>
              </a:solidFill>
            </a:endParaRPr>
          </a:p>
          <a:p>
            <a:pPr marL="0" indent="0">
              <a:buFont typeface="Arial" pitchFamily="34" charset="0"/>
              <a:buNone/>
            </a:pPr>
            <a:endParaRPr lang="de-AT" sz="900" dirty="0">
              <a:solidFill>
                <a:schemeClr val="tx1"/>
              </a:solidFill>
            </a:endParaRPr>
          </a:p>
        </p:txBody>
      </p:sp>
    </p:spTree>
    <p:extLst>
      <p:ext uri="{BB962C8B-B14F-4D97-AF65-F5344CB8AC3E}">
        <p14:creationId xmlns:p14="http://schemas.microsoft.com/office/powerpoint/2010/main" val="13510589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1">
                    <a:lumMod val="75000"/>
                    <a:lumOff val="25000"/>
                  </a:schemeClr>
                </a:solidFill>
              </a:rPr>
              <a:t>Quellenverzeichnis </a:t>
            </a:r>
            <a:endParaRPr lang="de-DE" b="1" dirty="0">
              <a:solidFill>
                <a:schemeClr val="tx1">
                  <a:lumMod val="75000"/>
                  <a:lumOff val="25000"/>
                </a:schemeClr>
              </a:solidFill>
            </a:endParaRPr>
          </a:p>
        </p:txBody>
      </p:sp>
      <p:sp>
        <p:nvSpPr>
          <p:cNvPr id="3" name="Inhaltsplatzhalter 2"/>
          <p:cNvSpPr>
            <a:spLocks noGrp="1"/>
          </p:cNvSpPr>
          <p:nvPr>
            <p:ph idx="1"/>
          </p:nvPr>
        </p:nvSpPr>
        <p:spPr/>
        <p:txBody>
          <a:bodyPr>
            <a:normAutofit/>
          </a:bodyPr>
          <a:lstStyle/>
          <a:p>
            <a:pPr defTabSz="913028">
              <a:defRPr/>
            </a:pPr>
            <a:r>
              <a:rPr lang="de-DE" sz="900" dirty="0" smtClean="0"/>
              <a:t>Stüber</a:t>
            </a:r>
            <a:r>
              <a:rPr lang="de-DE" sz="900" dirty="0"/>
              <a:t>, Jürgen (2018): In den Zügen der Zukunft mit Tempo 400 um die Welt | NGIN Mobility. In: NGIN Mobility (1), S. 67. Online verfügbar unter https://ngin-mobility.com/artikel/zuege-der-zukunft/, zuletzt geprüft am 20.06.2019.</a:t>
            </a:r>
          </a:p>
          <a:p>
            <a:pPr defTabSz="913028">
              <a:defRPr/>
            </a:pPr>
            <a:r>
              <a:rPr lang="de-DE" sz="900" dirty="0"/>
              <a:t>Taylor, Catherine L.; Hyde, David J.; Barr, Lawrence C. (2016): Hyperloop Commercial </a:t>
            </a:r>
            <a:r>
              <a:rPr lang="de-DE" sz="900" dirty="0" err="1"/>
              <a:t>Feasibility</a:t>
            </a:r>
            <a:r>
              <a:rPr lang="de-DE" sz="900" dirty="0"/>
              <a:t> Analysis : High Level </a:t>
            </a:r>
            <a:r>
              <a:rPr lang="de-DE" sz="900" dirty="0" err="1"/>
              <a:t>Overview</a:t>
            </a:r>
            <a:r>
              <a:rPr lang="de-DE" sz="900" dirty="0"/>
              <a:t>. Unter Mitarbeit von John A. </a:t>
            </a:r>
            <a:r>
              <a:rPr lang="de-DE" sz="900" dirty="0" err="1"/>
              <a:t>Volpe</a:t>
            </a:r>
            <a:r>
              <a:rPr lang="de-DE" sz="900" dirty="0"/>
              <a:t> National Transportation Systems Center (U.S.). Online verfügbar unter https://rosap.ntl.bts.gov/view/dot/12308.</a:t>
            </a:r>
          </a:p>
          <a:p>
            <a:pPr defTabSz="913028">
              <a:defRPr/>
            </a:pPr>
            <a:r>
              <a:rPr lang="de-DE" sz="900" dirty="0"/>
              <a:t>UPS (2017): UPS Tests Residential </a:t>
            </a:r>
            <a:r>
              <a:rPr lang="de-DE" sz="900" dirty="0" err="1"/>
              <a:t>Delivery</a:t>
            </a:r>
            <a:r>
              <a:rPr lang="de-DE" sz="900" dirty="0"/>
              <a:t> Via </a:t>
            </a:r>
            <a:r>
              <a:rPr lang="de-DE" sz="900" dirty="0" err="1"/>
              <a:t>Drone</a:t>
            </a:r>
            <a:r>
              <a:rPr lang="de-DE" sz="900" dirty="0"/>
              <a:t> </a:t>
            </a:r>
            <a:r>
              <a:rPr lang="de-DE" sz="900" dirty="0" err="1"/>
              <a:t>Launched</a:t>
            </a:r>
            <a:r>
              <a:rPr lang="de-DE" sz="900" dirty="0"/>
              <a:t> </a:t>
            </a:r>
            <a:r>
              <a:rPr lang="de-DE" sz="900" dirty="0" err="1"/>
              <a:t>From</a:t>
            </a:r>
            <a:r>
              <a:rPr lang="de-DE" sz="900" dirty="0"/>
              <a:t> </a:t>
            </a:r>
            <a:r>
              <a:rPr lang="de-DE" sz="900" dirty="0" err="1"/>
              <a:t>atop</a:t>
            </a:r>
            <a:r>
              <a:rPr lang="de-DE" sz="900" dirty="0"/>
              <a:t> Package Car. Online verfügbar unter https://pressroom.ups.com/pressroom/ContentDetailsViewer.page?ConceptType=PressReleases&amp;id=1487687844847-162, zuletzt geprüft am 01.07.2019.</a:t>
            </a:r>
          </a:p>
          <a:p>
            <a:pPr defTabSz="913028">
              <a:defRPr/>
            </a:pPr>
            <a:r>
              <a:rPr lang="de-DE" sz="900" dirty="0"/>
              <a:t>VCÖ (2016): Der urbane Gütertransport der Zukunft ist emissionsfrei. Online verfügbar unter https://www.vcoe.at/files/vcoe/uploads/News/VCOe-Factsheets/2016-02%20-%20Der%20urbane%20Guetertransport%20der%20Zukunft%20ist%20emissionsfrei/VC%C3%96-Factsheet%20Urbaner%20G%C3%BCtertransport.pdf, zuletzt geprüft am 01.07.2019.</a:t>
            </a:r>
          </a:p>
          <a:p>
            <a:pPr defTabSz="913028">
              <a:defRPr/>
            </a:pPr>
            <a:r>
              <a:rPr lang="de-DE" sz="900" dirty="0"/>
              <a:t>Virgin Hyperloop </a:t>
            </a:r>
            <a:r>
              <a:rPr lang="de-DE" sz="900" dirty="0" err="1"/>
              <a:t>One</a:t>
            </a:r>
            <a:r>
              <a:rPr lang="de-DE" sz="900" dirty="0"/>
              <a:t> (2019): Hyperloop </a:t>
            </a:r>
            <a:r>
              <a:rPr lang="de-DE" sz="900" dirty="0" err="1"/>
              <a:t>One</a:t>
            </a:r>
            <a:r>
              <a:rPr lang="de-DE" sz="900" dirty="0"/>
              <a:t> Global Challenge. Online verfügbar unter https://hyperloop-one.com/global-challenge, zuletzt aktualisiert am 26.06.2019, zuletzt geprüft am 01.07.2019.</a:t>
            </a:r>
          </a:p>
          <a:p>
            <a:pPr defTabSz="913028">
              <a:defRPr/>
            </a:pPr>
            <a:r>
              <a:rPr lang="de-DE" sz="900" dirty="0"/>
              <a:t>Werner, Max; </a:t>
            </a:r>
            <a:r>
              <a:rPr lang="de-DE" sz="900" dirty="0" err="1"/>
              <a:t>Eissing</a:t>
            </a:r>
            <a:r>
              <a:rPr lang="de-DE" sz="900" dirty="0"/>
              <a:t>, Klaus; Langton, Sebastian (2016): </a:t>
            </a:r>
            <a:r>
              <a:rPr lang="de-DE" sz="900" dirty="0" err="1"/>
              <a:t>Shared</a:t>
            </a:r>
            <a:r>
              <a:rPr lang="de-DE" sz="900" dirty="0"/>
              <a:t> Value Potential </a:t>
            </a:r>
            <a:r>
              <a:rPr lang="de-DE" sz="900" dirty="0" err="1"/>
              <a:t>of</a:t>
            </a:r>
            <a:r>
              <a:rPr lang="de-DE" sz="900" dirty="0"/>
              <a:t> </a:t>
            </a:r>
            <a:r>
              <a:rPr lang="de-DE" sz="900" dirty="0" err="1"/>
              <a:t>Transporting</a:t>
            </a:r>
            <a:r>
              <a:rPr lang="de-DE" sz="900" dirty="0"/>
              <a:t> Cargo via Hyperloop. In: Front. </a:t>
            </a:r>
            <a:r>
              <a:rPr lang="de-DE" sz="900" dirty="0" err="1"/>
              <a:t>Built</a:t>
            </a:r>
            <a:r>
              <a:rPr lang="de-DE" sz="900" dirty="0"/>
              <a:t> </a:t>
            </a:r>
            <a:r>
              <a:rPr lang="de-DE" sz="900" dirty="0" err="1"/>
              <a:t>Environ</a:t>
            </a:r>
            <a:r>
              <a:rPr lang="de-DE" sz="900" dirty="0"/>
              <a:t>. 2, S. 11. DOI: 10.3389/fbuil.2016.00017.</a:t>
            </a:r>
          </a:p>
          <a:p>
            <a:pPr defTabSz="913028">
              <a:defRPr/>
            </a:pPr>
            <a:r>
              <a:rPr lang="de-DE" sz="900" dirty="0" err="1"/>
              <a:t>Zipline</a:t>
            </a:r>
            <a:r>
              <a:rPr lang="de-DE" sz="900" dirty="0"/>
              <a:t> (2019): </a:t>
            </a:r>
            <a:r>
              <a:rPr lang="de-DE" sz="900" dirty="0" err="1"/>
              <a:t>Our</a:t>
            </a:r>
            <a:r>
              <a:rPr lang="de-DE" sz="900" dirty="0"/>
              <a:t> Impact. Online verfügbar unter https://flyzipline.com/impact/, zuletzt aktualisiert am 27.05.2019, zuletzt geprüft am 01.07.2019.</a:t>
            </a:r>
          </a:p>
          <a:p>
            <a:pPr marL="0" indent="0" defTabSz="913028">
              <a:buNone/>
              <a:defRPr/>
            </a:pPr>
            <a:endParaRPr lang="de-DE" sz="1600" dirty="0"/>
          </a:p>
          <a:p>
            <a:pPr marL="0" indent="0" defTabSz="913028">
              <a:buNone/>
              <a:defRPr/>
            </a:pPr>
            <a:endParaRPr lang="en-GB" sz="1600" dirty="0" smtClean="0"/>
          </a:p>
          <a:p>
            <a:pPr defTabSz="913028">
              <a:defRPr/>
            </a:pPr>
            <a:endParaRPr lang="de-DE" sz="1600" dirty="0"/>
          </a:p>
          <a:p>
            <a:pPr defTabSz="913028">
              <a:defRPr/>
            </a:pPr>
            <a:endParaRPr lang="de-DE" sz="1600" dirty="0" smtClean="0"/>
          </a:p>
          <a:p>
            <a:pPr defTabSz="913028">
              <a:defRPr/>
            </a:pPr>
            <a:endParaRPr lang="de-DE" sz="1600" dirty="0" smtClean="0"/>
          </a:p>
          <a:p>
            <a:pPr defTabSz="913028">
              <a:defRPr/>
            </a:pPr>
            <a:endParaRPr lang="de-DE" sz="1600" dirty="0"/>
          </a:p>
          <a:p>
            <a:pPr defTabSz="913028">
              <a:defRPr/>
            </a:pPr>
            <a:endParaRPr lang="en-US"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p>
          <a:p>
            <a:pPr defTabSz="904234">
              <a:spcBef>
                <a:spcPts val="0"/>
              </a:spcBef>
              <a:buSzTx/>
              <a:defRPr/>
            </a:pPr>
            <a:endParaRPr lang="en-GB" sz="1600" dirty="0">
              <a:solidFill>
                <a:schemeClr val="tx1"/>
              </a:solidFill>
            </a:endParaRPr>
          </a:p>
          <a:p>
            <a:pPr defTabSz="904234">
              <a:spcBef>
                <a:spcPts val="0"/>
              </a:spcBef>
              <a:buSzTx/>
              <a:defRPr/>
            </a:pPr>
            <a:endParaRPr lang="en-GB" sz="1600" dirty="0"/>
          </a:p>
          <a:p>
            <a:pPr defTabSz="904234">
              <a:spcBef>
                <a:spcPts val="0"/>
              </a:spcBef>
              <a:buSzTx/>
              <a:defRPr/>
            </a:pPr>
            <a:endParaRPr lang="de-DE" sz="1600" dirty="0" smtClean="0"/>
          </a:p>
          <a:p>
            <a:endParaRPr lang="de-AT" sz="1600" dirty="0" smtClean="0"/>
          </a:p>
          <a:p>
            <a:endParaRPr lang="de-AT" sz="1600" dirty="0" smtClean="0"/>
          </a:p>
        </p:txBody>
      </p:sp>
      <p:sp>
        <p:nvSpPr>
          <p:cNvPr id="6"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
        <p:nvSpPr>
          <p:cNvPr id="7" name="Inhaltsplatzhalter 2"/>
          <p:cNvSpPr txBox="1">
            <a:spLocks/>
          </p:cNvSpPr>
          <p:nvPr/>
        </p:nvSpPr>
        <p:spPr>
          <a:xfrm>
            <a:off x="609600" y="1853208"/>
            <a:ext cx="8229600"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a:p>
          <a:p>
            <a:pPr>
              <a:spcBef>
                <a:spcPts val="0"/>
              </a:spcBef>
              <a:buClrTx/>
              <a:buSzTx/>
              <a:defRPr/>
            </a:pPr>
            <a:endParaRPr lang="de-AT" sz="900" dirty="0" smtClean="0">
              <a:solidFill>
                <a:schemeClr val="tx1"/>
              </a:solidFill>
            </a:endParaRPr>
          </a:p>
          <a:p>
            <a:pPr marL="0" indent="0">
              <a:buFont typeface="Arial" pitchFamily="34" charset="0"/>
              <a:buNone/>
            </a:pPr>
            <a:endParaRPr lang="de-DE" sz="900" dirty="0" smtClean="0">
              <a:solidFill>
                <a:schemeClr val="tx1"/>
              </a:solidFill>
            </a:endParaRPr>
          </a:p>
          <a:p>
            <a:pPr marL="0" indent="0">
              <a:buFont typeface="Arial" pitchFamily="34" charset="0"/>
              <a:buNone/>
            </a:pPr>
            <a:endParaRPr lang="de-DE" sz="900" dirty="0" smtClean="0">
              <a:solidFill>
                <a:schemeClr val="tx1"/>
              </a:solidFill>
            </a:endParaRPr>
          </a:p>
          <a:p>
            <a:pPr marL="0" indent="0">
              <a:buFont typeface="Arial" pitchFamily="34" charset="0"/>
              <a:buNone/>
            </a:pPr>
            <a:endParaRPr lang="de-AT" sz="900" dirty="0">
              <a:solidFill>
                <a:schemeClr val="tx1"/>
              </a:solidFill>
            </a:endParaRPr>
          </a:p>
        </p:txBody>
      </p:sp>
    </p:spTree>
    <p:extLst>
      <p:ext uri="{BB962C8B-B14F-4D97-AF65-F5344CB8AC3E}">
        <p14:creationId xmlns:p14="http://schemas.microsoft.com/office/powerpoint/2010/main" val="5424679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p41662\AppData\Local\Microsoft\Windows\Temporary Internet Files\Content.Outlook\VDWGJMU4\RZ-Logo-Logistikum-hoch-cmyk-2000x2000px.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5517232"/>
            <a:ext cx="1115616" cy="1089402"/>
          </a:xfrm>
          <a:prstGeom prst="rect">
            <a:avLst/>
          </a:prstGeom>
          <a:noFill/>
          <a:extLst/>
        </p:spPr>
      </p:pic>
      <p:sp>
        <p:nvSpPr>
          <p:cNvPr id="2" name="Title 1"/>
          <p:cNvSpPr>
            <a:spLocks noGrp="1"/>
          </p:cNvSpPr>
          <p:nvPr>
            <p:ph type="title"/>
          </p:nvPr>
        </p:nvSpPr>
        <p:spPr/>
        <p:txBody>
          <a:bodyPr/>
          <a:lstStyle/>
          <a:p>
            <a:r>
              <a:rPr lang="de-AT" b="1" dirty="0" smtClean="0">
                <a:solidFill>
                  <a:schemeClr val="tx1">
                    <a:lumMod val="75000"/>
                    <a:lumOff val="25000"/>
                  </a:schemeClr>
                </a:solidFill>
              </a:rPr>
              <a:t>Zusatzinformation</a:t>
            </a:r>
            <a:endParaRPr lang="de-AT" b="1"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p>
            <a:pPr marL="0" indent="0">
              <a:spcBef>
                <a:spcPts val="0"/>
              </a:spcBef>
              <a:spcAft>
                <a:spcPts val="2400"/>
              </a:spcAft>
              <a:buNone/>
            </a:pPr>
            <a:r>
              <a:rPr lang="de-AT" sz="2000" b="1" dirty="0" smtClean="0"/>
              <a:t>Wir hoffen unser Foliensatz hat Ihren Ansprüchen entsprochen!</a:t>
            </a:r>
          </a:p>
          <a:p>
            <a:pPr marL="0" indent="0">
              <a:spcBef>
                <a:spcPts val="0"/>
              </a:spcBef>
              <a:spcAft>
                <a:spcPts val="2400"/>
              </a:spcAft>
              <a:buNone/>
            </a:pPr>
            <a:r>
              <a:rPr lang="de-AT" sz="2000" b="1" dirty="0" smtClean="0"/>
              <a:t>         - Sie können den Foliensatz gerne Ihren Wünschen und Anforderungen entsprechend adaptieren und für Ihren Unterricht/Vorträge verwenden.</a:t>
            </a:r>
          </a:p>
          <a:p>
            <a:pPr marL="0" indent="0">
              <a:spcBef>
                <a:spcPts val="0"/>
              </a:spcBef>
              <a:spcAft>
                <a:spcPts val="2400"/>
              </a:spcAft>
              <a:buNone/>
            </a:pPr>
            <a:r>
              <a:rPr lang="de-AT" sz="2000" b="1" dirty="0" smtClean="0"/>
              <a:t>Für Fragen und Rückmeldungen stehen wir jederzeit gerne per Mail unter alexandra.haller@fh-steyr.at zur Verfügung.</a:t>
            </a:r>
          </a:p>
          <a:p>
            <a:pPr marL="0" indent="0">
              <a:spcBef>
                <a:spcPts val="0"/>
              </a:spcBef>
              <a:spcAft>
                <a:spcPts val="600"/>
              </a:spcAft>
              <a:buNone/>
            </a:pPr>
            <a:r>
              <a:rPr lang="de-AT" sz="2000" b="1" dirty="0" smtClean="0"/>
              <a:t>Weitere Foliensätze finden Sie unter:</a:t>
            </a:r>
          </a:p>
          <a:p>
            <a:pPr marL="0" indent="0">
              <a:spcBef>
                <a:spcPts val="0"/>
              </a:spcBef>
              <a:spcAft>
                <a:spcPts val="2400"/>
              </a:spcAft>
              <a:buNone/>
            </a:pPr>
            <a:r>
              <a:rPr lang="de-AT" sz="1800" dirty="0" smtClean="0">
                <a:hlinkClick r:id="rId4"/>
              </a:rPr>
              <a:t>http</a:t>
            </a:r>
            <a:r>
              <a:rPr lang="de-AT" sz="1800" dirty="0">
                <a:hlinkClick r:id="rId4"/>
              </a:rPr>
              <a:t>://</a:t>
            </a:r>
            <a:r>
              <a:rPr lang="de-AT" sz="1800" dirty="0" smtClean="0">
                <a:hlinkClick r:id="rId4"/>
              </a:rPr>
              <a:t>www.reecotrans.at/de/lehrmittel/pakete/</a:t>
            </a:r>
            <a:r>
              <a:rPr lang="de-AT" sz="1800" dirty="0" smtClean="0"/>
              <a:t>  </a:t>
            </a:r>
            <a:endParaRPr lang="de-AT" sz="1800" dirty="0"/>
          </a:p>
          <a:p>
            <a:pPr marL="0" indent="0">
              <a:spcBef>
                <a:spcPts val="0"/>
              </a:spcBef>
              <a:spcAft>
                <a:spcPts val="600"/>
              </a:spcAft>
              <a:buNone/>
            </a:pPr>
            <a:r>
              <a:rPr lang="de-AT" sz="2000" b="1" dirty="0" smtClean="0"/>
              <a:t>Haben Sie vielleicht Interesse an einer Exkursion oder einem Fachvortrag?</a:t>
            </a:r>
          </a:p>
          <a:p>
            <a:pPr marL="0" indent="0">
              <a:spcBef>
                <a:spcPts val="0"/>
              </a:spcBef>
              <a:spcAft>
                <a:spcPts val="2400"/>
              </a:spcAft>
              <a:buNone/>
            </a:pPr>
            <a:r>
              <a:rPr lang="de-AT" sz="1800" dirty="0" smtClean="0">
                <a:hlinkClick r:id="rId5"/>
              </a:rPr>
              <a:t>https</a:t>
            </a:r>
            <a:r>
              <a:rPr lang="de-AT" sz="1800" dirty="0">
                <a:hlinkClick r:id="rId5"/>
              </a:rPr>
              <a:t>://www.reecotrans.at/de/wie-buche-ich-exkursionen-und-fachvortrage</a:t>
            </a:r>
            <a:r>
              <a:rPr lang="de-AT" sz="1800" dirty="0" smtClean="0">
                <a:hlinkClick r:id="rId5"/>
              </a:rPr>
              <a:t>/</a:t>
            </a:r>
            <a:r>
              <a:rPr lang="de-AT" sz="1800" dirty="0" smtClean="0"/>
              <a:t> </a:t>
            </a:r>
            <a:endParaRPr lang="de-AT" sz="1800" dirty="0"/>
          </a:p>
        </p:txBody>
      </p:sp>
      <p:sp>
        <p:nvSpPr>
          <p:cNvPr id="5" name="Slide Number Placeholder 4"/>
          <p:cNvSpPr>
            <a:spLocks noGrp="1"/>
          </p:cNvSpPr>
          <p:nvPr>
            <p:ph type="sldNum" sz="quarter" idx="12"/>
          </p:nvPr>
        </p:nvSpPr>
        <p:spPr/>
        <p:txBody>
          <a:bodyPr/>
          <a:lstStyle/>
          <a:p>
            <a:fld id="{7D34D7BA-8E13-46FE-8871-8877FE7E3568}" type="slidenum">
              <a:rPr lang="de-AT" smtClean="0"/>
              <a:t>45</a:t>
            </a:fld>
            <a:endParaRPr lang="de-AT" dirty="0"/>
          </a:p>
        </p:txBody>
      </p:sp>
      <p:pic>
        <p:nvPicPr>
          <p:cNvPr id="4" name="Picture 3"/>
          <p:cNvPicPr>
            <a:picLocks noChangeAspect="1"/>
          </p:cNvPicPr>
          <p:nvPr/>
        </p:nvPicPr>
        <p:blipFill>
          <a:blip r:embed="rId6" cstate="print">
            <a:grayscl/>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527520" y="2252992"/>
            <a:ext cx="432048" cy="432048"/>
          </a:xfrm>
          <a:prstGeom prst="rect">
            <a:avLst/>
          </a:prstGeom>
          <a:ln>
            <a:noFill/>
          </a:ln>
        </p:spPr>
      </p:pic>
      <p:sp>
        <p:nvSpPr>
          <p:cNvPr id="8" name="Date Placehold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221323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5626968" cy="990600"/>
          </a:xfrm>
        </p:spPr>
        <p:txBody>
          <a:bodyPr>
            <a:normAutofit/>
          </a:bodyPr>
          <a:lstStyle/>
          <a:p>
            <a:r>
              <a:rPr lang="de-DE" b="1" dirty="0">
                <a:solidFill>
                  <a:schemeClr val="tx1"/>
                </a:solidFill>
              </a:rPr>
              <a:t>Der Güterverkehr verursacht </a:t>
            </a:r>
            <a:r>
              <a:rPr lang="de-DE" b="1" dirty="0" smtClean="0">
                <a:solidFill>
                  <a:schemeClr val="tx1"/>
                </a:solidFill>
              </a:rPr>
              <a:t>hohe externe Kosten für die Gesellschaft</a:t>
            </a:r>
            <a:endParaRPr lang="de-DE" b="1" dirty="0">
              <a:solidFill>
                <a:schemeClr val="tx1"/>
              </a:solidFill>
            </a:endParaRPr>
          </a:p>
        </p:txBody>
      </p:sp>
      <p:sp>
        <p:nvSpPr>
          <p:cNvPr id="5" name="Text Placeholder 4"/>
          <p:cNvSpPr>
            <a:spLocks noGrp="1"/>
          </p:cNvSpPr>
          <p:nvPr>
            <p:ph sz="half" idx="1"/>
          </p:nvPr>
        </p:nvSpPr>
        <p:spPr>
          <a:noFill/>
        </p:spPr>
        <p:txBody>
          <a:bodyPr>
            <a:normAutofit/>
          </a:bodyPr>
          <a:lstStyle/>
          <a:p>
            <a:pPr marL="285750" indent="-285750">
              <a:spcBef>
                <a:spcPts val="408"/>
              </a:spcBef>
              <a:buFont typeface="Arial" panose="020B0604020202020204" pitchFamily="34" charset="0"/>
              <a:buChar char="•"/>
            </a:pPr>
            <a:r>
              <a:rPr lang="de-DE" sz="1600" b="1" dirty="0" smtClean="0">
                <a:solidFill>
                  <a:schemeClr val="tx1"/>
                </a:solidFill>
              </a:rPr>
              <a:t>Überlastung</a:t>
            </a:r>
            <a:r>
              <a:rPr lang="de-DE" sz="1600" dirty="0" smtClean="0">
                <a:solidFill>
                  <a:schemeClr val="tx1"/>
                </a:solidFill>
              </a:rPr>
              <a:t>: Staus kosten der EU jedes </a:t>
            </a:r>
            <a:r>
              <a:rPr lang="de-DE" sz="1600" dirty="0">
                <a:solidFill>
                  <a:schemeClr val="tx1"/>
                </a:solidFill>
              </a:rPr>
              <a:t>Jahr rund 1 % des </a:t>
            </a:r>
            <a:r>
              <a:rPr lang="de-DE" sz="1600" dirty="0" smtClean="0">
                <a:solidFill>
                  <a:schemeClr val="tx1"/>
                </a:solidFill>
              </a:rPr>
              <a:t>BIP (Tendenz steigend)</a:t>
            </a:r>
          </a:p>
          <a:p>
            <a:pPr marL="285750" indent="-285750">
              <a:spcBef>
                <a:spcPts val="408"/>
              </a:spcBef>
              <a:buFont typeface="Arial" panose="020B0604020202020204" pitchFamily="34" charset="0"/>
              <a:buChar char="•"/>
            </a:pPr>
            <a:r>
              <a:rPr lang="de-DE" sz="1600" b="1" dirty="0" smtClean="0">
                <a:solidFill>
                  <a:schemeClr val="tx1"/>
                </a:solidFill>
              </a:rPr>
              <a:t>Abhängigkeit </a:t>
            </a:r>
            <a:r>
              <a:rPr lang="de-DE" sz="1600" b="1" dirty="0">
                <a:solidFill>
                  <a:schemeClr val="tx1"/>
                </a:solidFill>
              </a:rPr>
              <a:t>von Erdöleinfuhren</a:t>
            </a:r>
            <a:r>
              <a:rPr lang="de-DE" sz="1600" dirty="0">
                <a:solidFill>
                  <a:schemeClr val="tx1"/>
                </a:solidFill>
              </a:rPr>
              <a:t>: </a:t>
            </a:r>
            <a:r>
              <a:rPr lang="de-DE" sz="1600" dirty="0" smtClean="0">
                <a:solidFill>
                  <a:schemeClr val="tx1"/>
                </a:solidFill>
              </a:rPr>
              <a:t>96 </a:t>
            </a:r>
            <a:r>
              <a:rPr lang="de-DE" sz="1600" dirty="0">
                <a:solidFill>
                  <a:schemeClr val="tx1"/>
                </a:solidFill>
              </a:rPr>
              <a:t>% </a:t>
            </a:r>
            <a:r>
              <a:rPr lang="de-DE" sz="1600" dirty="0" smtClean="0">
                <a:solidFill>
                  <a:schemeClr val="tx1"/>
                </a:solidFill>
              </a:rPr>
              <a:t>des Energiebedarfs des Verkehrs durch </a:t>
            </a:r>
            <a:r>
              <a:rPr lang="de-DE" sz="1600" dirty="0">
                <a:solidFill>
                  <a:schemeClr val="tx1"/>
                </a:solidFill>
              </a:rPr>
              <a:t>Erdöl </a:t>
            </a:r>
            <a:r>
              <a:rPr lang="de-DE" sz="1600" dirty="0" smtClean="0">
                <a:solidFill>
                  <a:schemeClr val="tx1"/>
                </a:solidFill>
              </a:rPr>
              <a:t>gedeckt (seit 1990 Energieverbrauch um 29% gestiegen)</a:t>
            </a:r>
            <a:endParaRPr lang="de-DE" sz="1600" dirty="0">
              <a:solidFill>
                <a:schemeClr val="tx1"/>
              </a:solidFill>
            </a:endParaRPr>
          </a:p>
          <a:p>
            <a:pPr marL="285750" indent="-285750">
              <a:spcBef>
                <a:spcPts val="408"/>
              </a:spcBef>
              <a:buFont typeface="Arial" panose="020B0604020202020204" pitchFamily="34" charset="0"/>
              <a:buChar char="•"/>
            </a:pPr>
            <a:r>
              <a:rPr lang="de-DE" sz="1600" b="1" dirty="0" smtClean="0">
                <a:solidFill>
                  <a:schemeClr val="tx1"/>
                </a:solidFill>
              </a:rPr>
              <a:t>Externe Kosten des EU-Transports: </a:t>
            </a:r>
            <a:br>
              <a:rPr lang="de-DE" sz="1600" b="1" dirty="0" smtClean="0">
                <a:solidFill>
                  <a:schemeClr val="tx1"/>
                </a:solidFill>
              </a:rPr>
            </a:br>
            <a:r>
              <a:rPr lang="de-DE" sz="1600" dirty="0" smtClean="0">
                <a:solidFill>
                  <a:schemeClr val="tx1"/>
                </a:solidFill>
              </a:rPr>
              <a:t>Laut Studie der EU-Kommission </a:t>
            </a:r>
            <a:r>
              <a:rPr lang="de-DE" sz="1600" b="1" dirty="0" smtClean="0">
                <a:solidFill>
                  <a:schemeClr val="tx1"/>
                </a:solidFill>
              </a:rPr>
              <a:t>1 Milliarde Euro jährlich</a:t>
            </a:r>
            <a:r>
              <a:rPr lang="de-DE" sz="1600" dirty="0" smtClean="0">
                <a:solidFill>
                  <a:schemeClr val="tx1"/>
                </a:solidFill>
              </a:rPr>
              <a:t>  (Infrastrukturkosten nicht inkludiert)</a:t>
            </a:r>
            <a:endParaRPr lang="de-DE" sz="1600" dirty="0">
              <a:solidFill>
                <a:schemeClr val="tx1"/>
              </a:solidFill>
            </a:endParaRPr>
          </a:p>
          <a:p>
            <a:pPr marL="285750" indent="-285750">
              <a:spcBef>
                <a:spcPts val="408"/>
              </a:spcBef>
              <a:buFont typeface="Arial" panose="020B0604020202020204" pitchFamily="34" charset="0"/>
              <a:buChar char="•"/>
            </a:pPr>
            <a:r>
              <a:rPr lang="de-DE" sz="1600" b="1" dirty="0" smtClean="0">
                <a:solidFill>
                  <a:schemeClr val="tx1"/>
                </a:solidFill>
              </a:rPr>
              <a:t>Infrastruktur</a:t>
            </a:r>
            <a:r>
              <a:rPr lang="de-DE" sz="1600" dirty="0" smtClean="0">
                <a:solidFill>
                  <a:schemeClr val="tx1"/>
                </a:solidFill>
              </a:rPr>
              <a:t> : in EU unterschiedlich entwickelt</a:t>
            </a:r>
            <a:endParaRPr lang="de-DE" sz="1600" dirty="0">
              <a:solidFill>
                <a:schemeClr val="tx1"/>
              </a:solidFill>
            </a:endParaRPr>
          </a:p>
          <a:p>
            <a:pPr marL="285750" indent="-285750">
              <a:spcBef>
                <a:spcPts val="408"/>
              </a:spcBef>
              <a:buFont typeface="Arial" panose="020B0604020202020204" pitchFamily="34" charset="0"/>
              <a:buChar char="•"/>
            </a:pPr>
            <a:r>
              <a:rPr lang="de-DE" sz="1600" b="1" dirty="0">
                <a:solidFill>
                  <a:schemeClr val="tx1"/>
                </a:solidFill>
              </a:rPr>
              <a:t>Wettbewerb</a:t>
            </a:r>
            <a:r>
              <a:rPr lang="de-DE" sz="1600" dirty="0">
                <a:solidFill>
                  <a:schemeClr val="tx1"/>
                </a:solidFill>
              </a:rPr>
              <a:t>: </a:t>
            </a:r>
            <a:r>
              <a:rPr lang="de-DE" sz="1600" dirty="0" smtClean="0">
                <a:solidFill>
                  <a:schemeClr val="tx1"/>
                </a:solidFill>
              </a:rPr>
              <a:t>mehr Wettbewerb innerhalb EU notwendig, viel internationaler Wettbewerb</a:t>
            </a:r>
            <a:endParaRPr lang="de-DE" sz="1600" dirty="0">
              <a:solidFill>
                <a:schemeClr val="tx1"/>
              </a:solidFill>
            </a:endParaRPr>
          </a:p>
        </p:txBody>
      </p:sp>
      <p:graphicFrame>
        <p:nvGraphicFramePr>
          <p:cNvPr id="8" name="Chart 19"/>
          <p:cNvGraphicFramePr/>
          <p:nvPr>
            <p:extLst>
              <p:ext uri="{D42A27DB-BD31-4B8C-83A1-F6EECF244321}">
                <p14:modId xmlns:p14="http://schemas.microsoft.com/office/powerpoint/2010/main" val="2124346099"/>
              </p:ext>
            </p:extLst>
          </p:nvPr>
        </p:nvGraphicFramePr>
        <p:xfrm>
          <a:off x="4801282" y="1801598"/>
          <a:ext cx="4068000" cy="315490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7"/>
          <p:cNvSpPr/>
          <p:nvPr/>
        </p:nvSpPr>
        <p:spPr>
          <a:xfrm>
            <a:off x="386470" y="5877272"/>
            <a:ext cx="8371060" cy="707886"/>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de-DE" sz="2000" dirty="0">
                <a:solidFill>
                  <a:schemeClr val="tx1"/>
                </a:solidFill>
                <a:sym typeface="Wingdings" panose="05000000000000000000" pitchFamily="2" charset="2"/>
              </a:rPr>
              <a:t>23 % der globalen CO</a:t>
            </a:r>
            <a:r>
              <a:rPr lang="de-DE" sz="2000" baseline="-25000" dirty="0">
                <a:solidFill>
                  <a:schemeClr val="tx1"/>
                </a:solidFill>
                <a:sym typeface="Wingdings" panose="05000000000000000000" pitchFamily="2" charset="2"/>
              </a:rPr>
              <a:t>2</a:t>
            </a:r>
            <a:r>
              <a:rPr lang="de-DE" sz="2000" dirty="0">
                <a:solidFill>
                  <a:schemeClr val="tx1"/>
                </a:solidFill>
                <a:sym typeface="Wingdings" panose="05000000000000000000" pitchFamily="2" charset="2"/>
              </a:rPr>
              <a:t> Emissionen </a:t>
            </a:r>
            <a:r>
              <a:rPr lang="de-DE" sz="2000" dirty="0" smtClean="0">
                <a:solidFill>
                  <a:schemeClr val="tx1"/>
                </a:solidFill>
                <a:sym typeface="Wingdings" panose="05000000000000000000" pitchFamily="2" charset="2"/>
              </a:rPr>
              <a:t>erzeugt der Transportbereich =</a:t>
            </a:r>
          </a:p>
          <a:p>
            <a:pPr algn="ctr"/>
            <a:r>
              <a:rPr lang="de-DE" sz="2000" dirty="0" smtClean="0">
                <a:solidFill>
                  <a:schemeClr val="tx1"/>
                </a:solidFill>
                <a:sym typeface="Wingdings" panose="05000000000000000000" pitchFamily="2" charset="2"/>
              </a:rPr>
              <a:t>1/3 des gesamten Energieverbrauchs</a:t>
            </a:r>
            <a:endParaRPr lang="de-DE" sz="2000" dirty="0">
              <a:solidFill>
                <a:schemeClr val="tx1"/>
              </a:solidFill>
            </a:endParaRPr>
          </a:p>
        </p:txBody>
      </p:sp>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317" y="6003051"/>
            <a:ext cx="451233" cy="52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5</a:t>
            </a:fld>
            <a:endParaRPr lang="de-AT" dirty="0">
              <a:solidFill>
                <a:prstClr val="white"/>
              </a:solidFill>
            </a:endParaRPr>
          </a:p>
        </p:txBody>
      </p:sp>
      <p:sp>
        <p:nvSpPr>
          <p:cNvPr id="12" name="Textfeld 11"/>
          <p:cNvSpPr txBox="1"/>
          <p:nvPr/>
        </p:nvSpPr>
        <p:spPr>
          <a:xfrm>
            <a:off x="7409656" y="5070640"/>
            <a:ext cx="1440160" cy="230832"/>
          </a:xfrm>
          <a:prstGeom prst="rect">
            <a:avLst/>
          </a:prstGeom>
          <a:noFill/>
        </p:spPr>
        <p:txBody>
          <a:bodyPr wrap="square" rtlCol="0">
            <a:spAutoFit/>
          </a:bodyPr>
          <a:lstStyle/>
          <a:p>
            <a:r>
              <a:rPr lang="de-DE" sz="900" dirty="0" smtClean="0"/>
              <a:t>Datenquelle: INRIX 2018</a:t>
            </a:r>
            <a:endParaRPr lang="de-AT" sz="900" dirty="0"/>
          </a:p>
        </p:txBody>
      </p:sp>
      <p:sp>
        <p:nvSpPr>
          <p:cNvPr id="13"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2959877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tx1"/>
                </a:solidFill>
              </a:rPr>
              <a:t>Eine nachhaltige Gestaltung des Verkehrs ist dringend notwendig</a:t>
            </a:r>
            <a:endParaRPr lang="de-AT" b="1" dirty="0">
              <a:solidFill>
                <a:schemeClr val="tx1"/>
              </a:solidFill>
            </a:endParaRPr>
          </a:p>
        </p:txBody>
      </p:sp>
      <p:sp>
        <p:nvSpPr>
          <p:cNvPr id="3" name="Textplatzhalter 2"/>
          <p:cNvSpPr>
            <a:spLocks noGrp="1"/>
          </p:cNvSpPr>
          <p:nvPr>
            <p:ph type="body" sz="quarter" idx="4294967295"/>
          </p:nvPr>
        </p:nvSpPr>
        <p:spPr>
          <a:xfrm>
            <a:off x="457200" y="1700808"/>
            <a:ext cx="8075240" cy="3332163"/>
          </a:xfrm>
        </p:spPr>
        <p:txBody>
          <a:bodyPr>
            <a:normAutofit/>
          </a:bodyPr>
          <a:lstStyle/>
          <a:p>
            <a:pPr>
              <a:lnSpc>
                <a:spcPct val="90000"/>
              </a:lnSpc>
              <a:spcBef>
                <a:spcPts val="408"/>
              </a:spcBef>
            </a:pPr>
            <a:r>
              <a:rPr lang="de-DE" sz="2000" dirty="0" smtClean="0">
                <a:solidFill>
                  <a:schemeClr val="tx1"/>
                </a:solidFill>
              </a:rPr>
              <a:t>Weißbuch </a:t>
            </a:r>
            <a:r>
              <a:rPr lang="de-DE" sz="2000" dirty="0">
                <a:solidFill>
                  <a:schemeClr val="tx1"/>
                </a:solidFill>
              </a:rPr>
              <a:t>der Europäischen Kommission von 2011 “Fahrplan zu einem einheitlichen europäischen Verkehrsraum – Hin zu einem wettbewerbsorientierten und ressourcenschonenden Verkehrssystem“ </a:t>
            </a:r>
          </a:p>
          <a:p>
            <a:pPr marL="1200150" lvl="2" indent="-285750">
              <a:lnSpc>
                <a:spcPct val="90000"/>
              </a:lnSpc>
              <a:spcBef>
                <a:spcPts val="1200"/>
              </a:spcBef>
              <a:buFont typeface="Symbol" panose="05050102010706020507" pitchFamily="18" charset="2"/>
              <a:buChar char="-"/>
            </a:pPr>
            <a:r>
              <a:rPr lang="de-DE" sz="1600" dirty="0" smtClean="0">
                <a:solidFill>
                  <a:schemeClr val="tx1"/>
                </a:solidFill>
              </a:rPr>
              <a:t>Maßnahmenvorschläge der EU, </a:t>
            </a:r>
            <a:r>
              <a:rPr lang="de-DE" sz="1600" dirty="0">
                <a:solidFill>
                  <a:schemeClr val="tx1"/>
                </a:solidFill>
              </a:rPr>
              <a:t>um den Transport in Zukunft nachhaltiger zu </a:t>
            </a:r>
            <a:r>
              <a:rPr lang="de-DE" sz="1600" dirty="0" smtClean="0">
                <a:solidFill>
                  <a:schemeClr val="tx1"/>
                </a:solidFill>
              </a:rPr>
              <a:t>gestalten</a:t>
            </a:r>
            <a:endParaRPr lang="de-DE" sz="1600" dirty="0">
              <a:solidFill>
                <a:schemeClr val="tx1"/>
              </a:solidFill>
            </a:endParaRPr>
          </a:p>
          <a:p>
            <a:pPr marL="1200150" lvl="2" indent="-285750">
              <a:lnSpc>
                <a:spcPct val="90000"/>
              </a:lnSpc>
              <a:spcBef>
                <a:spcPts val="408"/>
              </a:spcBef>
              <a:buFont typeface="Symbol" panose="05050102010706020507" pitchFamily="18" charset="2"/>
              <a:buChar char="-"/>
            </a:pPr>
            <a:r>
              <a:rPr lang="de-DE" sz="1600" dirty="0">
                <a:solidFill>
                  <a:schemeClr val="tx1"/>
                </a:solidFill>
              </a:rPr>
              <a:t>Schiene und Binnenwasser als nachhaltige Verkehrsträger </a:t>
            </a:r>
            <a:r>
              <a:rPr lang="de-DE" sz="1600" dirty="0" smtClean="0">
                <a:solidFill>
                  <a:schemeClr val="tx1"/>
                </a:solidFill>
              </a:rPr>
              <a:t/>
            </a:r>
            <a:br>
              <a:rPr lang="de-DE" sz="1600" dirty="0" smtClean="0">
                <a:solidFill>
                  <a:schemeClr val="tx1"/>
                </a:solidFill>
              </a:rPr>
            </a:br>
            <a:r>
              <a:rPr lang="de-DE" sz="1600" dirty="0" smtClean="0">
                <a:solidFill>
                  <a:schemeClr val="tx1"/>
                </a:solidFill>
                <a:sym typeface="Wingdings" panose="05000000000000000000" pitchFamily="2" charset="2"/>
              </a:rPr>
              <a:t> </a:t>
            </a:r>
            <a:r>
              <a:rPr lang="de-DE" sz="1600" dirty="0">
                <a:solidFill>
                  <a:schemeClr val="tx1"/>
                </a:solidFill>
                <a:sym typeface="Wingdings" panose="05000000000000000000" pitchFamily="2" charset="2"/>
              </a:rPr>
              <a:t>Ziel ist </a:t>
            </a:r>
            <a:r>
              <a:rPr lang="de-DE" sz="1600" dirty="0" smtClean="0">
                <a:solidFill>
                  <a:schemeClr val="tx1"/>
                </a:solidFill>
                <a:sym typeface="Wingdings" panose="05000000000000000000" pitchFamily="2" charset="2"/>
              </a:rPr>
              <a:t>eine </a:t>
            </a:r>
            <a:r>
              <a:rPr lang="de-DE" sz="1600" dirty="0" smtClean="0">
                <a:solidFill>
                  <a:schemeClr val="tx1"/>
                </a:solidFill>
              </a:rPr>
              <a:t>Verkehrsverlagerung</a:t>
            </a:r>
            <a:endParaRPr lang="de-DE" sz="1600" dirty="0">
              <a:solidFill>
                <a:schemeClr val="tx1"/>
              </a:solidFill>
            </a:endParaRPr>
          </a:p>
          <a:p>
            <a:pPr marL="1200150" lvl="2" indent="-285750">
              <a:lnSpc>
                <a:spcPct val="90000"/>
              </a:lnSpc>
              <a:spcBef>
                <a:spcPts val="408"/>
              </a:spcBef>
              <a:buFont typeface="Symbol" panose="05050102010706020507" pitchFamily="18" charset="2"/>
              <a:buChar char="-"/>
            </a:pPr>
            <a:r>
              <a:rPr lang="de-DE" sz="1600" dirty="0" smtClean="0">
                <a:solidFill>
                  <a:schemeClr val="tx1"/>
                </a:solidFill>
              </a:rPr>
              <a:t>alternative </a:t>
            </a:r>
            <a:r>
              <a:rPr lang="de-DE" sz="1600" dirty="0">
                <a:solidFill>
                  <a:schemeClr val="tx1"/>
                </a:solidFill>
              </a:rPr>
              <a:t>Treibstoffe </a:t>
            </a:r>
          </a:p>
          <a:p>
            <a:pPr marL="1200150" lvl="2" indent="-285750">
              <a:lnSpc>
                <a:spcPct val="90000"/>
              </a:lnSpc>
              <a:spcBef>
                <a:spcPts val="408"/>
              </a:spcBef>
              <a:buFont typeface="Symbol" panose="05050102010706020507" pitchFamily="18" charset="2"/>
              <a:buChar char="-"/>
            </a:pPr>
            <a:r>
              <a:rPr lang="de-DE" sz="1600" dirty="0">
                <a:solidFill>
                  <a:schemeClr val="tx1"/>
                </a:solidFill>
              </a:rPr>
              <a:t>alternative Verkehrsmittel</a:t>
            </a:r>
          </a:p>
          <a:p>
            <a:pPr>
              <a:spcBef>
                <a:spcPts val="1200"/>
              </a:spcBef>
            </a:pPr>
            <a:r>
              <a:rPr lang="de-AT" sz="2000" b="1" dirty="0" smtClean="0">
                <a:solidFill>
                  <a:schemeClr val="tx1"/>
                </a:solidFill>
              </a:rPr>
              <a:t>60% Emissionsreduktion: Bis 2050 am Level von 1990</a:t>
            </a:r>
            <a:endParaRPr lang="de-AT" sz="2000" b="1" dirty="0">
              <a:solidFill>
                <a:schemeClr val="tx1"/>
              </a:solidFill>
            </a:endParaRPr>
          </a:p>
        </p:txBody>
      </p:sp>
      <p:sp>
        <p:nvSpPr>
          <p:cNvPr id="6" name="Content Placeholder 2"/>
          <p:cNvSpPr txBox="1">
            <a:spLocks/>
          </p:cNvSpPr>
          <p:nvPr/>
        </p:nvSpPr>
        <p:spPr>
          <a:xfrm>
            <a:off x="359532" y="5036742"/>
            <a:ext cx="8424936" cy="1435968"/>
          </a:xfrm>
          <a:prstGeom prst="rect">
            <a:avLst/>
          </a:prstGeom>
          <a:ln w="19050">
            <a:solidFill>
              <a:srgbClr val="92D050"/>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8640" lvl="2" indent="0">
              <a:buNone/>
            </a:pPr>
            <a:r>
              <a:rPr lang="de-DE" b="1" u="sng" spc="60" dirty="0" smtClean="0"/>
              <a:t>Ziele für Verkehrsverlagerung (Modal </a:t>
            </a:r>
            <a:r>
              <a:rPr lang="de-DE" b="1" u="sng" spc="60" dirty="0" err="1" smtClean="0"/>
              <a:t>Shift</a:t>
            </a:r>
            <a:r>
              <a:rPr lang="de-DE" b="1" u="sng" spc="60" dirty="0" smtClean="0"/>
              <a:t>)</a:t>
            </a:r>
          </a:p>
          <a:p>
            <a:pPr marL="548640" lvl="2" indent="0">
              <a:buNone/>
            </a:pPr>
            <a:r>
              <a:rPr lang="de-DE" b="1" spc="60" dirty="0" smtClean="0"/>
              <a:t>2030: 30 % </a:t>
            </a:r>
            <a:r>
              <a:rPr lang="de-DE" spc="60" dirty="0" smtClean="0"/>
              <a:t>vom Straßenverkehr </a:t>
            </a:r>
            <a:r>
              <a:rPr lang="de-DE" b="1" spc="60" dirty="0" smtClean="0"/>
              <a:t>&gt; 300 km </a:t>
            </a:r>
            <a:r>
              <a:rPr lang="de-DE" spc="60" dirty="0" smtClean="0"/>
              <a:t>auf Schiene/Binnenwasser</a:t>
            </a:r>
          </a:p>
          <a:p>
            <a:pPr marL="548640" lvl="2" indent="0">
              <a:buNone/>
            </a:pPr>
            <a:r>
              <a:rPr lang="de-DE" b="1" spc="60" dirty="0" smtClean="0"/>
              <a:t>2050: 50 % </a:t>
            </a:r>
            <a:r>
              <a:rPr lang="de-DE" spc="60" dirty="0" smtClean="0"/>
              <a:t>vom Straßenverkehr </a:t>
            </a:r>
            <a:r>
              <a:rPr lang="de-DE" b="1" spc="60" dirty="0" smtClean="0"/>
              <a:t>&gt; 300 km </a:t>
            </a:r>
            <a:r>
              <a:rPr lang="de-DE" spc="60" dirty="0" smtClean="0"/>
              <a:t>auf Schiene/Binnenwasser</a:t>
            </a:r>
          </a:p>
          <a:p>
            <a:pPr marL="548640" lvl="2" indent="0">
              <a:buNone/>
            </a:pPr>
            <a:r>
              <a:rPr lang="de-DE" spc="60" dirty="0" smtClean="0">
                <a:sym typeface="Wingdings" panose="05000000000000000000" pitchFamily="2" charset="2"/>
              </a:rPr>
              <a:t> </a:t>
            </a:r>
            <a:r>
              <a:rPr lang="de-DE" spc="60" dirty="0" smtClean="0"/>
              <a:t>Schiene &amp; Binnenwasser gelten als nachhaltige Verkehrsträger</a:t>
            </a:r>
            <a:endParaRPr lang="de-DE" spc="60" dirty="0"/>
          </a:p>
        </p:txBody>
      </p:sp>
      <p:sp>
        <p:nvSpPr>
          <p:cNvPr id="5"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7"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711492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99176" cy="990600"/>
          </a:xfrm>
        </p:spPr>
        <p:txBody>
          <a:bodyPr>
            <a:normAutofit/>
          </a:bodyPr>
          <a:lstStyle/>
          <a:p>
            <a:r>
              <a:rPr lang="de-AT" b="1" dirty="0" smtClean="0">
                <a:solidFill>
                  <a:schemeClr val="tx1"/>
                </a:solidFill>
              </a:rPr>
              <a:t>Warum wir Alternativen im Gütertransport brauchen </a:t>
            </a:r>
            <a:r>
              <a:rPr lang="de-AT" dirty="0" smtClean="0">
                <a:solidFill>
                  <a:schemeClr val="tx1"/>
                </a:solidFill>
              </a:rPr>
              <a:t/>
            </a:r>
            <a:br>
              <a:rPr lang="de-AT" dirty="0" smtClean="0">
                <a:solidFill>
                  <a:schemeClr val="tx1"/>
                </a:solidFill>
              </a:rPr>
            </a:br>
            <a:r>
              <a:rPr lang="de-AT" sz="2700" dirty="0" smtClean="0">
                <a:solidFill>
                  <a:schemeClr val="tx1"/>
                </a:solidFill>
              </a:rPr>
              <a:t>Quiz</a:t>
            </a:r>
            <a:endParaRPr lang="de-AT" sz="2700" dirty="0">
              <a:solidFill>
                <a:schemeClr val="tx1"/>
              </a:solidFill>
            </a:endParaRPr>
          </a:p>
        </p:txBody>
      </p:sp>
      <p:sp>
        <p:nvSpPr>
          <p:cNvPr id="3" name="Inhaltsplatzhalter 2"/>
          <p:cNvSpPr>
            <a:spLocks noGrp="1"/>
          </p:cNvSpPr>
          <p:nvPr>
            <p:ph idx="1"/>
          </p:nvPr>
        </p:nvSpPr>
        <p:spPr>
          <a:xfrm>
            <a:off x="4283968" y="1700808"/>
            <a:ext cx="4402832" cy="4776192"/>
          </a:xfrm>
        </p:spPr>
        <p:txBody>
          <a:bodyPr/>
          <a:lstStyle/>
          <a:p>
            <a:pPr marL="0" indent="0" algn="ctr">
              <a:buNone/>
            </a:pPr>
            <a:endParaRPr lang="de-AT" dirty="0" smtClean="0">
              <a:solidFill>
                <a:schemeClr val="tx1"/>
              </a:solidFill>
            </a:endParaRPr>
          </a:p>
          <a:p>
            <a:pPr marL="0" indent="0" algn="ctr">
              <a:buNone/>
            </a:pPr>
            <a:r>
              <a:rPr lang="de-AT" dirty="0" smtClean="0">
                <a:solidFill>
                  <a:schemeClr val="tx1"/>
                </a:solidFill>
              </a:rPr>
              <a:t>Wieviel Prozent der globalen CO</a:t>
            </a:r>
            <a:r>
              <a:rPr lang="de-AT" baseline="-25000" dirty="0" smtClean="0">
                <a:solidFill>
                  <a:schemeClr val="tx1"/>
                </a:solidFill>
              </a:rPr>
              <a:t>2</a:t>
            </a:r>
            <a:r>
              <a:rPr lang="de-AT" dirty="0" smtClean="0">
                <a:solidFill>
                  <a:schemeClr val="tx1"/>
                </a:solidFill>
              </a:rPr>
              <a:t>-Emissionen werden durch den Transportbereich erzeugt?</a:t>
            </a:r>
          </a:p>
          <a:p>
            <a:pPr marL="0" indent="0" algn="ctr">
              <a:buNone/>
            </a:pPr>
            <a:endParaRPr lang="de-AT" dirty="0">
              <a:solidFill>
                <a:schemeClr val="tx1"/>
              </a:solidFill>
            </a:endParaRPr>
          </a:p>
          <a:p>
            <a:pPr marL="457200" indent="-457200" algn="ctr">
              <a:buAutoNum type="alphaLcParenR"/>
            </a:pPr>
            <a:r>
              <a:rPr lang="de-AT" dirty="0" smtClean="0">
                <a:solidFill>
                  <a:schemeClr val="tx1"/>
                </a:solidFill>
              </a:rPr>
              <a:t>12 % </a:t>
            </a:r>
          </a:p>
          <a:p>
            <a:pPr marL="457200" indent="-457200" algn="ctr">
              <a:buAutoNum type="alphaLcParenR"/>
            </a:pPr>
            <a:r>
              <a:rPr lang="de-AT" dirty="0" smtClean="0">
                <a:solidFill>
                  <a:schemeClr val="tx1"/>
                </a:solidFill>
              </a:rPr>
              <a:t>23 %</a:t>
            </a:r>
          </a:p>
          <a:p>
            <a:pPr marL="457200" indent="-457200" algn="ctr">
              <a:buAutoNum type="alphaLcParenR"/>
            </a:pPr>
            <a:r>
              <a:rPr lang="de-AT" dirty="0" smtClean="0">
                <a:solidFill>
                  <a:schemeClr val="tx1"/>
                </a:solidFill>
              </a:rPr>
              <a:t>57 %</a:t>
            </a:r>
          </a:p>
          <a:p>
            <a:pPr marL="457200" indent="-457200" algn="ctr">
              <a:buAutoNum type="alphaLcParenR"/>
            </a:pPr>
            <a:r>
              <a:rPr lang="de-AT" dirty="0" smtClean="0">
                <a:solidFill>
                  <a:schemeClr val="tx1"/>
                </a:solidFill>
              </a:rPr>
              <a:t>30 %</a:t>
            </a:r>
            <a:endParaRPr lang="de-AT"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Ellipse 6"/>
          <p:cNvSpPr/>
          <p:nvPr/>
        </p:nvSpPr>
        <p:spPr>
          <a:xfrm>
            <a:off x="5671190" y="4178753"/>
            <a:ext cx="1800200"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454199" y="4566320"/>
            <a:ext cx="1740431" cy="230832"/>
          </a:xfrm>
          <a:prstGeom prst="rect">
            <a:avLst/>
          </a:prstGeom>
          <a:noFill/>
        </p:spPr>
        <p:txBody>
          <a:bodyPr wrap="square" rtlCol="0">
            <a:spAutoFit/>
          </a:bodyPr>
          <a:lstStyle/>
          <a:p>
            <a:r>
              <a:rPr lang="de-AT" sz="900" dirty="0" smtClean="0"/>
              <a:t>Bildquelle: pixabay</a:t>
            </a:r>
            <a:endParaRPr lang="de-AT" sz="9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37" y="2204864"/>
            <a:ext cx="3504527" cy="2340000"/>
          </a:xfrm>
          <a:prstGeom prst="rect">
            <a:avLst/>
          </a:prstGeom>
        </p:spPr>
      </p:pic>
      <p:sp>
        <p:nvSpPr>
          <p:cNvPr id="10"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4684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smtClean="0">
                <a:solidFill>
                  <a:schemeClr val="tx1">
                    <a:lumMod val="75000"/>
                    <a:lumOff val="25000"/>
                  </a:schemeClr>
                </a:solidFill>
              </a:rPr>
              <a:t>Agenda</a:t>
            </a:r>
            <a:r>
              <a:rPr lang="de-AT" sz="3100" b="1" dirty="0" smtClean="0">
                <a:solidFill>
                  <a:schemeClr val="tx1">
                    <a:lumMod val="75000"/>
                    <a:lumOff val="25000"/>
                  </a:schemeClr>
                </a:solidFill>
              </a:rPr>
              <a:t/>
            </a:r>
            <a:br>
              <a:rPr lang="de-AT" sz="3100" b="1" dirty="0" smtClean="0">
                <a:solidFill>
                  <a:schemeClr val="tx1">
                    <a:lumMod val="75000"/>
                    <a:lumOff val="25000"/>
                  </a:schemeClr>
                </a:solidFill>
              </a:rPr>
            </a:br>
            <a:r>
              <a:rPr lang="de-AT" sz="2000" dirty="0" smtClean="0">
                <a:solidFill>
                  <a:schemeClr val="tx1">
                    <a:lumMod val="75000"/>
                    <a:lumOff val="25000"/>
                  </a:schemeClr>
                </a:solidFill>
              </a:rPr>
              <a:t>Zukunftstrends im Güterverkehr</a:t>
            </a:r>
            <a:endParaRPr lang="de-AT" sz="1600" dirty="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1539374978"/>
              </p:ext>
            </p:extLst>
          </p:nvPr>
        </p:nvGraphicFramePr>
        <p:xfrm>
          <a:off x="432048" y="1988840"/>
          <a:ext cx="838842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spTree>
    <p:extLst>
      <p:ext uri="{BB962C8B-B14F-4D97-AF65-F5344CB8AC3E}">
        <p14:creationId xmlns:p14="http://schemas.microsoft.com/office/powerpoint/2010/main" val="1783870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194920" cy="990600"/>
          </a:xfrm>
        </p:spPr>
        <p:txBody>
          <a:bodyPr/>
          <a:lstStyle/>
          <a:p>
            <a:r>
              <a:rPr lang="de-DE" b="1" dirty="0">
                <a:solidFill>
                  <a:schemeClr val="tx1"/>
                </a:solidFill>
              </a:rPr>
              <a:t>Automatisiertes </a:t>
            </a:r>
            <a:r>
              <a:rPr lang="de-DE" b="1" dirty="0" smtClean="0">
                <a:solidFill>
                  <a:schemeClr val="tx1"/>
                </a:solidFill>
              </a:rPr>
              <a:t>Fahren - </a:t>
            </a:r>
            <a:r>
              <a:rPr lang="de-DE" b="1" dirty="0" err="1">
                <a:solidFill>
                  <a:schemeClr val="tx1"/>
                </a:solidFill>
              </a:rPr>
              <a:t>Platooning</a:t>
            </a:r>
            <a:endParaRPr lang="de-AT" b="1" dirty="0">
              <a:solidFill>
                <a:schemeClr val="tx1"/>
              </a:solidFill>
            </a:endParaRPr>
          </a:p>
        </p:txBody>
      </p:sp>
      <p:sp>
        <p:nvSpPr>
          <p:cNvPr id="3" name="Textplatzhalter 2"/>
          <p:cNvSpPr>
            <a:spLocks noGrp="1"/>
          </p:cNvSpPr>
          <p:nvPr>
            <p:ph idx="1"/>
          </p:nvPr>
        </p:nvSpPr>
        <p:spPr>
          <a:xfrm>
            <a:off x="457200" y="1700808"/>
            <a:ext cx="5626968" cy="4776192"/>
          </a:xfrm>
        </p:spPr>
        <p:txBody>
          <a:bodyPr>
            <a:normAutofit/>
          </a:bodyPr>
          <a:lstStyle/>
          <a:p>
            <a:pPr marL="285750" indent="-285750">
              <a:spcBef>
                <a:spcPts val="408"/>
              </a:spcBef>
              <a:buSzPct val="100000"/>
              <a:buFont typeface="Arial" panose="020B0604020202020204" pitchFamily="34" charset="0"/>
              <a:buChar char="•"/>
            </a:pPr>
            <a:r>
              <a:rPr lang="de-AT" sz="2000" dirty="0" err="1" smtClean="0">
                <a:solidFill>
                  <a:schemeClr val="tx1"/>
                </a:solidFill>
              </a:rPr>
              <a:t>Platooning</a:t>
            </a:r>
            <a:r>
              <a:rPr lang="de-AT" sz="2000" dirty="0" smtClean="0">
                <a:solidFill>
                  <a:schemeClr val="tx1"/>
                </a:solidFill>
              </a:rPr>
              <a:t> = Eng hintereinander fahrende elektronisch vernetzte LKWs </a:t>
            </a:r>
          </a:p>
          <a:p>
            <a:pPr marL="285750" indent="-285750">
              <a:spcBef>
                <a:spcPts val="408"/>
              </a:spcBef>
              <a:buSzPct val="100000"/>
              <a:buFont typeface="Arial" panose="020B0604020202020204" pitchFamily="34" charset="0"/>
              <a:buChar char="•"/>
            </a:pPr>
            <a:r>
              <a:rPr lang="de-AT" sz="2000" dirty="0" smtClean="0">
                <a:solidFill>
                  <a:schemeClr val="tx1"/>
                </a:solidFill>
              </a:rPr>
              <a:t>Wird ermöglicht durch Fahrerassistenzsysteme:</a:t>
            </a:r>
            <a:endParaRPr lang="de-AT" sz="2000" dirty="0">
              <a:solidFill>
                <a:schemeClr val="tx1"/>
              </a:solidFill>
            </a:endParaRPr>
          </a:p>
          <a:p>
            <a:pPr lvl="1">
              <a:spcBef>
                <a:spcPts val="408"/>
              </a:spcBef>
              <a:buSzPct val="100000"/>
              <a:buFont typeface="Symbol" panose="05050102010706020507" pitchFamily="18" charset="2"/>
              <a:buChar char="-"/>
            </a:pPr>
            <a:r>
              <a:rPr lang="de-AT" sz="1600" dirty="0" smtClean="0">
                <a:solidFill>
                  <a:schemeClr val="tx1"/>
                </a:solidFill>
              </a:rPr>
              <a:t>Spurhalteassistent</a:t>
            </a:r>
            <a:endParaRPr lang="de-AT" sz="1600" dirty="0">
              <a:solidFill>
                <a:schemeClr val="tx1"/>
              </a:solidFill>
            </a:endParaRPr>
          </a:p>
          <a:p>
            <a:pPr lvl="1">
              <a:spcBef>
                <a:spcPts val="408"/>
              </a:spcBef>
              <a:buSzPct val="100000"/>
              <a:buFont typeface="Symbol" panose="05050102010706020507" pitchFamily="18" charset="2"/>
              <a:buChar char="-"/>
            </a:pPr>
            <a:r>
              <a:rPr lang="de-AT" sz="1600" dirty="0">
                <a:solidFill>
                  <a:schemeClr val="tx1"/>
                </a:solidFill>
              </a:rPr>
              <a:t>Abstandshalter </a:t>
            </a:r>
          </a:p>
          <a:p>
            <a:pPr lvl="1">
              <a:spcBef>
                <a:spcPts val="408"/>
              </a:spcBef>
              <a:buSzPct val="100000"/>
              <a:buFont typeface="Symbol" panose="05050102010706020507" pitchFamily="18" charset="2"/>
              <a:buChar char="-"/>
            </a:pPr>
            <a:r>
              <a:rPr lang="de-AT" sz="1600" dirty="0" smtClean="0">
                <a:solidFill>
                  <a:schemeClr val="tx1"/>
                </a:solidFill>
              </a:rPr>
              <a:t>Kommunikation </a:t>
            </a:r>
            <a:r>
              <a:rPr lang="de-AT" sz="1600" dirty="0">
                <a:solidFill>
                  <a:schemeClr val="tx1"/>
                </a:solidFill>
              </a:rPr>
              <a:t>zwischen den Lastwagen via </a:t>
            </a:r>
            <a:r>
              <a:rPr lang="de-AT" sz="1600" dirty="0" smtClean="0">
                <a:solidFill>
                  <a:schemeClr val="tx1"/>
                </a:solidFill>
              </a:rPr>
              <a:t>WLAN</a:t>
            </a:r>
            <a:endParaRPr lang="de-AT" sz="1600" dirty="0">
              <a:solidFill>
                <a:schemeClr val="tx1"/>
              </a:solidFill>
            </a:endParaRPr>
          </a:p>
          <a:p>
            <a:pPr marL="285750" indent="-285750">
              <a:spcBef>
                <a:spcPts val="408"/>
              </a:spcBef>
              <a:buSzPct val="100000"/>
              <a:buFont typeface="Arial" panose="020B0604020202020204" pitchFamily="34" charset="0"/>
              <a:buChar char="•"/>
            </a:pPr>
            <a:r>
              <a:rPr lang="de-AT" sz="2000" dirty="0" smtClean="0">
                <a:solidFill>
                  <a:schemeClr val="tx1"/>
                </a:solidFill>
              </a:rPr>
              <a:t>Vorteile:</a:t>
            </a:r>
          </a:p>
          <a:p>
            <a:pPr lvl="1">
              <a:spcBef>
                <a:spcPts val="408"/>
              </a:spcBef>
              <a:buSzPct val="100000"/>
              <a:buFont typeface="Symbol" panose="05050102010706020507" pitchFamily="18" charset="2"/>
              <a:buChar char="-"/>
            </a:pPr>
            <a:r>
              <a:rPr lang="de-AT" sz="1600" dirty="0" smtClean="0">
                <a:solidFill>
                  <a:schemeClr val="tx1"/>
                </a:solidFill>
              </a:rPr>
              <a:t>Verringerter Luftwiderstand</a:t>
            </a:r>
          </a:p>
          <a:p>
            <a:pPr lvl="1">
              <a:spcBef>
                <a:spcPts val="408"/>
              </a:spcBef>
              <a:buSzPct val="100000"/>
              <a:buFont typeface="Symbol" panose="05050102010706020507" pitchFamily="18" charset="2"/>
              <a:buChar char="-"/>
            </a:pPr>
            <a:r>
              <a:rPr lang="de-AT" sz="1600" dirty="0" smtClean="0">
                <a:solidFill>
                  <a:schemeClr val="tx1"/>
                </a:solidFill>
              </a:rPr>
              <a:t>Einsparung von Kraftstoff und Emissionen</a:t>
            </a:r>
          </a:p>
          <a:p>
            <a:pPr lvl="1">
              <a:spcBef>
                <a:spcPts val="408"/>
              </a:spcBef>
              <a:buSzPct val="100000"/>
              <a:buFont typeface="Symbol" panose="05050102010706020507" pitchFamily="18" charset="2"/>
              <a:buChar char="-"/>
            </a:pPr>
            <a:r>
              <a:rPr lang="de-DE" sz="1600" dirty="0" smtClean="0">
                <a:solidFill>
                  <a:schemeClr val="tx1"/>
                </a:solidFill>
              </a:rPr>
              <a:t>Platzeinsparung auf Autobahn</a:t>
            </a:r>
            <a:endParaRPr lang="de-AT" sz="1600" dirty="0">
              <a:solidFill>
                <a:schemeClr val="tx1"/>
              </a:solidFill>
            </a:endParaRPr>
          </a:p>
          <a:p>
            <a:pPr lvl="1">
              <a:spcBef>
                <a:spcPts val="408"/>
              </a:spcBef>
              <a:buSzPct val="100000"/>
              <a:buFont typeface="Symbol" panose="05050102010706020507" pitchFamily="18" charset="2"/>
              <a:buChar char="-"/>
            </a:pPr>
            <a:r>
              <a:rPr lang="de-AT" sz="1600" dirty="0" smtClean="0">
                <a:solidFill>
                  <a:schemeClr val="tx1"/>
                </a:solidFill>
              </a:rPr>
              <a:t>Stauverminderung durch gleichmäßiges Tempo</a:t>
            </a:r>
            <a:endParaRPr lang="de-AT" sz="1600" dirty="0">
              <a:solidFill>
                <a:schemeClr val="tx1"/>
              </a:solidFill>
            </a:endParaRPr>
          </a:p>
        </p:txBody>
      </p:sp>
      <p:sp>
        <p:nvSpPr>
          <p:cNvPr id="6" name="Rechteck 7"/>
          <p:cNvSpPr/>
          <p:nvPr/>
        </p:nvSpPr>
        <p:spPr>
          <a:xfrm>
            <a:off x="386470" y="5529426"/>
            <a:ext cx="8371060" cy="707886"/>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de-DE" sz="2000" dirty="0" smtClean="0">
                <a:solidFill>
                  <a:schemeClr val="tx1"/>
                </a:solidFill>
                <a:sym typeface="Wingdings" panose="05000000000000000000" pitchFamily="2" charset="2"/>
              </a:rPr>
              <a:t>Weitere Infos zu technischen Optimierungen des Verkehrsträgers „Straße“ finden Sie in unserem </a:t>
            </a:r>
            <a:r>
              <a:rPr lang="de-DE" sz="2000" dirty="0" smtClean="0">
                <a:solidFill>
                  <a:schemeClr val="tx1"/>
                </a:solidFill>
                <a:sym typeface="Wingdings" panose="05000000000000000000" pitchFamily="2" charset="2"/>
                <a:hlinkClick r:id="rId3"/>
              </a:rPr>
              <a:t>RERoad – Lehrmittelpaket</a:t>
            </a:r>
            <a:r>
              <a:rPr lang="de-DE" sz="2000" dirty="0" smtClean="0">
                <a:solidFill>
                  <a:schemeClr val="tx1"/>
                </a:solidFill>
                <a:sym typeface="Wingdings" panose="05000000000000000000" pitchFamily="2" charset="2"/>
              </a:rPr>
              <a:t>.</a:t>
            </a:r>
            <a:endParaRPr lang="de-DE" sz="2000" dirty="0">
              <a:solidFill>
                <a:schemeClr val="tx1"/>
              </a:solidFill>
            </a:endParaRPr>
          </a:p>
        </p:txBody>
      </p:sp>
      <p:sp>
        <p:nvSpPr>
          <p:cNvPr id="9" name="Slide Number Placeholder 2"/>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10" name="Datumsplatzhalter 3"/>
          <p:cNvSpPr>
            <a:spLocks noGrp="1"/>
          </p:cNvSpPr>
          <p:nvPr>
            <p:ph type="dt" sz="half" idx="10"/>
          </p:nvPr>
        </p:nvSpPr>
        <p:spPr>
          <a:xfrm>
            <a:off x="433536" y="6597352"/>
            <a:ext cx="2895600" cy="329184"/>
          </a:xfrm>
        </p:spPr>
        <p:txBody>
          <a:bodyPr/>
          <a:lstStyle/>
          <a:p>
            <a:fld id="{6B171AD8-BD5F-4503-8C65-79BF784426C3}" type="datetime7">
              <a:rPr lang="de-DE" smtClean="0">
                <a:solidFill>
                  <a:prstClr val="white"/>
                </a:solidFill>
              </a:rPr>
              <a:t>Aug-19</a:t>
            </a:fld>
            <a:endParaRPr lang="de-AT" dirty="0">
              <a:solidFill>
                <a:prstClr val="white"/>
              </a:solidFill>
            </a:endParaRPr>
          </a:p>
        </p:txBody>
      </p:sp>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9220"/>
          <a:stretch/>
        </p:blipFill>
        <p:spPr>
          <a:xfrm>
            <a:off x="5921362" y="2040019"/>
            <a:ext cx="2836168" cy="2008233"/>
          </a:xfrm>
          <a:prstGeom prst="rect">
            <a:avLst/>
          </a:prstGeom>
        </p:spPr>
      </p:pic>
      <p:sp>
        <p:nvSpPr>
          <p:cNvPr id="12" name="Rechteck 11"/>
          <p:cNvSpPr/>
          <p:nvPr/>
        </p:nvSpPr>
        <p:spPr>
          <a:xfrm>
            <a:off x="6531951" y="4048252"/>
            <a:ext cx="1614990" cy="230832"/>
          </a:xfrm>
          <a:prstGeom prst="rect">
            <a:avLst/>
          </a:prstGeom>
        </p:spPr>
        <p:txBody>
          <a:bodyPr wrap="square">
            <a:spAutoFit/>
          </a:bodyPr>
          <a:lstStyle/>
          <a:p>
            <a:r>
              <a:rPr lang="de-AT" sz="900" dirty="0" smtClean="0"/>
              <a:t>Bildquelle: RSGB Limited 2014 </a:t>
            </a:r>
            <a:endParaRPr lang="de-AT" sz="900" dirty="0"/>
          </a:p>
        </p:txBody>
      </p:sp>
    </p:spTree>
    <p:extLst>
      <p:ext uri="{BB962C8B-B14F-4D97-AF65-F5344CB8AC3E}">
        <p14:creationId xmlns:p14="http://schemas.microsoft.com/office/powerpoint/2010/main" val="213968709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12504</Words>
  <Application>Microsoft Office PowerPoint</Application>
  <PresentationFormat>Bildschirmpräsentation (4:3)</PresentationFormat>
  <Paragraphs>978</Paragraphs>
  <Slides>45</Slides>
  <Notes>44</Notes>
  <HiddenSlides>0</HiddenSlides>
  <MMClips>1</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45</vt:i4>
      </vt:variant>
    </vt:vector>
  </HeadingPairs>
  <TitlesOfParts>
    <vt:vector size="53" baseType="lpstr">
      <vt:lpstr>Arial</vt:lpstr>
      <vt:lpstr>Calibri</vt:lpstr>
      <vt:lpstr>Corbel</vt:lpstr>
      <vt:lpstr>Symbol</vt:lpstr>
      <vt:lpstr>Webdings</vt:lpstr>
      <vt:lpstr>Wingdings</vt:lpstr>
      <vt:lpstr>Custom Design</vt:lpstr>
      <vt:lpstr>1_Clarity</vt:lpstr>
      <vt:lpstr>Zukunftstrends im Güterverkehr</vt:lpstr>
      <vt:lpstr>Wie arbeite ich mit diesem Lernmaterial?</vt:lpstr>
      <vt:lpstr>Warm-Up: Diskussion</vt:lpstr>
      <vt:lpstr>Agenda Zukunftstrends im Güterverkehr</vt:lpstr>
      <vt:lpstr>Der Güterverkehr verursacht hohe externe Kosten für die Gesellschaft</vt:lpstr>
      <vt:lpstr>Eine nachhaltige Gestaltung des Verkehrs ist dringend notwendig</vt:lpstr>
      <vt:lpstr>Warum wir Alternativen im Gütertransport brauchen  Quiz</vt:lpstr>
      <vt:lpstr>Agenda Zukunftstrends im Güterverkehr</vt:lpstr>
      <vt:lpstr>Automatisiertes Fahren - Platooning</vt:lpstr>
      <vt:lpstr>Automatisiertes Fahren: Autonome Gütertransportschiffe </vt:lpstr>
      <vt:lpstr>Automatisiertes Fahren: Hochgeschwindigkeitsgüterzug</vt:lpstr>
      <vt:lpstr>Alternativer Treibstoff:  Erdgas</vt:lpstr>
      <vt:lpstr>Herausforderung von LNG: Infrastruktur </vt:lpstr>
      <vt:lpstr>E-Mobilität (Last Mile)</vt:lpstr>
      <vt:lpstr>Optimierung bestehender Transportmittel Quiz</vt:lpstr>
      <vt:lpstr>Agenda Zukunftstrends im Güterverkehr</vt:lpstr>
      <vt:lpstr>Visionäre Transportmittel </vt:lpstr>
      <vt:lpstr>HYPERLOOP – Die Rohrpost der Zukunft</vt:lpstr>
      <vt:lpstr>HYPERLOOP – Pros &amp; Cons</vt:lpstr>
      <vt:lpstr>HYPERLOOP – Einsatzgebiet und Status Quo</vt:lpstr>
      <vt:lpstr>CARGO SOUS TERRAIN – Unterirdische Tunnel für Güter</vt:lpstr>
      <vt:lpstr>Eigenschaften der ‚Güter U-Bahn‘</vt:lpstr>
      <vt:lpstr>CARGO SOUS TERRAIN – Pros &amp; Cons</vt:lpstr>
      <vt:lpstr>CARGO SOUS TERRAIN – Einsatzgebiet und Status Quo</vt:lpstr>
      <vt:lpstr>DROHNE – Paketdienst von oben</vt:lpstr>
      <vt:lpstr>Drohne – Pros &amp; Cons</vt:lpstr>
      <vt:lpstr>Drohne – Einsatzgebiet und Status Quo</vt:lpstr>
      <vt:lpstr>Transportluftschiff - Lastenzeppelin</vt:lpstr>
      <vt:lpstr>Transportluftschiff – Pros &amp; Cons</vt:lpstr>
      <vt:lpstr>Transportluftschiff – Einsatzgebiete und Status Quo</vt:lpstr>
      <vt:lpstr>Visionäre Transportmittel Quiz</vt:lpstr>
      <vt:lpstr>Agenda Zukunftstrends im Güterverkehr</vt:lpstr>
      <vt:lpstr>Digitalisierung/Vernetzung der Logistik</vt:lpstr>
      <vt:lpstr>Innovative Transportkonzepte – Ein Überblick</vt:lpstr>
      <vt:lpstr>Synchromodalität</vt:lpstr>
      <vt:lpstr>Vision bis 2030: Das Physical Internet</vt:lpstr>
      <vt:lpstr>Vision bis 2030: Das Physical Internet</vt:lpstr>
      <vt:lpstr>Physical Internet – Viele offene Fragen</vt:lpstr>
      <vt:lpstr>Innovative Transportkonzepte Quiz</vt:lpstr>
      <vt:lpstr>4-Felder-Matrix Abschlussübung</vt:lpstr>
      <vt:lpstr>Quellenverzeichnis </vt:lpstr>
      <vt:lpstr>Quellenverzeichnis </vt:lpstr>
      <vt:lpstr>Quellenverzeichnis </vt:lpstr>
      <vt:lpstr>Quellenverzeichnis </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Hofbauer Florian</cp:lastModifiedBy>
  <cp:revision>949</cp:revision>
  <cp:lastPrinted>2016-07-26T10:59:23Z</cp:lastPrinted>
  <dcterms:created xsi:type="dcterms:W3CDTF">2012-09-17T08:31:25Z</dcterms:created>
  <dcterms:modified xsi:type="dcterms:W3CDTF">2019-08-01T08:59:24Z</dcterms:modified>
</cp:coreProperties>
</file>