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75" r:id="rId2"/>
  </p:sldMasterIdLst>
  <p:notesMasterIdLst>
    <p:notesMasterId r:id="rId7"/>
  </p:notesMasterIdLst>
  <p:sldIdLst>
    <p:sldId id="507" r:id="rId3"/>
    <p:sldId id="533" r:id="rId4"/>
    <p:sldId id="538" r:id="rId5"/>
    <p:sldId id="537" r:id="rId6"/>
  </p:sldIdLst>
  <p:sldSz cx="9144000" cy="6858000" type="screen4x3"/>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ng Eva" initials="JE" lastIdx="1" clrIdx="0"/>
  <p:cmAuthor id="1" name="Haller Alexandra" initials="HA" lastIdx="1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54" autoAdjust="0"/>
    <p:restoredTop sz="63214" autoAdjust="0"/>
  </p:normalViewPr>
  <p:slideViewPr>
    <p:cSldViewPr showGuides="1">
      <p:cViewPr>
        <p:scale>
          <a:sx n="75" d="100"/>
          <a:sy n="75" d="100"/>
        </p:scale>
        <p:origin x="-2712" y="-264"/>
      </p:cViewPr>
      <p:guideLst>
        <p:guide orient="horz" pos="2160"/>
        <p:guide pos="2880"/>
      </p:guideLst>
    </p:cSldViewPr>
  </p:slideViewPr>
  <p:notesTextViewPr>
    <p:cViewPr>
      <p:scale>
        <a:sx n="1" d="1"/>
        <a:sy n="1" d="1"/>
      </p:scale>
      <p:origin x="0" y="0"/>
    </p:cViewPr>
  </p:notesTextViewPr>
  <p:notesViewPr>
    <p:cSldViewPr>
      <p:cViewPr varScale="1">
        <p:scale>
          <a:sx n="93" d="100"/>
          <a:sy n="93" d="100"/>
        </p:scale>
        <p:origin x="-3774"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2"/>
          </a:xfrm>
          <a:prstGeom prst="rect">
            <a:avLst/>
          </a:prstGeom>
        </p:spPr>
        <p:txBody>
          <a:bodyPr vert="horz" lIns="92125" tIns="46062" rIns="92125" bIns="46062" rtlCol="0"/>
          <a:lstStyle>
            <a:lvl1pPr algn="l">
              <a:defRPr sz="1200"/>
            </a:lvl1pPr>
          </a:lstStyle>
          <a:p>
            <a:endParaRPr lang="de-AT" dirty="0"/>
          </a:p>
        </p:txBody>
      </p:sp>
      <p:sp>
        <p:nvSpPr>
          <p:cNvPr id="3" name="Date Placeholder 2"/>
          <p:cNvSpPr>
            <a:spLocks noGrp="1"/>
          </p:cNvSpPr>
          <p:nvPr>
            <p:ph type="dt" idx="1"/>
          </p:nvPr>
        </p:nvSpPr>
        <p:spPr>
          <a:xfrm>
            <a:off x="3850444" y="0"/>
            <a:ext cx="2945659" cy="496412"/>
          </a:xfrm>
          <a:prstGeom prst="rect">
            <a:avLst/>
          </a:prstGeom>
        </p:spPr>
        <p:txBody>
          <a:bodyPr vert="horz" lIns="92125" tIns="46062" rIns="92125" bIns="46062" rtlCol="0"/>
          <a:lstStyle>
            <a:lvl1pPr algn="r">
              <a:defRPr sz="1200"/>
            </a:lvl1pPr>
          </a:lstStyle>
          <a:p>
            <a:fld id="{CCFC2A34-98BB-4C93-A97D-162B0DCA04A7}" type="datetimeFigureOut">
              <a:rPr lang="de-AT" smtClean="0"/>
              <a:t>09.01.2017</a:t>
            </a:fld>
            <a:endParaRPr lang="de-AT" dirty="0"/>
          </a:p>
        </p:txBody>
      </p:sp>
      <p:sp>
        <p:nvSpPr>
          <p:cNvPr id="4" name="Slide Image Placeholder 3"/>
          <p:cNvSpPr>
            <a:spLocks noGrp="1" noRot="1" noChangeAspect="1"/>
          </p:cNvSpPr>
          <p:nvPr>
            <p:ph type="sldImg" idx="2"/>
          </p:nvPr>
        </p:nvSpPr>
        <p:spPr>
          <a:xfrm>
            <a:off x="950565" y="787648"/>
            <a:ext cx="4965700" cy="3724275"/>
          </a:xfrm>
          <a:prstGeom prst="rect">
            <a:avLst/>
          </a:prstGeom>
          <a:noFill/>
          <a:ln w="12700">
            <a:solidFill>
              <a:prstClr val="black"/>
            </a:solidFill>
          </a:ln>
        </p:spPr>
        <p:txBody>
          <a:bodyPr vert="horz" lIns="92125" tIns="46062" rIns="92125" bIns="46062" rtlCol="0" anchor="ctr"/>
          <a:lstStyle/>
          <a:p>
            <a:endParaRPr lang="de-AT" dirty="0"/>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2125" tIns="46062" rIns="92125" bIns="460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AT"/>
          </a:p>
        </p:txBody>
      </p:sp>
      <p:sp>
        <p:nvSpPr>
          <p:cNvPr id="6" name="Footer Placeholder 5"/>
          <p:cNvSpPr>
            <a:spLocks noGrp="1"/>
          </p:cNvSpPr>
          <p:nvPr>
            <p:ph type="ftr" sz="quarter" idx="4"/>
          </p:nvPr>
        </p:nvSpPr>
        <p:spPr>
          <a:xfrm>
            <a:off x="1" y="9430092"/>
            <a:ext cx="2945659" cy="496412"/>
          </a:xfrm>
          <a:prstGeom prst="rect">
            <a:avLst/>
          </a:prstGeom>
        </p:spPr>
        <p:txBody>
          <a:bodyPr vert="horz" lIns="92125" tIns="46062" rIns="92125" bIns="46062" rtlCol="0" anchor="b"/>
          <a:lstStyle>
            <a:lvl1pPr algn="l">
              <a:defRPr sz="1200"/>
            </a:lvl1pPr>
          </a:lstStyle>
          <a:p>
            <a:endParaRPr lang="de-AT" dirty="0"/>
          </a:p>
        </p:txBody>
      </p:sp>
      <p:sp>
        <p:nvSpPr>
          <p:cNvPr id="7" name="Slide Number Placeholder 6"/>
          <p:cNvSpPr>
            <a:spLocks noGrp="1"/>
          </p:cNvSpPr>
          <p:nvPr>
            <p:ph type="sldNum" sz="quarter" idx="5"/>
          </p:nvPr>
        </p:nvSpPr>
        <p:spPr>
          <a:xfrm>
            <a:off x="3850444" y="9430092"/>
            <a:ext cx="2945659" cy="496412"/>
          </a:xfrm>
          <a:prstGeom prst="rect">
            <a:avLst/>
          </a:prstGeom>
        </p:spPr>
        <p:txBody>
          <a:bodyPr vert="horz" lIns="92125" tIns="46062" rIns="92125" bIns="46062" rtlCol="0" anchor="b"/>
          <a:lstStyle>
            <a:lvl1pPr algn="r">
              <a:defRPr sz="1200"/>
            </a:lvl1pPr>
          </a:lstStyle>
          <a:p>
            <a:fld id="{56F06DAA-0A4E-4110-9797-3FB8CA0FEA93}" type="slidenum">
              <a:rPr lang="de-AT" smtClean="0"/>
              <a:t>‹Nr.›</a:t>
            </a:fld>
            <a:endParaRPr lang="de-AT" dirty="0"/>
          </a:p>
        </p:txBody>
      </p:sp>
    </p:spTree>
    <p:extLst>
      <p:ext uri="{BB962C8B-B14F-4D97-AF65-F5344CB8AC3E}">
        <p14:creationId xmlns:p14="http://schemas.microsoft.com/office/powerpoint/2010/main" val="1550144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endParaRPr lang="en-US" noProof="0" dirty="0"/>
          </a:p>
        </p:txBody>
      </p:sp>
      <p:sp>
        <p:nvSpPr>
          <p:cNvPr id="4" name="Slide Number Placeholder 3"/>
          <p:cNvSpPr>
            <a:spLocks noGrp="1"/>
          </p:cNvSpPr>
          <p:nvPr>
            <p:ph type="sldNum" sz="quarter" idx="10"/>
          </p:nvPr>
        </p:nvSpPr>
        <p:spPr/>
        <p:txBody>
          <a:bodyPr/>
          <a:lstStyle/>
          <a:p>
            <a:fld id="{56F06DAA-0A4E-4110-9797-3FB8CA0FEA93}" type="slidenum">
              <a:rPr lang="de-AT" smtClean="0"/>
              <a:t>1</a:t>
            </a:fld>
            <a:endParaRPr lang="de-AT" dirty="0"/>
          </a:p>
        </p:txBody>
      </p:sp>
    </p:spTree>
    <p:extLst>
      <p:ext uri="{BB962C8B-B14F-4D97-AF65-F5344CB8AC3E}">
        <p14:creationId xmlns:p14="http://schemas.microsoft.com/office/powerpoint/2010/main" val="1681442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pPr defTabSz="913028">
              <a:defRPr/>
            </a:pPr>
            <a:endParaRPr lang="de-AT" dirty="0"/>
          </a:p>
        </p:txBody>
      </p:sp>
      <p:sp>
        <p:nvSpPr>
          <p:cNvPr id="4" name="Slide Number Placeholder 3"/>
          <p:cNvSpPr>
            <a:spLocks noGrp="1"/>
          </p:cNvSpPr>
          <p:nvPr>
            <p:ph type="sldNum" sz="quarter" idx="10"/>
          </p:nvPr>
        </p:nvSpPr>
        <p:spPr/>
        <p:txBody>
          <a:bodyPr/>
          <a:lstStyle/>
          <a:p>
            <a:fld id="{3302C4EF-2F8B-46D0-B02E-4BABEE06E65D}" type="slidenum">
              <a:rPr lang="de-DE" smtClean="0"/>
              <a:pPr/>
              <a:t>2</a:t>
            </a:fld>
            <a:endParaRPr lang="de-DE" dirty="0"/>
          </a:p>
        </p:txBody>
      </p:sp>
    </p:spTree>
    <p:extLst>
      <p:ext uri="{BB962C8B-B14F-4D97-AF65-F5344CB8AC3E}">
        <p14:creationId xmlns:p14="http://schemas.microsoft.com/office/powerpoint/2010/main" val="4034246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pPr defTabSz="913028">
              <a:defRPr/>
            </a:pPr>
            <a:endParaRPr lang="de-AT" dirty="0"/>
          </a:p>
        </p:txBody>
      </p:sp>
      <p:sp>
        <p:nvSpPr>
          <p:cNvPr id="4" name="Slide Number Placeholder 3"/>
          <p:cNvSpPr>
            <a:spLocks noGrp="1"/>
          </p:cNvSpPr>
          <p:nvPr>
            <p:ph type="sldNum" sz="quarter" idx="10"/>
          </p:nvPr>
        </p:nvSpPr>
        <p:spPr/>
        <p:txBody>
          <a:bodyPr/>
          <a:lstStyle/>
          <a:p>
            <a:fld id="{3302C4EF-2F8B-46D0-B02E-4BABEE06E65D}" type="slidenum">
              <a:rPr lang="de-DE" smtClean="0"/>
              <a:pPr/>
              <a:t>3</a:t>
            </a:fld>
            <a:endParaRPr lang="de-DE" dirty="0"/>
          </a:p>
        </p:txBody>
      </p:sp>
    </p:spTree>
    <p:extLst>
      <p:ext uri="{BB962C8B-B14F-4D97-AF65-F5344CB8AC3E}">
        <p14:creationId xmlns:p14="http://schemas.microsoft.com/office/powerpoint/2010/main" val="4034246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87400"/>
            <a:ext cx="4965700" cy="3724275"/>
          </a:xfrm>
        </p:spPr>
      </p:sp>
      <p:sp>
        <p:nvSpPr>
          <p:cNvPr id="3" name="Notes Placeholder 2"/>
          <p:cNvSpPr>
            <a:spLocks noGrp="1"/>
          </p:cNvSpPr>
          <p:nvPr>
            <p:ph type="body" idx="1"/>
          </p:nvPr>
        </p:nvSpPr>
        <p:spPr/>
        <p:txBody>
          <a:bodyPr/>
          <a:lstStyle/>
          <a:p>
            <a:pPr defTabSz="913028">
              <a:defRPr/>
            </a:pPr>
            <a:endParaRPr lang="de-AT" dirty="0"/>
          </a:p>
        </p:txBody>
      </p:sp>
      <p:sp>
        <p:nvSpPr>
          <p:cNvPr id="4" name="Slide Number Placeholder 3"/>
          <p:cNvSpPr>
            <a:spLocks noGrp="1"/>
          </p:cNvSpPr>
          <p:nvPr>
            <p:ph type="sldNum" sz="quarter" idx="10"/>
          </p:nvPr>
        </p:nvSpPr>
        <p:spPr/>
        <p:txBody>
          <a:bodyPr/>
          <a:lstStyle/>
          <a:p>
            <a:fld id="{3302C4EF-2F8B-46D0-B02E-4BABEE06E65D}" type="slidenum">
              <a:rPr lang="de-DE" smtClean="0"/>
              <a:pPr/>
              <a:t>4</a:t>
            </a:fld>
            <a:endParaRPr lang="de-DE" dirty="0"/>
          </a:p>
        </p:txBody>
      </p:sp>
    </p:spTree>
    <p:extLst>
      <p:ext uri="{BB962C8B-B14F-4D97-AF65-F5344CB8AC3E}">
        <p14:creationId xmlns:p14="http://schemas.microsoft.com/office/powerpoint/2010/main" val="4034246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8"/>
            <a:ext cx="7772400" cy="1470025"/>
          </a:xfrm>
        </p:spPr>
        <p:txBody>
          <a:bodyPr/>
          <a:lstStyle>
            <a:lvl1pPr>
              <a:defRPr lang="en-US" sz="5400" kern="1200" cap="all" spc="-100" baseline="0" smtClean="0">
                <a:solidFill>
                  <a:schemeClr val="accent1"/>
                </a:solidFill>
                <a:latin typeface="+mj-lt"/>
                <a:ea typeface="+mj-ea"/>
                <a:cs typeface="+mj-cs"/>
              </a:defRPr>
            </a:lvl1pPr>
          </a:lstStyle>
          <a:p>
            <a:r>
              <a:rPr lang="en-US" dirty="0" smtClean="0"/>
              <a:t>Click to edit Master title style</a:t>
            </a:r>
            <a:endParaRPr lang="de-AT" dirty="0"/>
          </a:p>
        </p:txBody>
      </p:sp>
      <p:sp>
        <p:nvSpPr>
          <p:cNvPr id="3" name="Subtitle 2"/>
          <p:cNvSpPr>
            <a:spLocks noGrp="1"/>
          </p:cNvSpPr>
          <p:nvPr>
            <p:ph type="subTitle" idx="1"/>
          </p:nvPr>
        </p:nvSpPr>
        <p:spPr>
          <a:xfrm>
            <a:off x="1371600" y="3764632"/>
            <a:ext cx="6400800" cy="1752600"/>
          </a:xfrm>
        </p:spPr>
        <p:txBody>
          <a:bodyPr/>
          <a:lstStyle>
            <a:lvl1pPr marL="0" indent="0" algn="ctr">
              <a:buNone/>
              <a:defRPr lang="en-US" sz="2400" kern="1200" smtClean="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AT" dirty="0"/>
          </a:p>
        </p:txBody>
      </p:sp>
      <p:sp>
        <p:nvSpPr>
          <p:cNvPr id="4" name="Date Placeholder 3"/>
          <p:cNvSpPr>
            <a:spLocks noGrp="1"/>
          </p:cNvSpPr>
          <p:nvPr>
            <p:ph type="dt" sz="half" idx="10"/>
          </p:nvPr>
        </p:nvSpPr>
        <p:spPr/>
        <p:txBody>
          <a:bodyPr/>
          <a:lstStyle/>
          <a:p>
            <a:fld id="{2420A945-DE7A-412C-AA2C-5248D6F31DDF}" type="datetime7">
              <a:rPr lang="de-DE" smtClean="0"/>
              <a:t>Jan-17</a:t>
            </a:fld>
            <a:endParaRPr lang="de-AT" dirty="0"/>
          </a:p>
        </p:txBody>
      </p:sp>
      <p:sp>
        <p:nvSpPr>
          <p:cNvPr id="5" name="Footer Placeholder 4"/>
          <p:cNvSpPr>
            <a:spLocks noGrp="1"/>
          </p:cNvSpPr>
          <p:nvPr>
            <p:ph type="ftr" sz="quarter" idx="11"/>
          </p:nvPr>
        </p:nvSpPr>
        <p:spPr/>
        <p:txBody>
          <a:bodyPr/>
          <a:lstStyle/>
          <a:p>
            <a:endParaRPr lang="de-AT" dirty="0"/>
          </a:p>
        </p:txBody>
      </p:sp>
      <p:sp>
        <p:nvSpPr>
          <p:cNvPr id="6" name="Slide Number Placeholder 5"/>
          <p:cNvSpPr>
            <a:spLocks noGrp="1"/>
          </p:cNvSpPr>
          <p:nvPr>
            <p:ph type="sldNum" sz="quarter" idx="12"/>
          </p:nvPr>
        </p:nvSpPr>
        <p:spPr/>
        <p:txBody>
          <a:bodyPr/>
          <a:lstStyle/>
          <a:p>
            <a:fld id="{CD93F612-187A-48BF-B5EE-AA4BEE289BC1}" type="slidenum">
              <a:rPr lang="de-AT" smtClean="0"/>
              <a:t>‹Nr.›</a:t>
            </a:fld>
            <a:endParaRPr lang="de-AT" dirty="0"/>
          </a:p>
        </p:txBody>
      </p:sp>
      <p:cxnSp>
        <p:nvCxnSpPr>
          <p:cNvPr id="8" name="Straight Connector 7"/>
          <p:cNvCxnSpPr/>
          <p:nvPr userDrawn="1"/>
        </p:nvCxnSpPr>
        <p:spPr>
          <a:xfrm>
            <a:off x="685800" y="3398520"/>
            <a:ext cx="7848600" cy="1588"/>
          </a:xfrm>
          <a:prstGeom prst="line">
            <a:avLst/>
          </a:prstGeom>
          <a:ln w="28575">
            <a:solidFill>
              <a:srgbClr val="92D05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680277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58CCFD-0186-4EED-98F8-CB74F878E417}" type="datetime7">
              <a:rPr lang="de-DE" smtClean="0">
                <a:solidFill>
                  <a:prstClr val="white"/>
                </a:solidFill>
              </a:rPr>
              <a:t>Jan-17</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95931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78A94-9312-426F-982C-F0CB91424F17}" type="datetime7">
              <a:rPr lang="de-DE" smtClean="0">
                <a:solidFill>
                  <a:prstClr val="white"/>
                </a:solidFill>
              </a:rPr>
              <a:t>Jan-17</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23364934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A459AC-E033-4E48-B6E6-A41111AFBD07}" type="datetime7">
              <a:rPr lang="de-DE" smtClean="0">
                <a:solidFill>
                  <a:prstClr val="white"/>
                </a:solidFill>
              </a:rPr>
              <a:t>Jan-17</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518037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8D53E3-C2D9-4B1F-8715-01E89BCF3A80}" type="datetime7">
              <a:rPr lang="de-DE" smtClean="0">
                <a:solidFill>
                  <a:prstClr val="white"/>
                </a:solidFill>
              </a:rPr>
              <a:t>Jan-17</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15409340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Jan-17</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3868927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74AA2E8-FA4B-45C9-9C9E-40409E7C68A1}" type="datetime7">
              <a:rPr lang="de-DE" smtClean="0">
                <a:solidFill>
                  <a:prstClr val="white"/>
                </a:solidFill>
              </a:rPr>
              <a:t>Jan-17</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6376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rgbClr val="92D050"/>
              </a:buClr>
              <a:defRPr/>
            </a:lvl1pPr>
            <a:lvl2pPr>
              <a:buClr>
                <a:srgbClr val="92D050"/>
              </a:buClr>
              <a:defRPr/>
            </a:lvl2pPr>
            <a:lvl3pPr>
              <a:buClr>
                <a:srgbClr val="92D050"/>
              </a:buClr>
              <a:defRPr/>
            </a:lvl3pPr>
            <a:lvl4pPr>
              <a:buClr>
                <a:srgbClr val="92D050"/>
              </a:buClr>
              <a:defRPr/>
            </a:lvl4pPr>
            <a:lvl5pPr>
              <a:buClr>
                <a:srgbClr val="92D050"/>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6B171AD8-BD5F-4503-8C65-79BF784426C3}" type="datetime7">
              <a:rPr lang="de-DE" smtClean="0">
                <a:solidFill>
                  <a:prstClr val="white"/>
                </a:solidFill>
              </a:rPr>
              <a:t>Jan-17</a:t>
            </a:fld>
            <a:endParaRPr lang="de-AT" dirty="0">
              <a:solidFill>
                <a:prstClr val="white"/>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32761899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0C6CC5-D769-42EF-BD49-D7E5DE07B5D4}" type="datetime7">
              <a:rPr lang="de-DE" smtClean="0">
                <a:solidFill>
                  <a:prstClr val="black"/>
                </a:solidFill>
              </a:rPr>
              <a:t>Jan-17</a:t>
            </a:fld>
            <a:endParaRPr lang="de-AT" dirty="0">
              <a:solidFill>
                <a:prstClr val="black"/>
              </a:solidFill>
            </a:endParaRPr>
          </a:p>
        </p:txBody>
      </p:sp>
      <p:sp>
        <p:nvSpPr>
          <p:cNvPr id="5" name="Footer Placeholder 4"/>
          <p:cNvSpPr>
            <a:spLocks noGrp="1"/>
          </p:cNvSpPr>
          <p:nvPr>
            <p:ph type="ftr" sz="quarter" idx="11"/>
          </p:nvPr>
        </p:nvSpPr>
        <p:spPr>
          <a:xfrm>
            <a:off x="3405336" y="6597352"/>
            <a:ext cx="4114800" cy="329184"/>
          </a:xfrm>
          <a:prstGeom prst="rect">
            <a:avLst/>
          </a:prstGeom>
        </p:spPr>
        <p:txBody>
          <a:bodyPr/>
          <a:lstStyle/>
          <a:p>
            <a:endParaRPr lang="de-AT" dirty="0">
              <a:solidFill>
                <a:prstClr val="white"/>
              </a:solidFill>
            </a:endParaRPr>
          </a:p>
        </p:txBody>
      </p:sp>
      <p:sp>
        <p:nvSpPr>
          <p:cNvPr id="6" name="Slide Number Placeholder 5"/>
          <p:cNvSpPr>
            <a:spLocks noGrp="1"/>
          </p:cNvSpPr>
          <p:nvPr>
            <p:ph type="sldNum" sz="quarter" idx="12"/>
          </p:nvPr>
        </p:nvSpPr>
        <p:spPr/>
        <p:txBody>
          <a:bodyPr/>
          <a:lstStyle/>
          <a:p>
            <a:fld id="{7D34D7BA-8E13-46FE-8871-8877FE7E3568}" type="slidenum">
              <a:rPr lang="de-AT" smtClean="0">
                <a:solidFill>
                  <a:prstClr val="black"/>
                </a:solidFill>
              </a:rPr>
              <a:pPr/>
              <a:t>‹Nr.›</a:t>
            </a:fld>
            <a:endParaRPr lang="de-AT" dirty="0">
              <a:solidFill>
                <a:prstClr val="black"/>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5948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5ECA88-A1BE-48D7-A399-3859B651142F}" type="datetime7">
              <a:rPr lang="de-DE" smtClean="0">
                <a:solidFill>
                  <a:prstClr val="white"/>
                </a:solidFill>
              </a:rPr>
              <a:t>Jan-17</a:t>
            </a:fld>
            <a:endParaRPr lang="de-AT" dirty="0">
              <a:solidFill>
                <a:prstClr val="white"/>
              </a:solidFill>
            </a:endParaRPr>
          </a:p>
        </p:txBody>
      </p:sp>
      <p:sp>
        <p:nvSpPr>
          <p:cNvPr id="6" name="Footer Placeholder 5"/>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7" name="Slide Number Placeholder 6"/>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8563305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solidFill>
            <a:schemeClr val="accent1">
              <a:lumMod val="20000"/>
              <a:lumOff val="80000"/>
            </a:schemeClr>
          </a:solidFill>
          <a:ln w="19050">
            <a:solidFill>
              <a:schemeClr val="tx2"/>
            </a:solid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54880" y="1676400"/>
            <a:ext cx="3931920" cy="639762"/>
          </a:xfrm>
          <a:solidFill>
            <a:schemeClr val="accent1">
              <a:lumMod val="20000"/>
              <a:lumOff val="80000"/>
            </a:schemeClr>
          </a:solidFill>
          <a:ln w="19050">
            <a:solidFill>
              <a:schemeClr val="tx2"/>
            </a:solid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642AE0-FABF-494C-8114-6678CC27F463}" type="datetime7">
              <a:rPr lang="de-DE" smtClean="0">
                <a:solidFill>
                  <a:prstClr val="white"/>
                </a:solidFill>
              </a:rPr>
              <a:t>Jan-17</a:t>
            </a:fld>
            <a:endParaRPr lang="de-AT" dirty="0">
              <a:solidFill>
                <a:prstClr val="white"/>
              </a:solidFill>
            </a:endParaRPr>
          </a:p>
        </p:txBody>
      </p:sp>
      <p:sp>
        <p:nvSpPr>
          <p:cNvPr id="8" name="Footer Placeholder 7"/>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9" name="Slide Number Placeholder 8"/>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37395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58EFE5A1-2FD0-49AA-A50A-D195E2A6ADF9}" type="datetime7">
              <a:rPr lang="de-DE" smtClean="0">
                <a:solidFill>
                  <a:prstClr val="white"/>
                </a:solidFill>
              </a:rPr>
              <a:t>Jan-17</a:t>
            </a:fld>
            <a:endParaRPr lang="de-AT" dirty="0">
              <a:solidFill>
                <a:prstClr val="white"/>
              </a:solidFill>
            </a:endParaRPr>
          </a:p>
        </p:txBody>
      </p:sp>
      <p:sp>
        <p:nvSpPr>
          <p:cNvPr id="4" name="Footer Placeholder 3"/>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368107667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1BF87-BFB6-4B99-904D-3EC787A81E5D}" type="datetime7">
              <a:rPr lang="de-DE" smtClean="0">
                <a:solidFill>
                  <a:prstClr val="white"/>
                </a:solidFill>
              </a:rPr>
              <a:t>Jan-17</a:t>
            </a:fld>
            <a:endParaRPr lang="de-AT" dirty="0">
              <a:solidFill>
                <a:prstClr val="white"/>
              </a:solidFill>
            </a:endParaRPr>
          </a:p>
        </p:txBody>
      </p:sp>
      <p:sp>
        <p:nvSpPr>
          <p:cNvPr id="3" name="Footer Placeholder 2"/>
          <p:cNvSpPr>
            <a:spLocks noGrp="1"/>
          </p:cNvSpPr>
          <p:nvPr>
            <p:ph type="ftr" sz="quarter" idx="11"/>
          </p:nvPr>
        </p:nvSpPr>
        <p:spPr>
          <a:xfrm>
            <a:off x="3405336" y="6597352"/>
            <a:ext cx="4114800" cy="329184"/>
          </a:xfrm>
          <a:prstGeom prst="rect">
            <a:avLst/>
          </a:prstGeom>
        </p:spPr>
        <p:txBody>
          <a:bodyPr/>
          <a:lstStyle/>
          <a:p>
            <a:endParaRPr lang="de-AT" dirty="0">
              <a:solidFill>
                <a:prstClr val="black"/>
              </a:solidFill>
            </a:endParaRPr>
          </a:p>
        </p:txBody>
      </p:sp>
      <p:sp>
        <p:nvSpPr>
          <p:cNvPr id="4" name="Slide Number Placeholder 3"/>
          <p:cNvSpPr>
            <a:spLocks noGrp="1"/>
          </p:cNvSpPr>
          <p:nvPr>
            <p:ph type="sldNum" sz="quarter" idx="12"/>
          </p:nvPr>
        </p:nvSpPr>
        <p:spPr/>
        <p:txBody>
          <a:body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5581967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de-A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A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3EDB7-6E2C-4F3C-B73B-83D5AF25D4A0}" type="datetime7">
              <a:rPr lang="de-DE" smtClean="0"/>
              <a:t>Jan-17</a:t>
            </a:fld>
            <a:endParaRPr lang="de-A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93F612-187A-48BF-B5EE-AA4BEE289BC1}" type="slidenum">
              <a:rPr lang="de-AT" smtClean="0"/>
              <a:t>‹Nr.›</a:t>
            </a:fld>
            <a:endParaRPr lang="de-AT" dirty="0"/>
          </a:p>
        </p:txBody>
      </p:sp>
    </p:spTree>
    <p:extLst>
      <p:ext uri="{BB962C8B-B14F-4D97-AF65-F5344CB8AC3E}">
        <p14:creationId xmlns:p14="http://schemas.microsoft.com/office/powerpoint/2010/main" val="2973639843"/>
      </p:ext>
    </p:extLst>
  </p:cSld>
  <p:clrMap bg1="lt1" tx1="dk1" bg2="lt2" tx2="dk2" accent1="accent1" accent2="accent2" accent3="accent3" accent4="accent4" accent5="accent5" accent6="accent6" hlink="hlink" folHlink="folHlink"/>
  <p:sldLayoutIdLst>
    <p:sldLayoutId id="2147483673" r:id="rId1"/>
    <p:sldLayoutId id="2147483687" r:id="rId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36512" y="6641176"/>
            <a:ext cx="9289032" cy="46023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Placeholder 1"/>
          <p:cNvSpPr>
            <a:spLocks noGrp="1"/>
          </p:cNvSpPr>
          <p:nvPr>
            <p:ph type="title"/>
          </p:nvPr>
        </p:nvSpPr>
        <p:spPr>
          <a:xfrm>
            <a:off x="457200" y="404664"/>
            <a:ext cx="4762872" cy="990600"/>
          </a:xfrm>
          <a:prstGeom prst="rect">
            <a:avLst/>
          </a:prstGeom>
        </p:spPr>
        <p:txBody>
          <a:bodyPr vert="horz" lIns="91440" tIns="45720" rIns="91440" bIns="45720" rtlCol="0" anchor="ctr">
            <a:normAutofit/>
          </a:bodyPr>
          <a:lstStyle/>
          <a:p>
            <a:r>
              <a:rPr lang="en-US" dirty="0" smtClean="0"/>
              <a:t>Click to edit Master title style </a:t>
            </a:r>
            <a:r>
              <a:rPr lang="en-US" dirty="0" err="1" smtClean="0"/>
              <a:t>nur</a:t>
            </a:r>
            <a:r>
              <a:rPr lang="en-US" dirty="0" smtClean="0"/>
              <a:t> </a:t>
            </a:r>
            <a:r>
              <a:rPr lang="en-US" dirty="0" err="1" smtClean="0"/>
              <a:t>ein</a:t>
            </a:r>
            <a:r>
              <a:rPr lang="en-US" dirty="0" smtClean="0"/>
              <a:t> Test </a:t>
            </a:r>
            <a:r>
              <a:rPr lang="en-US" dirty="0" err="1" smtClean="0"/>
              <a:t>wie</a:t>
            </a:r>
            <a:r>
              <a:rPr lang="en-US" dirty="0" smtClean="0"/>
              <a:t> der </a:t>
            </a:r>
            <a:r>
              <a:rPr lang="en-US" dirty="0" err="1" smtClean="0"/>
              <a:t>zweizeiliger</a:t>
            </a:r>
            <a:r>
              <a:rPr lang="en-US" dirty="0" smtClean="0"/>
              <a:t> Text</a:t>
            </a:r>
            <a:endParaRPr lang="en-US" dirty="0"/>
          </a:p>
        </p:txBody>
      </p:sp>
      <p:sp>
        <p:nvSpPr>
          <p:cNvPr id="3" name="Text Placeholder 2"/>
          <p:cNvSpPr>
            <a:spLocks noGrp="1"/>
          </p:cNvSpPr>
          <p:nvPr>
            <p:ph type="body" idx="1"/>
          </p:nvPr>
        </p:nvSpPr>
        <p:spPr>
          <a:xfrm>
            <a:off x="457200" y="1700808"/>
            <a:ext cx="8229600" cy="477619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1" y="1484783"/>
            <a:ext cx="9252521" cy="163635"/>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Date Placeholder 3"/>
          <p:cNvSpPr>
            <a:spLocks noGrp="1"/>
          </p:cNvSpPr>
          <p:nvPr>
            <p:ph type="dt" sz="half" idx="2"/>
          </p:nvPr>
        </p:nvSpPr>
        <p:spPr>
          <a:xfrm>
            <a:off x="433536" y="6597352"/>
            <a:ext cx="2895600" cy="329184"/>
          </a:xfrm>
          <a:prstGeom prst="rect">
            <a:avLst/>
          </a:prstGeom>
        </p:spPr>
        <p:txBody>
          <a:bodyPr vert="horz" lIns="91440" tIns="45720" rIns="91440" bIns="45720" rtlCol="0" anchor="ctr"/>
          <a:lstStyle>
            <a:lvl1pPr algn="l">
              <a:defRPr sz="1200">
                <a:solidFill>
                  <a:schemeClr val="bg1"/>
                </a:solidFill>
              </a:defRPr>
            </a:lvl1pPr>
          </a:lstStyle>
          <a:p>
            <a:fld id="{4EA701C3-84C2-4A30-A51F-1D873A00160D}" type="datetime7">
              <a:rPr lang="de-DE" smtClean="0">
                <a:solidFill>
                  <a:prstClr val="white"/>
                </a:solidFill>
              </a:rPr>
              <a:t>Jan-17</a:t>
            </a:fld>
            <a:endParaRPr lang="de-AT" dirty="0">
              <a:solidFill>
                <a:prstClr val="white"/>
              </a:solidFill>
            </a:endParaRPr>
          </a:p>
        </p:txBody>
      </p:sp>
      <p:sp>
        <p:nvSpPr>
          <p:cNvPr id="6" name="Slide Number Placeholder 5"/>
          <p:cNvSpPr>
            <a:spLocks noGrp="1"/>
          </p:cNvSpPr>
          <p:nvPr>
            <p:ph type="sldNum" sz="quarter" idx="4"/>
          </p:nvPr>
        </p:nvSpPr>
        <p:spPr>
          <a:xfrm>
            <a:off x="7596336" y="6597352"/>
            <a:ext cx="1066800" cy="329184"/>
          </a:xfrm>
          <a:prstGeom prst="rect">
            <a:avLst/>
          </a:prstGeom>
        </p:spPr>
        <p:txBody>
          <a:bodyPr vert="horz" lIns="91440" tIns="45720" rIns="91440" bIns="45720" rtlCol="0" anchor="ctr"/>
          <a:lstStyle>
            <a:lvl1pPr algn="r">
              <a:defRPr sz="1400" b="0">
                <a:solidFill>
                  <a:schemeClr val="bg1"/>
                </a:solidFill>
              </a:defRPr>
            </a:lvl1pPr>
          </a:lstStyle>
          <a:p>
            <a:fld id="{7D34D7BA-8E13-46FE-8871-8877FE7E3568}" type="slidenum">
              <a:rPr lang="de-AT" smtClean="0">
                <a:solidFill>
                  <a:prstClr val="white"/>
                </a:solidFill>
              </a:rPr>
              <a:pPr/>
              <a:t>‹Nr.›</a:t>
            </a:fld>
            <a:endParaRPr lang="de-AT" dirty="0">
              <a:solidFill>
                <a:prstClr val="white"/>
              </a:solidFill>
            </a:endParaRPr>
          </a:p>
        </p:txBody>
      </p:sp>
    </p:spTree>
    <p:extLst>
      <p:ext uri="{BB962C8B-B14F-4D97-AF65-F5344CB8AC3E}">
        <p14:creationId xmlns:p14="http://schemas.microsoft.com/office/powerpoint/2010/main" val="261255493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par>
    </p:tnLst>
  </p:timing>
  <p:hf hdr="0" ftr="0"/>
  <p:txStyles>
    <p:titleStyle>
      <a:lvl1pPr algn="l" defTabSz="914400" rtl="0" eaLnBrk="1" latinLnBrk="0" hangingPunct="1">
        <a:spcBef>
          <a:spcPct val="0"/>
        </a:spcBef>
        <a:buNone/>
        <a:defRPr sz="2800" kern="1200" spc="-100" baseline="0">
          <a:solidFill>
            <a:schemeClr val="accent1"/>
          </a:solidFill>
          <a:latin typeface="+mj-lt"/>
          <a:ea typeface="+mj-ea"/>
          <a:cs typeface="+mj-cs"/>
        </a:defRPr>
      </a:lvl1pPr>
    </p:titleStyle>
    <p:bodyStyle>
      <a:lvl1pPr marL="182880" indent="-182880" algn="l" defTabSz="914400" rtl="0" eaLnBrk="1" latinLnBrk="0" hangingPunct="1">
        <a:spcBef>
          <a:spcPct val="20000"/>
        </a:spcBef>
        <a:buClr>
          <a:srgbClr val="92D050"/>
        </a:buClr>
        <a:buSzPct val="85000"/>
        <a:buFont typeface="Arial" pitchFamily="34" charset="0"/>
        <a:buChar char="•"/>
        <a:defRPr sz="2400" kern="1200">
          <a:solidFill>
            <a:schemeClr val="tx1">
              <a:lumMod val="75000"/>
              <a:lumOff val="25000"/>
            </a:schemeClr>
          </a:solidFill>
          <a:latin typeface="+mn-lt"/>
          <a:ea typeface="+mn-ea"/>
          <a:cs typeface="+mn-cs"/>
        </a:defRPr>
      </a:lvl1pPr>
      <a:lvl2pPr marL="457200" indent="-182880" algn="l" defTabSz="914400" rtl="0" eaLnBrk="1" latinLnBrk="0" hangingPunct="1">
        <a:spcBef>
          <a:spcPct val="20000"/>
        </a:spcBef>
        <a:buClr>
          <a:srgbClr val="92D050"/>
        </a:buClr>
        <a:buSzPct val="85000"/>
        <a:buFont typeface="Arial" pitchFamily="34" charset="0"/>
        <a:buChar char="•"/>
        <a:defRPr sz="2000" kern="1200">
          <a:solidFill>
            <a:schemeClr val="tx1">
              <a:lumMod val="75000"/>
              <a:lumOff val="25000"/>
            </a:schemeClr>
          </a:solidFill>
          <a:latin typeface="+mn-lt"/>
          <a:ea typeface="+mn-ea"/>
          <a:cs typeface="+mn-cs"/>
        </a:defRPr>
      </a:lvl2pPr>
      <a:lvl3pPr marL="731520" indent="-182880" algn="l" defTabSz="914400" rtl="0" eaLnBrk="1" latinLnBrk="0" hangingPunct="1">
        <a:spcBef>
          <a:spcPct val="20000"/>
        </a:spcBef>
        <a:buClr>
          <a:srgbClr val="92D050"/>
        </a:buClr>
        <a:buSzPct val="90000"/>
        <a:buFont typeface="Arial" pitchFamily="34" charset="0"/>
        <a:buChar char="•"/>
        <a:defRPr sz="1800" kern="1200">
          <a:solidFill>
            <a:schemeClr val="tx1">
              <a:lumMod val="75000"/>
              <a:lumOff val="25000"/>
            </a:schemeClr>
          </a:solidFill>
          <a:latin typeface="+mn-lt"/>
          <a:ea typeface="+mn-ea"/>
          <a:cs typeface="+mn-cs"/>
        </a:defRPr>
      </a:lvl3pPr>
      <a:lvl4pPr marL="1005840" indent="-182880" algn="l" defTabSz="914400" rtl="0" eaLnBrk="1" latinLnBrk="0" hangingPunct="1">
        <a:spcBef>
          <a:spcPct val="20000"/>
        </a:spcBef>
        <a:buClr>
          <a:srgbClr val="92D050"/>
        </a:buClr>
        <a:buFont typeface="Arial" pitchFamily="34" charset="0"/>
        <a:buChar char="•"/>
        <a:defRPr sz="1600" kern="1200">
          <a:solidFill>
            <a:schemeClr val="tx1">
              <a:lumMod val="75000"/>
              <a:lumOff val="25000"/>
            </a:schemeClr>
          </a:solidFill>
          <a:latin typeface="+mn-lt"/>
          <a:ea typeface="+mn-ea"/>
          <a:cs typeface="+mn-cs"/>
        </a:defRPr>
      </a:lvl4pPr>
      <a:lvl5pPr marL="1188720" indent="-137160" algn="l" defTabSz="914400" rtl="0" eaLnBrk="1" latinLnBrk="0" hangingPunct="1">
        <a:spcBef>
          <a:spcPct val="20000"/>
        </a:spcBef>
        <a:buClr>
          <a:srgbClr val="92D050"/>
        </a:buClr>
        <a:buSzPct val="100000"/>
        <a:buFont typeface="Arial" pitchFamily="34" charset="0"/>
        <a:buChar char="•"/>
        <a:defRPr sz="1400" kern="1200" baseline="0">
          <a:solidFill>
            <a:schemeClr val="tx1">
              <a:lumMod val="75000"/>
              <a:lumOff val="25000"/>
            </a:schemeClr>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404664"/>
            <a:ext cx="5482952" cy="990600"/>
          </a:xfrm>
        </p:spPr>
        <p:txBody>
          <a:bodyPr>
            <a:normAutofit/>
          </a:bodyPr>
          <a:lstStyle/>
          <a:p>
            <a:r>
              <a:rPr lang="de-DE" b="1" dirty="0" smtClean="0">
                <a:solidFill>
                  <a:schemeClr val="tx1">
                    <a:lumMod val="75000"/>
                    <a:lumOff val="25000"/>
                  </a:schemeClr>
                </a:solidFill>
              </a:rPr>
              <a:t>Rollenspiel „Verkehr und Umwelt“</a:t>
            </a:r>
            <a:endParaRPr lang="de-DE" sz="2200" dirty="0">
              <a:solidFill>
                <a:schemeClr val="tx1">
                  <a:lumMod val="75000"/>
                  <a:lumOff val="25000"/>
                </a:schemeClr>
              </a:solidFill>
            </a:endParaRPr>
          </a:p>
        </p:txBody>
      </p:sp>
      <p:sp>
        <p:nvSpPr>
          <p:cNvPr id="2" name="Content Placeholder 1"/>
          <p:cNvSpPr>
            <a:spLocks noGrp="1"/>
          </p:cNvSpPr>
          <p:nvPr>
            <p:ph idx="1"/>
          </p:nvPr>
        </p:nvSpPr>
        <p:spPr/>
        <p:txBody>
          <a:bodyPr>
            <a:noAutofit/>
          </a:bodyPr>
          <a:lstStyle/>
          <a:p>
            <a:pPr marL="0" indent="0">
              <a:buNone/>
            </a:pPr>
            <a:r>
              <a:rPr lang="de-DE" sz="1400" b="1" dirty="0" smtClean="0"/>
              <a:t>Ziel</a:t>
            </a:r>
            <a:r>
              <a:rPr lang="de-DE" sz="1200" dirty="0" smtClean="0"/>
              <a:t> des Rollenspiels ist es, dass die Schüler unterschiedliche Rollen einnehmen und im Zuge der Diskussionsfragen miteinander diskutieren. </a:t>
            </a:r>
          </a:p>
          <a:p>
            <a:pPr marL="0" indent="0">
              <a:buNone/>
            </a:pPr>
            <a:endParaRPr lang="de-DE" sz="1200" dirty="0"/>
          </a:p>
          <a:p>
            <a:pPr marL="0" indent="0">
              <a:buNone/>
            </a:pPr>
            <a:r>
              <a:rPr lang="de-DE" sz="1400" b="1" dirty="0" smtClean="0"/>
              <a:t>Rollen</a:t>
            </a:r>
          </a:p>
          <a:p>
            <a:pPr marL="0" indent="0">
              <a:buNone/>
            </a:pPr>
            <a:r>
              <a:rPr lang="de-DE" sz="1200" dirty="0"/>
              <a:t>Es gibt 3 Rollen: Verkehrsträger Straße, Verkehrsträger Schiene und Verkehrsträger </a:t>
            </a:r>
            <a:r>
              <a:rPr lang="de-DE" sz="1200" dirty="0" smtClean="0"/>
              <a:t>Wasserstraße, der Lehrer nimmt die Rolle des Moderators ein. </a:t>
            </a:r>
            <a:endParaRPr lang="de-DE" sz="1200" dirty="0"/>
          </a:p>
          <a:p>
            <a:pPr marL="0" indent="0">
              <a:buNone/>
            </a:pPr>
            <a:endParaRPr lang="de-DE" sz="1400" b="1" dirty="0" smtClean="0"/>
          </a:p>
          <a:p>
            <a:pPr marL="0" indent="0">
              <a:buNone/>
            </a:pPr>
            <a:r>
              <a:rPr lang="de-DE" sz="1400" b="1" dirty="0" smtClean="0"/>
              <a:t>Vorgehensweise</a:t>
            </a:r>
          </a:p>
          <a:p>
            <a:pPr marL="0" indent="0">
              <a:buNone/>
            </a:pPr>
            <a:r>
              <a:rPr lang="de-DE" sz="1200" dirty="0" smtClean="0"/>
              <a:t>Die Klasse wird in Gruppen zu je 4-5 </a:t>
            </a:r>
            <a:r>
              <a:rPr lang="de-DE" sz="1200" dirty="0" err="1" smtClean="0"/>
              <a:t>SchülerInnen</a:t>
            </a:r>
            <a:r>
              <a:rPr lang="de-DE" sz="1200" dirty="0" smtClean="0"/>
              <a:t> eingeteilt. Jede Gruppe  bekommt eine Rolle (wobei die Rollen gleichmäßig verteilt werden) und hat 15 Minuten Zeit sich in seine Rolle zu versetzen. Dabei werden den Gruppen die Diskussionsfragen, sowie </a:t>
            </a:r>
            <a:r>
              <a:rPr lang="de-DE" sz="1200" dirty="0"/>
              <a:t>die Folie „Nachhaltiger Verkehrsträgervergleich“ </a:t>
            </a:r>
            <a:r>
              <a:rPr lang="de-DE" sz="1200" dirty="0" smtClean="0"/>
              <a:t>zur Verfügung gestellt. Der Foliensatz „Verkehr und Umwelt“ dient als Quelle für die Vorbereitung. Dabei bereiten sich die Gruppen auf die Diskussionsfragen vor und füllen die Folie „Nachhaltiger Verkehrsträgervergleich“ aus. Die Ergebnisse werden gemeinsam diskutiert. Es besteht auch die Möglichkeit den </a:t>
            </a:r>
            <a:r>
              <a:rPr lang="de-DE" sz="1200" dirty="0" err="1" smtClean="0"/>
              <a:t>SchülerInnen</a:t>
            </a:r>
            <a:r>
              <a:rPr lang="de-DE" sz="1200" dirty="0" smtClean="0"/>
              <a:t> nur 2 oder  3 Diskussionsfragen zur Verfügung zu stellen und so die Ausarbeitungszeit zu reduzieren.</a:t>
            </a:r>
          </a:p>
          <a:p>
            <a:pPr marL="0" indent="0">
              <a:buNone/>
            </a:pPr>
            <a:endParaRPr lang="de-DE" sz="1200" b="1" dirty="0" smtClean="0"/>
          </a:p>
          <a:p>
            <a:pPr marL="0" indent="0">
              <a:buNone/>
            </a:pPr>
            <a:r>
              <a:rPr lang="de-DE" sz="1400" b="1" dirty="0" smtClean="0"/>
              <a:t>Diskussion </a:t>
            </a:r>
            <a:r>
              <a:rPr lang="de-DE" sz="1400" b="1" dirty="0" smtClean="0"/>
              <a:t>und Ergebnisse</a:t>
            </a:r>
          </a:p>
          <a:p>
            <a:pPr marL="0" indent="0">
              <a:buNone/>
            </a:pPr>
            <a:r>
              <a:rPr lang="de-DE" sz="1200" dirty="0" smtClean="0"/>
              <a:t>Im Anschluss wird mit Hilfe der Diskussionsfragen eine Diskussion geführt. Die Dauer kann dabei zwischen 30 Minuten oder 50 Minuten variieren (Je nach Input der </a:t>
            </a:r>
            <a:r>
              <a:rPr lang="de-DE" sz="1200" dirty="0" err="1" smtClean="0"/>
              <a:t>SchülerInnen</a:t>
            </a:r>
            <a:r>
              <a:rPr lang="de-DE" sz="1200" dirty="0" smtClean="0"/>
              <a:t> bzw. der </a:t>
            </a:r>
            <a:r>
              <a:rPr lang="de-DE" sz="1200" dirty="0" err="1" smtClean="0"/>
              <a:t>LehrerInnen</a:t>
            </a:r>
            <a:r>
              <a:rPr lang="de-DE" sz="1200" dirty="0" smtClean="0"/>
              <a:t>). Die Folie </a:t>
            </a:r>
            <a:r>
              <a:rPr lang="de-DE" sz="1200" dirty="0"/>
              <a:t>„Nachhaltiger Verkehrsträgervergleich“ </a:t>
            </a:r>
            <a:r>
              <a:rPr lang="de-DE" sz="1200" dirty="0" smtClean="0"/>
              <a:t>wird nochmals gemeinsam ausgefüllt, um den nachhaltigsten Verkehrsträger zu definieren. Auch die </a:t>
            </a:r>
            <a:r>
              <a:rPr lang="de-DE" sz="1200" dirty="0"/>
              <a:t>Folie „Stärken und Schwächen der </a:t>
            </a:r>
            <a:r>
              <a:rPr lang="de-DE" sz="1200" dirty="0" smtClean="0"/>
              <a:t>Verkehrsträgervergleich“ wird nochmals gemeinsam ausgefüllt. </a:t>
            </a:r>
          </a:p>
          <a:p>
            <a:pPr marL="0" indent="0">
              <a:buNone/>
            </a:pPr>
            <a:r>
              <a:rPr lang="de-DE" sz="1200" dirty="0" smtClean="0"/>
              <a:t>Zu Diskussionsfrage 3 und 4 kann ein gemeinsames Plakat gestaltet werden oder nur in der Klasse diskutiert werden. </a:t>
            </a:r>
            <a:endParaRPr lang="de-DE" sz="1200" dirty="0"/>
          </a:p>
        </p:txBody>
      </p:sp>
      <p:sp>
        <p:nvSpPr>
          <p:cNvPr id="3" name="Date Placeholder 2"/>
          <p:cNvSpPr>
            <a:spLocks noGrp="1"/>
          </p:cNvSpPr>
          <p:nvPr>
            <p:ph type="dt" sz="half" idx="10"/>
          </p:nvPr>
        </p:nvSpPr>
        <p:spPr/>
        <p:txBody>
          <a:bodyPr/>
          <a:lstStyle/>
          <a:p>
            <a:fld id="{A6C09D35-7505-45A4-9BFB-46830CC8E846}" type="datetime6">
              <a:rPr lang="en-GB" smtClean="0">
                <a:solidFill>
                  <a:prstClr val="white"/>
                </a:solidFill>
              </a:rPr>
              <a:t>January 17</a:t>
            </a:fld>
            <a:endParaRPr lang="de-AT" dirty="0">
              <a:solidFill>
                <a:prstClr val="white"/>
              </a:solidFill>
            </a:endParaRPr>
          </a:p>
        </p:txBody>
      </p:sp>
      <p:sp>
        <p:nvSpPr>
          <p:cNvPr id="5" name="Slide Number Placeholder 4"/>
          <p:cNvSpPr>
            <a:spLocks noGrp="1"/>
          </p:cNvSpPr>
          <p:nvPr>
            <p:ph type="sldNum" sz="quarter" idx="12"/>
          </p:nvPr>
        </p:nvSpPr>
        <p:spPr/>
        <p:txBody>
          <a:bodyPr/>
          <a:lstStyle/>
          <a:p>
            <a:fld id="{7D34D7BA-8E13-46FE-8871-8877FE7E3568}" type="slidenum">
              <a:rPr lang="de-AT" smtClean="0">
                <a:solidFill>
                  <a:prstClr val="white"/>
                </a:solidFill>
              </a:rPr>
              <a:pPr/>
              <a:t>1</a:t>
            </a:fld>
            <a:endParaRPr lang="de-AT" dirty="0">
              <a:solidFill>
                <a:prstClr val="white"/>
              </a:solidFill>
            </a:endParaRPr>
          </a:p>
        </p:txBody>
      </p:sp>
      <p:pic>
        <p:nvPicPr>
          <p:cNvPr id="6"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6256" y="255682"/>
            <a:ext cx="2009140" cy="941070"/>
          </a:xfrm>
          <a:prstGeom prst="rect">
            <a:avLst/>
          </a:prstGeom>
          <a:noFill/>
          <a:ln>
            <a:noFill/>
          </a:ln>
          <a:extLst/>
        </p:spPr>
      </p:pic>
    </p:spTree>
    <p:extLst>
      <p:ext uri="{BB962C8B-B14F-4D97-AF65-F5344CB8AC3E}">
        <p14:creationId xmlns:p14="http://schemas.microsoft.com/office/powerpoint/2010/main" val="3803271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Diskussionsfragen</a:t>
            </a:r>
            <a:endParaRPr lang="de-DE" sz="2000" dirty="0">
              <a:solidFill>
                <a:schemeClr val="tx1">
                  <a:lumMod val="75000"/>
                  <a:lumOff val="25000"/>
                </a:schemeClr>
              </a:solidFill>
            </a:endParaRPr>
          </a:p>
        </p:txBody>
      </p:sp>
      <p:sp>
        <p:nvSpPr>
          <p:cNvPr id="4" name="Content Placeholder 3"/>
          <p:cNvSpPr>
            <a:spLocks noGrp="1"/>
          </p:cNvSpPr>
          <p:nvPr>
            <p:ph idx="1"/>
          </p:nvPr>
        </p:nvSpPr>
        <p:spPr>
          <a:noFill/>
        </p:spPr>
        <p:txBody>
          <a:bodyPr>
            <a:normAutofit fontScale="92500" lnSpcReduction="10000"/>
          </a:bodyPr>
          <a:lstStyle/>
          <a:p>
            <a:pPr marL="457200" indent="-457200">
              <a:buAutoNum type="arabicPeriod"/>
            </a:pPr>
            <a:r>
              <a:rPr lang="de-DE" dirty="0" smtClean="0"/>
              <a:t>Was sind die Stärken und Schwächen deines Verkehrsträger?</a:t>
            </a:r>
            <a:br>
              <a:rPr lang="de-DE" dirty="0" smtClean="0"/>
            </a:br>
            <a:endParaRPr lang="de-DE" dirty="0" smtClean="0"/>
          </a:p>
          <a:p>
            <a:pPr marL="457200" indent="-457200">
              <a:buFont typeface="Arial" pitchFamily="34" charset="0"/>
              <a:buAutoNum type="arabicPeriod"/>
            </a:pPr>
            <a:r>
              <a:rPr lang="de-DE" dirty="0" smtClean="0"/>
              <a:t>Wie würdest du die einzelnen Verkehrsträger im Vergleich bezüglich Nachhaltigkeit vergleichen? </a:t>
            </a:r>
            <a:r>
              <a:rPr lang="de-DE" sz="2000" dirty="0" smtClean="0">
                <a:sym typeface="Wingdings" panose="05000000000000000000" pitchFamily="2" charset="2"/>
              </a:rPr>
              <a:t>Reihe die unterschiedlichen Verkehrsträger bei jedem Verkehrsträger von 1-3, wobei 1 für „am umweltfreundlichsten“ steht</a:t>
            </a:r>
            <a:r>
              <a:rPr lang="de-DE" sz="2000" dirty="0">
                <a:sym typeface="Wingdings" panose="05000000000000000000" pitchFamily="2" charset="2"/>
              </a:rPr>
              <a:t>. </a:t>
            </a:r>
            <a:endParaRPr lang="de-DE" sz="2000" dirty="0" smtClean="0">
              <a:sym typeface="Wingdings" panose="05000000000000000000" pitchFamily="2" charset="2"/>
            </a:endParaRPr>
          </a:p>
          <a:p>
            <a:pPr marL="274320" lvl="1" indent="0">
              <a:buNone/>
            </a:pPr>
            <a:r>
              <a:rPr lang="de-DE" sz="1600" dirty="0" smtClean="0">
                <a:sym typeface="Wingdings" panose="05000000000000000000" pitchFamily="2" charset="2"/>
              </a:rPr>
              <a:t>	Beispiel</a:t>
            </a:r>
            <a:r>
              <a:rPr lang="de-DE" sz="1600" dirty="0">
                <a:sym typeface="Wingdings" panose="05000000000000000000" pitchFamily="2" charset="2"/>
              </a:rPr>
              <a:t>: Lärm – Lkw ist deiner Meinung am lautesten? Dann ist er </a:t>
            </a:r>
            <a:r>
              <a:rPr lang="de-DE" sz="1600" dirty="0" smtClean="0">
                <a:sym typeface="Wingdings" panose="05000000000000000000" pitchFamily="2" charset="2"/>
              </a:rPr>
              <a:t>auf Platz </a:t>
            </a:r>
            <a:r>
              <a:rPr lang="de-DE" sz="1600" dirty="0">
                <a:sym typeface="Wingdings" panose="05000000000000000000" pitchFamily="2" charset="2"/>
              </a:rPr>
              <a:t>3, das </a:t>
            </a:r>
            <a:r>
              <a:rPr lang="de-DE" sz="1600" dirty="0" smtClean="0">
                <a:sym typeface="Wingdings" panose="05000000000000000000" pitchFamily="2" charset="2"/>
              </a:rPr>
              <a:t>	Binnenschiff </a:t>
            </a:r>
            <a:r>
              <a:rPr lang="de-DE" sz="1600" dirty="0">
                <a:sym typeface="Wingdings" panose="05000000000000000000" pitchFamily="2" charset="2"/>
              </a:rPr>
              <a:t>auf Platz 1 weil es am leisesten ist und </a:t>
            </a:r>
            <a:r>
              <a:rPr lang="de-DE" sz="1600" dirty="0" smtClean="0">
                <a:sym typeface="Wingdings" panose="05000000000000000000" pitchFamily="2" charset="2"/>
              </a:rPr>
              <a:t>die Schiene auf </a:t>
            </a:r>
            <a:r>
              <a:rPr lang="de-DE" sz="1600" dirty="0">
                <a:sym typeface="Wingdings" panose="05000000000000000000" pitchFamily="2" charset="2"/>
              </a:rPr>
              <a:t>Platz 2</a:t>
            </a:r>
          </a:p>
          <a:p>
            <a:pPr marL="457200" indent="-457200">
              <a:buAutoNum type="arabicPeriod"/>
            </a:pPr>
            <a:endParaRPr lang="de-DE" sz="2000" dirty="0" smtClean="0">
              <a:sym typeface="Wingdings" panose="05000000000000000000" pitchFamily="2" charset="2"/>
            </a:endParaRPr>
          </a:p>
          <a:p>
            <a:pPr marL="457200" indent="-457200">
              <a:buFont typeface="Arial" pitchFamily="34" charset="0"/>
              <a:buAutoNum type="arabicPeriod"/>
            </a:pPr>
            <a:r>
              <a:rPr lang="de-DE" dirty="0"/>
              <a:t>Warum hat der Lkw eine so wichtige Rolle im Güterverkehr</a:t>
            </a:r>
            <a:r>
              <a:rPr lang="de-DE" dirty="0" smtClean="0"/>
              <a:t>?</a:t>
            </a:r>
          </a:p>
          <a:p>
            <a:pPr marL="457200" indent="-457200">
              <a:buFont typeface="Arial" pitchFamily="34" charset="0"/>
              <a:buAutoNum type="arabicPeriod"/>
            </a:pPr>
            <a:endParaRPr lang="de-DE" dirty="0"/>
          </a:p>
          <a:p>
            <a:pPr marL="457200" indent="-457200">
              <a:buFont typeface="Arial" pitchFamily="34" charset="0"/>
              <a:buAutoNum type="arabicPeriod"/>
            </a:pPr>
            <a:r>
              <a:rPr lang="de-DE" dirty="0" smtClean="0"/>
              <a:t>Wird </a:t>
            </a:r>
            <a:r>
              <a:rPr lang="de-DE" dirty="0"/>
              <a:t>der Transport mit nachhaltigen Verkehrsträgern in Zukunft attraktiver? </a:t>
            </a:r>
            <a:r>
              <a:rPr lang="de-DE" dirty="0" smtClean="0"/>
              <a:t> Warum ja/nein?</a:t>
            </a:r>
          </a:p>
          <a:p>
            <a:pPr marL="274320" lvl="1" indent="0">
              <a:buNone/>
            </a:pPr>
            <a:r>
              <a:rPr lang="de-DE" dirty="0"/>
              <a:t> </a:t>
            </a:r>
            <a:r>
              <a:rPr lang="de-DE" dirty="0" smtClean="0"/>
              <a:t>   	Gibt es politische Maßnahmen? Was sind die Treiber die den Einsatz von    	nachhaltigen Verkehrsträgern begünstigen?</a:t>
            </a:r>
            <a:endParaRPr lang="en-GB" dirty="0"/>
          </a:p>
          <a:p>
            <a:endParaRPr lang="de-DE" dirty="0" smtClean="0"/>
          </a:p>
          <a:p>
            <a:endParaRPr lang="de-DE" dirty="0" smtClean="0"/>
          </a:p>
          <a:p>
            <a:endParaRPr lang="de-DE" dirty="0"/>
          </a:p>
        </p:txBody>
      </p:sp>
      <p:sp>
        <p:nvSpPr>
          <p:cNvPr id="8" name="Date Placeholder 3"/>
          <p:cNvSpPr>
            <a:spLocks noGrp="1"/>
          </p:cNvSpPr>
          <p:nvPr>
            <p:ph type="dt" sz="half" idx="10"/>
          </p:nvPr>
        </p:nvSpPr>
        <p:spPr/>
        <p:txBody>
          <a:bodyPr/>
          <a:lstStyle/>
          <a:p>
            <a:fld id="{6B171AD8-BD5F-4503-8C65-79BF784426C3}" type="datetime7">
              <a:rPr lang="de-DE" smtClean="0">
                <a:solidFill>
                  <a:prstClr val="white"/>
                </a:solidFill>
              </a:rPr>
              <a:t>Jan-17</a:t>
            </a:fld>
            <a:endParaRPr lang="de-AT" dirty="0">
              <a:solidFill>
                <a:prstClr val="white"/>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schemeClr val="bg1">
                    <a:lumMod val="65000"/>
                  </a:schemeClr>
                </a:solidFill>
              </a:rPr>
              <a:pPr/>
              <a:t>2</a:t>
            </a:fld>
            <a:endParaRPr lang="de-AT" dirty="0">
              <a:solidFill>
                <a:schemeClr val="bg1">
                  <a:lumMod val="65000"/>
                </a:schemeClr>
              </a:solidFill>
            </a:endParaRPr>
          </a:p>
        </p:txBody>
      </p:sp>
      <p:pic>
        <p:nvPicPr>
          <p:cNvPr id="6"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6256" y="255682"/>
            <a:ext cx="2009140" cy="941070"/>
          </a:xfrm>
          <a:prstGeom prst="rect">
            <a:avLst/>
          </a:prstGeom>
          <a:noFill/>
          <a:ln>
            <a:noFill/>
          </a:ln>
          <a:extLst/>
        </p:spPr>
      </p:pic>
    </p:spTree>
    <p:extLst>
      <p:ext uri="{BB962C8B-B14F-4D97-AF65-F5344CB8AC3E}">
        <p14:creationId xmlns:p14="http://schemas.microsoft.com/office/powerpoint/2010/main" val="2422544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Stärken und Schwächen der Verkehrsträger</a:t>
            </a:r>
            <a:endParaRPr lang="de-DE" sz="2000" dirty="0">
              <a:solidFill>
                <a:schemeClr val="tx1">
                  <a:lumMod val="75000"/>
                  <a:lumOff val="25000"/>
                </a:schemeClr>
              </a:solidFill>
            </a:endParaRPr>
          </a:p>
        </p:txBody>
      </p:sp>
      <p:sp>
        <p:nvSpPr>
          <p:cNvPr id="4" name="Content Placeholder 3"/>
          <p:cNvSpPr>
            <a:spLocks noGrp="1"/>
          </p:cNvSpPr>
          <p:nvPr>
            <p:ph idx="1"/>
          </p:nvPr>
        </p:nvSpPr>
        <p:spPr>
          <a:noFill/>
        </p:spPr>
        <p:txBody>
          <a:bodyPr/>
          <a:lstStyle/>
          <a:p>
            <a:endParaRPr lang="de-DE" dirty="0" smtClean="0"/>
          </a:p>
          <a:p>
            <a:endParaRPr lang="de-DE" dirty="0" smtClean="0"/>
          </a:p>
          <a:p>
            <a:endParaRPr lang="de-DE" dirty="0"/>
          </a:p>
        </p:txBody>
      </p:sp>
      <p:sp>
        <p:nvSpPr>
          <p:cNvPr id="8" name="Date Placeholder 3"/>
          <p:cNvSpPr>
            <a:spLocks noGrp="1"/>
          </p:cNvSpPr>
          <p:nvPr>
            <p:ph type="dt" sz="half" idx="10"/>
          </p:nvPr>
        </p:nvSpPr>
        <p:spPr/>
        <p:txBody>
          <a:bodyPr/>
          <a:lstStyle/>
          <a:p>
            <a:fld id="{6B171AD8-BD5F-4503-8C65-79BF784426C3}" type="datetime7">
              <a:rPr lang="de-DE" smtClean="0">
                <a:solidFill>
                  <a:prstClr val="white"/>
                </a:solidFill>
              </a:rPr>
              <a:t>Jan-17</a:t>
            </a:fld>
            <a:endParaRPr lang="de-AT" dirty="0">
              <a:solidFill>
                <a:prstClr val="white"/>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schemeClr val="bg1">
                    <a:lumMod val="65000"/>
                  </a:schemeClr>
                </a:solidFill>
              </a:rPr>
              <a:pPr/>
              <a:t>3</a:t>
            </a:fld>
            <a:endParaRPr lang="de-AT" dirty="0">
              <a:solidFill>
                <a:schemeClr val="bg1">
                  <a:lumMod val="65000"/>
                </a:schemeClr>
              </a:solidFill>
            </a:endParaRPr>
          </a:p>
        </p:txBody>
      </p:sp>
      <p:graphicFrame>
        <p:nvGraphicFramePr>
          <p:cNvPr id="7" name="Table 5"/>
          <p:cNvGraphicFramePr>
            <a:graphicFrameLocks noGrp="1"/>
          </p:cNvGraphicFramePr>
          <p:nvPr>
            <p:extLst>
              <p:ext uri="{D42A27DB-BD31-4B8C-83A1-F6EECF244321}">
                <p14:modId xmlns:p14="http://schemas.microsoft.com/office/powerpoint/2010/main" val="1837555440"/>
              </p:ext>
            </p:extLst>
          </p:nvPr>
        </p:nvGraphicFramePr>
        <p:xfrm>
          <a:off x="251520" y="1844824"/>
          <a:ext cx="8496943" cy="3870430"/>
        </p:xfrm>
        <a:graphic>
          <a:graphicData uri="http://schemas.openxmlformats.org/drawingml/2006/table">
            <a:tbl>
              <a:tblPr firstRow="1" bandRow="1">
                <a:tableStyleId>{FABFCF23-3B69-468F-B69F-88F6DE6A72F2}</a:tableStyleId>
              </a:tblPr>
              <a:tblGrid>
                <a:gridCol w="1872208"/>
                <a:gridCol w="3456384"/>
                <a:gridCol w="3168351"/>
              </a:tblGrid>
              <a:tr h="576064">
                <a:tc>
                  <a:txBody>
                    <a:bodyPr/>
                    <a:lstStyle/>
                    <a:p>
                      <a:r>
                        <a:rPr lang="de-DE" dirty="0" smtClean="0"/>
                        <a:t>Verkehrsträger</a:t>
                      </a:r>
                      <a:endParaRPr lang="en-GB" dirty="0"/>
                    </a:p>
                  </a:txBody>
                  <a:tcPr>
                    <a:solidFill>
                      <a:srgbClr val="92D050"/>
                    </a:solidFill>
                  </a:tcPr>
                </a:tc>
                <a:tc>
                  <a:txBody>
                    <a:bodyPr/>
                    <a:lstStyle/>
                    <a:p>
                      <a:r>
                        <a:rPr lang="de-DE" dirty="0" smtClean="0"/>
                        <a:t>Stärken</a:t>
                      </a:r>
                      <a:endParaRPr lang="en-GB" dirty="0"/>
                    </a:p>
                  </a:txBody>
                  <a:tcPr>
                    <a:solidFill>
                      <a:srgbClr val="92D050"/>
                    </a:solidFill>
                  </a:tcPr>
                </a:tc>
                <a:tc>
                  <a:txBody>
                    <a:bodyPr/>
                    <a:lstStyle/>
                    <a:p>
                      <a:r>
                        <a:rPr lang="de-DE" dirty="0" smtClean="0"/>
                        <a:t>Schwächen</a:t>
                      </a:r>
                      <a:endParaRPr lang="en-GB" dirty="0"/>
                    </a:p>
                  </a:txBody>
                  <a:tcPr>
                    <a:solidFill>
                      <a:srgbClr val="92D050"/>
                    </a:solidFill>
                  </a:tcPr>
                </a:tc>
              </a:tr>
              <a:tr h="1098122">
                <a:tc>
                  <a:txBody>
                    <a:bodyPr/>
                    <a:lstStyle/>
                    <a:p>
                      <a:r>
                        <a:rPr lang="de-DE" dirty="0" smtClean="0"/>
                        <a:t>Straße</a:t>
                      </a:r>
                      <a:endParaRPr lang="en-GB" b="1" dirty="0"/>
                    </a:p>
                  </a:txBody>
                  <a:tcPr/>
                </a:tc>
                <a:tc>
                  <a:txBody>
                    <a:bodyPr/>
                    <a:lstStyle/>
                    <a:p>
                      <a:pPr marL="0" indent="0">
                        <a:buFont typeface="Arial" panose="020B0604020202020204" pitchFamily="34" charset="0"/>
                        <a:buNone/>
                      </a:pPr>
                      <a:endParaRPr lang="en-GB" sz="1600" dirty="0"/>
                    </a:p>
                  </a:txBody>
                  <a:tcPr/>
                </a:tc>
                <a:tc>
                  <a:txBody>
                    <a:bodyPr/>
                    <a:lstStyle/>
                    <a:p>
                      <a:pPr marL="285750" indent="-285750">
                        <a:buFont typeface="Arial" panose="020B0604020202020204" pitchFamily="34" charset="0"/>
                        <a:buChar char="•"/>
                      </a:pPr>
                      <a:endParaRPr lang="de-DE" sz="1600" baseline="0" dirty="0" smtClean="0"/>
                    </a:p>
                  </a:txBody>
                  <a:tcPr/>
                </a:tc>
              </a:tr>
              <a:tr h="1098122">
                <a:tc>
                  <a:txBody>
                    <a:bodyPr/>
                    <a:lstStyle/>
                    <a:p>
                      <a:r>
                        <a:rPr lang="de-DE" dirty="0" smtClean="0"/>
                        <a:t>Schiene</a:t>
                      </a:r>
                      <a:endParaRPr lang="en-GB" b="1" dirty="0"/>
                    </a:p>
                  </a:txBody>
                  <a:tcPr/>
                </a:tc>
                <a:tc>
                  <a:txBody>
                    <a:bodyPr/>
                    <a:lstStyle/>
                    <a:p>
                      <a:pPr marL="285750" indent="-285750">
                        <a:buFont typeface="Arial" panose="020B0604020202020204" pitchFamily="34" charset="0"/>
                        <a:buChar char="•"/>
                      </a:pPr>
                      <a:endParaRPr lang="en-GB" sz="1600" dirty="0"/>
                    </a:p>
                  </a:txBody>
                  <a:tcPr/>
                </a:tc>
                <a:tc>
                  <a:txBody>
                    <a:bodyPr/>
                    <a:lstStyle/>
                    <a:p>
                      <a:pPr marL="285750" indent="-285750">
                        <a:buFont typeface="Arial" panose="020B0604020202020204" pitchFamily="34" charset="0"/>
                        <a:buChar char="•"/>
                      </a:pPr>
                      <a:endParaRPr lang="en-GB" sz="1600" dirty="0"/>
                    </a:p>
                  </a:txBody>
                  <a:tcPr/>
                </a:tc>
              </a:tr>
              <a:tr h="1098122">
                <a:tc>
                  <a:txBody>
                    <a:bodyPr/>
                    <a:lstStyle/>
                    <a:p>
                      <a:r>
                        <a:rPr lang="de-DE" dirty="0" smtClean="0"/>
                        <a:t>Wasserstraße</a:t>
                      </a:r>
                      <a:endParaRPr lang="en-GB" b="1" dirty="0"/>
                    </a:p>
                  </a:txBody>
                  <a:tcPr/>
                </a:tc>
                <a:tc>
                  <a:txBody>
                    <a:bodyPr/>
                    <a:lstStyle/>
                    <a:p>
                      <a:pPr marL="285750" indent="-285750">
                        <a:buFont typeface="Arial" panose="020B0604020202020204" pitchFamily="34" charset="0"/>
                        <a:buChar char="•"/>
                      </a:pPr>
                      <a:endParaRPr lang="en-GB" sz="1600" dirty="0"/>
                    </a:p>
                  </a:txBody>
                  <a:tcPr/>
                </a:tc>
                <a:tc>
                  <a:txBody>
                    <a:bodyPr/>
                    <a:lstStyle/>
                    <a:p>
                      <a:pPr marL="285750" indent="-285750">
                        <a:buFont typeface="Arial" panose="020B0604020202020204" pitchFamily="34" charset="0"/>
                        <a:buChar char="•"/>
                      </a:pPr>
                      <a:endParaRPr lang="en-GB" sz="1600" dirty="0"/>
                    </a:p>
                  </a:txBody>
                  <a:tcPr/>
                </a:tc>
              </a:tr>
            </a:tbl>
          </a:graphicData>
        </a:graphic>
      </p:graphicFrame>
      <p:pic>
        <p:nvPicPr>
          <p:cNvPr id="9"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6256" y="255682"/>
            <a:ext cx="2009140" cy="941070"/>
          </a:xfrm>
          <a:prstGeom prst="rect">
            <a:avLst/>
          </a:prstGeom>
          <a:noFill/>
          <a:ln>
            <a:noFill/>
          </a:ln>
          <a:extLst/>
        </p:spPr>
      </p:pic>
    </p:spTree>
    <p:extLst>
      <p:ext uri="{BB962C8B-B14F-4D97-AF65-F5344CB8AC3E}">
        <p14:creationId xmlns:p14="http://schemas.microsoft.com/office/powerpoint/2010/main" val="1414596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b="1" dirty="0" smtClean="0">
                <a:solidFill>
                  <a:schemeClr val="tx1">
                    <a:lumMod val="75000"/>
                    <a:lumOff val="25000"/>
                  </a:schemeClr>
                </a:solidFill>
              </a:rPr>
              <a:t>Nachhaltiger Verkehrsträgervergleich </a:t>
            </a:r>
            <a:endParaRPr lang="de-DE" sz="2000" dirty="0">
              <a:solidFill>
                <a:schemeClr val="tx1">
                  <a:lumMod val="75000"/>
                  <a:lumOff val="25000"/>
                </a:schemeClr>
              </a:solidFill>
            </a:endParaRPr>
          </a:p>
        </p:txBody>
      </p:sp>
      <p:sp>
        <p:nvSpPr>
          <p:cNvPr id="4" name="Content Placeholder 3"/>
          <p:cNvSpPr>
            <a:spLocks noGrp="1"/>
          </p:cNvSpPr>
          <p:nvPr>
            <p:ph idx="1"/>
          </p:nvPr>
        </p:nvSpPr>
        <p:spPr>
          <a:noFill/>
        </p:spPr>
        <p:txBody>
          <a:bodyPr/>
          <a:lstStyle/>
          <a:p>
            <a:endParaRPr lang="de-DE" dirty="0" smtClean="0"/>
          </a:p>
          <a:p>
            <a:endParaRPr lang="de-DE" dirty="0" smtClean="0"/>
          </a:p>
          <a:p>
            <a:endParaRPr lang="de-DE" dirty="0"/>
          </a:p>
        </p:txBody>
      </p:sp>
      <p:sp>
        <p:nvSpPr>
          <p:cNvPr id="8" name="Date Placeholder 3"/>
          <p:cNvSpPr>
            <a:spLocks noGrp="1"/>
          </p:cNvSpPr>
          <p:nvPr>
            <p:ph type="dt" sz="half" idx="10"/>
          </p:nvPr>
        </p:nvSpPr>
        <p:spPr/>
        <p:txBody>
          <a:bodyPr/>
          <a:lstStyle/>
          <a:p>
            <a:fld id="{6B171AD8-BD5F-4503-8C65-79BF784426C3}" type="datetime7">
              <a:rPr lang="de-DE" smtClean="0">
                <a:solidFill>
                  <a:prstClr val="white"/>
                </a:solidFill>
              </a:rPr>
              <a:t>Jan-17</a:t>
            </a:fld>
            <a:endParaRPr lang="de-AT" dirty="0">
              <a:solidFill>
                <a:prstClr val="white"/>
              </a:solidFill>
            </a:endParaRPr>
          </a:p>
        </p:txBody>
      </p:sp>
      <p:sp>
        <p:nvSpPr>
          <p:cNvPr id="3" name="Slide Number Placeholder 2"/>
          <p:cNvSpPr>
            <a:spLocks noGrp="1"/>
          </p:cNvSpPr>
          <p:nvPr>
            <p:ph type="sldNum" sz="quarter" idx="12"/>
          </p:nvPr>
        </p:nvSpPr>
        <p:spPr/>
        <p:txBody>
          <a:bodyPr/>
          <a:lstStyle/>
          <a:p>
            <a:fld id="{7D34D7BA-8E13-46FE-8871-8877FE7E3568}" type="slidenum">
              <a:rPr lang="de-AT" smtClean="0">
                <a:solidFill>
                  <a:schemeClr val="bg1">
                    <a:lumMod val="65000"/>
                  </a:schemeClr>
                </a:solidFill>
              </a:rPr>
              <a:pPr/>
              <a:t>4</a:t>
            </a:fld>
            <a:endParaRPr lang="de-AT" dirty="0">
              <a:solidFill>
                <a:schemeClr val="bg1">
                  <a:lumMod val="65000"/>
                </a:schemeClr>
              </a:solidFill>
            </a:endParaRPr>
          </a:p>
        </p:txBody>
      </p:sp>
      <p:graphicFrame>
        <p:nvGraphicFramePr>
          <p:cNvPr id="5" name="Tabelle 4"/>
          <p:cNvGraphicFramePr>
            <a:graphicFrameLocks noGrp="1"/>
          </p:cNvGraphicFramePr>
          <p:nvPr>
            <p:extLst>
              <p:ext uri="{D42A27DB-BD31-4B8C-83A1-F6EECF244321}">
                <p14:modId xmlns:p14="http://schemas.microsoft.com/office/powerpoint/2010/main" val="3119826029"/>
              </p:ext>
            </p:extLst>
          </p:nvPr>
        </p:nvGraphicFramePr>
        <p:xfrm>
          <a:off x="1403648" y="1700808"/>
          <a:ext cx="6624737" cy="3901440"/>
        </p:xfrm>
        <a:graphic>
          <a:graphicData uri="http://schemas.openxmlformats.org/drawingml/2006/table">
            <a:tbl>
              <a:tblPr firstRow="1" bandRow="1">
                <a:tableStyleId>{7DF18680-E054-41AD-8BC1-D1AEF772440D}</a:tableStyleId>
              </a:tblPr>
              <a:tblGrid>
                <a:gridCol w="2190437"/>
                <a:gridCol w="1228782"/>
                <a:gridCol w="1638376"/>
                <a:gridCol w="1567142"/>
              </a:tblGrid>
              <a:tr h="432048">
                <a:tc>
                  <a:txBody>
                    <a:bodyPr/>
                    <a:lstStyle/>
                    <a:p>
                      <a:r>
                        <a:rPr lang="de-DE" sz="2000" dirty="0" smtClean="0"/>
                        <a:t>Kriterium</a:t>
                      </a:r>
                      <a:endParaRPr lang="en-GB" sz="2000" dirty="0"/>
                    </a:p>
                  </a:txBody>
                  <a:tcPr>
                    <a:solidFill>
                      <a:srgbClr val="92D050"/>
                    </a:solidFill>
                  </a:tcPr>
                </a:tc>
                <a:tc>
                  <a:txBody>
                    <a:bodyPr/>
                    <a:lstStyle/>
                    <a:p>
                      <a:r>
                        <a:rPr lang="de-DE" sz="2000" dirty="0" smtClean="0"/>
                        <a:t>Straße</a:t>
                      </a:r>
                      <a:endParaRPr lang="en-GB" sz="2000" dirty="0"/>
                    </a:p>
                  </a:txBody>
                  <a:tcPr>
                    <a:solidFill>
                      <a:srgbClr val="92D050"/>
                    </a:solidFill>
                  </a:tcPr>
                </a:tc>
                <a:tc>
                  <a:txBody>
                    <a:bodyPr/>
                    <a:lstStyle/>
                    <a:p>
                      <a:r>
                        <a:rPr lang="de-DE" sz="2000" dirty="0" smtClean="0"/>
                        <a:t>Schiene</a:t>
                      </a:r>
                      <a:endParaRPr lang="en-GB" sz="2000" dirty="0"/>
                    </a:p>
                  </a:txBody>
                  <a:tcPr>
                    <a:solidFill>
                      <a:srgbClr val="92D050"/>
                    </a:solidFill>
                  </a:tcPr>
                </a:tc>
                <a:tc>
                  <a:txBody>
                    <a:bodyPr/>
                    <a:lstStyle/>
                    <a:p>
                      <a:r>
                        <a:rPr lang="de-DE" sz="2000" dirty="0" smtClean="0"/>
                        <a:t>Binnen-</a:t>
                      </a:r>
                    </a:p>
                    <a:p>
                      <a:r>
                        <a:rPr lang="de-DE" sz="2000" dirty="0" err="1" smtClean="0"/>
                        <a:t>wasser</a:t>
                      </a:r>
                      <a:endParaRPr lang="en-GB" sz="2000" dirty="0"/>
                    </a:p>
                  </a:txBody>
                  <a:tcPr>
                    <a:solidFill>
                      <a:srgbClr val="92D050"/>
                    </a:solidFill>
                  </a:tcPr>
                </a:tc>
              </a:tr>
              <a:tr h="360040">
                <a:tc>
                  <a:txBody>
                    <a:bodyPr/>
                    <a:lstStyle/>
                    <a:p>
                      <a:r>
                        <a:rPr lang="de-DE" dirty="0" smtClean="0"/>
                        <a:t>Emissionen</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r h="210304">
                <a:tc>
                  <a:txBody>
                    <a:bodyPr/>
                    <a:lstStyle/>
                    <a:p>
                      <a:r>
                        <a:rPr lang="de-DE" dirty="0" smtClean="0"/>
                        <a:t>Flächenverbrauch</a:t>
                      </a:r>
                    </a:p>
                  </a:txBody>
                  <a:tcPr/>
                </a:tc>
                <a:tc>
                  <a:txBody>
                    <a:bodyPr/>
                    <a:lstStyle/>
                    <a:p>
                      <a:endParaRPr lang="en-GB" dirty="0"/>
                    </a:p>
                  </a:txBody>
                  <a:tcPr/>
                </a:tc>
                <a:tc>
                  <a:txBody>
                    <a:bodyPr/>
                    <a:lstStyle/>
                    <a:p>
                      <a:endParaRPr lang="en-GB" dirty="0"/>
                    </a:p>
                  </a:txBody>
                  <a:tcPr/>
                </a:tc>
                <a:tc>
                  <a:txBody>
                    <a:bodyPr/>
                    <a:lstStyle/>
                    <a:p>
                      <a:endParaRPr lang="en-GB" dirty="0"/>
                    </a:p>
                  </a:txBody>
                  <a:tcPr/>
                </a:tc>
              </a:tr>
              <a:tr h="276592">
                <a:tc>
                  <a:txBody>
                    <a:bodyPr/>
                    <a:lstStyle/>
                    <a:p>
                      <a:r>
                        <a:rPr lang="de-DE" dirty="0" smtClean="0"/>
                        <a:t>Lärm</a:t>
                      </a:r>
                      <a:endParaRPr lang="en-GB" dirty="0"/>
                    </a:p>
                  </a:txBody>
                  <a:tcPr/>
                </a:tc>
                <a:tc>
                  <a:txBody>
                    <a:bodyPr/>
                    <a:lstStyle/>
                    <a:p>
                      <a:endParaRPr lang="en-GB"/>
                    </a:p>
                  </a:txBody>
                  <a:tcPr/>
                </a:tc>
                <a:tc>
                  <a:txBody>
                    <a:bodyPr/>
                    <a:lstStyle/>
                    <a:p>
                      <a:endParaRPr lang="en-GB" dirty="0"/>
                    </a:p>
                  </a:txBody>
                  <a:tcPr/>
                </a:tc>
                <a:tc>
                  <a:txBody>
                    <a:bodyPr/>
                    <a:lstStyle/>
                    <a:p>
                      <a:endParaRPr lang="en-GB"/>
                    </a:p>
                  </a:txBody>
                  <a:tcPr/>
                </a:tc>
              </a:tr>
              <a:tr h="198864">
                <a:tc>
                  <a:txBody>
                    <a:bodyPr/>
                    <a:lstStyle/>
                    <a:p>
                      <a:r>
                        <a:rPr lang="de-DE" dirty="0" smtClean="0"/>
                        <a:t>Spezifischer</a:t>
                      </a:r>
                      <a:r>
                        <a:rPr lang="de-DE" baseline="0" dirty="0" smtClean="0"/>
                        <a:t> Energieverbrauch</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r h="198864">
                <a:tc>
                  <a:txBody>
                    <a:bodyPr/>
                    <a:lstStyle/>
                    <a:p>
                      <a:r>
                        <a:rPr lang="de-DE" dirty="0" smtClean="0"/>
                        <a:t>Verkehrssicherheit</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r h="198864">
                <a:tc>
                  <a:txBody>
                    <a:bodyPr/>
                    <a:lstStyle/>
                    <a:p>
                      <a:r>
                        <a:rPr lang="de-DE" dirty="0" smtClean="0"/>
                        <a:t>Arbeitsbedingungen</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r h="198864">
                <a:tc>
                  <a:txBody>
                    <a:bodyPr/>
                    <a:lstStyle/>
                    <a:p>
                      <a:r>
                        <a:rPr lang="de-DE" dirty="0" smtClean="0"/>
                        <a:t>Transportkosten</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r h="198864">
                <a:tc>
                  <a:txBody>
                    <a:bodyPr/>
                    <a:lstStyle/>
                    <a:p>
                      <a:r>
                        <a:rPr lang="de-DE" dirty="0" smtClean="0"/>
                        <a:t>Externe Kosten</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r>
            </a:tbl>
          </a:graphicData>
        </a:graphic>
      </p:graphicFrame>
      <p:sp>
        <p:nvSpPr>
          <p:cNvPr id="6" name="Textfeld 5"/>
          <p:cNvSpPr txBox="1"/>
          <p:nvPr/>
        </p:nvSpPr>
        <p:spPr>
          <a:xfrm>
            <a:off x="395536" y="5877272"/>
            <a:ext cx="8496944" cy="400110"/>
          </a:xfrm>
          <a:prstGeom prst="rect">
            <a:avLst/>
          </a:prstGeom>
          <a:noFill/>
        </p:spPr>
        <p:txBody>
          <a:bodyPr wrap="square" rtlCol="0">
            <a:spAutoFit/>
          </a:bodyPr>
          <a:lstStyle/>
          <a:p>
            <a:r>
              <a:rPr lang="de-DE" sz="2000" dirty="0" smtClean="0"/>
              <a:t>Der nachhaltigste Verkehrsträger ist: ___________________________________</a:t>
            </a:r>
            <a:endParaRPr lang="en-GB" sz="2000" dirty="0"/>
          </a:p>
        </p:txBody>
      </p:sp>
      <p:pic>
        <p:nvPicPr>
          <p:cNvPr id="9" name="Picture 3"/>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6256" y="255682"/>
            <a:ext cx="2009140" cy="941070"/>
          </a:xfrm>
          <a:prstGeom prst="rect">
            <a:avLst/>
          </a:prstGeom>
          <a:noFill/>
          <a:ln>
            <a:noFill/>
          </a:ln>
          <a:extLst/>
        </p:spPr>
      </p:pic>
    </p:spTree>
    <p:extLst>
      <p:ext uri="{BB962C8B-B14F-4D97-AF65-F5344CB8AC3E}">
        <p14:creationId xmlns:p14="http://schemas.microsoft.com/office/powerpoint/2010/main" val="402633683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Custom 1">
      <a:dk1>
        <a:sysClr val="windowText" lastClr="000000"/>
      </a:dk1>
      <a:lt1>
        <a:sysClr val="window" lastClr="FFFFFF"/>
      </a:lt1>
      <a:dk2>
        <a:srgbClr val="04617B"/>
      </a:dk2>
      <a:lt2>
        <a:srgbClr val="DBF5F9"/>
      </a:lt2>
      <a:accent1>
        <a:srgbClr val="0B9B74"/>
      </a:accent1>
      <a:accent2>
        <a:srgbClr val="5FF2CA"/>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rity">
  <a:themeElements>
    <a:clrScheme name="Custom 1">
      <a:dk1>
        <a:sysClr val="windowText" lastClr="000000"/>
      </a:dk1>
      <a:lt1>
        <a:sysClr val="window" lastClr="FFFFFF"/>
      </a:lt1>
      <a:dk2>
        <a:srgbClr val="04617B"/>
      </a:dk2>
      <a:lt2>
        <a:srgbClr val="DBF5F9"/>
      </a:lt2>
      <a:accent1>
        <a:srgbClr val="0B9B74"/>
      </a:accent1>
      <a:accent2>
        <a:srgbClr val="5FF2CA"/>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0</TotalTime>
  <Words>311</Words>
  <Application>Microsoft Office PowerPoint</Application>
  <PresentationFormat>Bildschirmpräsentation (4:3)</PresentationFormat>
  <Paragraphs>58</Paragraphs>
  <Slides>4</Slides>
  <Notes>4</Notes>
  <HiddenSlides>0</HiddenSlides>
  <MMClips>0</MMClips>
  <ScaleCrop>false</ScaleCrop>
  <HeadingPairs>
    <vt:vector size="4" baseType="variant">
      <vt:variant>
        <vt:lpstr>Design</vt:lpstr>
      </vt:variant>
      <vt:variant>
        <vt:i4>2</vt:i4>
      </vt:variant>
      <vt:variant>
        <vt:lpstr>Folientitel</vt:lpstr>
      </vt:variant>
      <vt:variant>
        <vt:i4>4</vt:i4>
      </vt:variant>
    </vt:vector>
  </HeadingPairs>
  <TitlesOfParts>
    <vt:vector size="6" baseType="lpstr">
      <vt:lpstr>Custom Design</vt:lpstr>
      <vt:lpstr>1_Clarity</vt:lpstr>
      <vt:lpstr>Rollenspiel „Verkehr und Umwelt“</vt:lpstr>
      <vt:lpstr>Diskussionsfragen</vt:lpstr>
      <vt:lpstr>Stärken und Schwächen der Verkehrsträger</vt:lpstr>
      <vt:lpstr>Nachhaltiger Verkehrsträgervergleich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sabine.jung</dc:creator>
  <cp:lastModifiedBy>Jung Eva</cp:lastModifiedBy>
  <cp:revision>472</cp:revision>
  <cp:lastPrinted>2016-08-05T08:45:46Z</cp:lastPrinted>
  <dcterms:created xsi:type="dcterms:W3CDTF">2012-09-17T08:31:25Z</dcterms:created>
  <dcterms:modified xsi:type="dcterms:W3CDTF">2017-01-09T08:47:11Z</dcterms:modified>
</cp:coreProperties>
</file>