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75" r:id="rId2"/>
  </p:sldMasterIdLst>
  <p:notesMasterIdLst>
    <p:notesMasterId r:id="rId12"/>
  </p:notesMasterIdLst>
  <p:sldIdLst>
    <p:sldId id="507" r:id="rId3"/>
    <p:sldId id="519" r:id="rId4"/>
    <p:sldId id="517" r:id="rId5"/>
    <p:sldId id="513" r:id="rId6"/>
    <p:sldId id="486" r:id="rId7"/>
    <p:sldId id="522" r:id="rId8"/>
    <p:sldId id="521" r:id="rId9"/>
    <p:sldId id="518" r:id="rId10"/>
    <p:sldId id="523" r:id="rId11"/>
  </p:sldIdLst>
  <p:sldSz cx="9144000" cy="6858000" type="screen4x3"/>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ung Eva" initials="JE" lastIdx="1" clrIdx="0"/>
  <p:cmAuthor id="1" name="Haller Alexandra" initials="HA" lastIdx="2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54" autoAdjust="0"/>
    <p:restoredTop sz="78023" autoAdjust="0"/>
  </p:normalViewPr>
  <p:slideViewPr>
    <p:cSldViewPr showGuides="1">
      <p:cViewPr varScale="1">
        <p:scale>
          <a:sx n="102" d="100"/>
          <a:sy n="102" d="100"/>
        </p:scale>
        <p:origin x="1896" y="72"/>
      </p:cViewPr>
      <p:guideLst>
        <p:guide orient="horz" pos="2160"/>
        <p:guide pos="2880"/>
      </p:guideLst>
    </p:cSldViewPr>
  </p:slideViewPr>
  <p:notesTextViewPr>
    <p:cViewPr>
      <p:scale>
        <a:sx n="1" d="1"/>
        <a:sy n="1" d="1"/>
      </p:scale>
      <p:origin x="0" y="0"/>
    </p:cViewPr>
  </p:notesTextViewPr>
  <p:notesViewPr>
    <p:cSldViewPr>
      <p:cViewPr varScale="1">
        <p:scale>
          <a:sx n="93" d="100"/>
          <a:sy n="93" d="100"/>
        </p:scale>
        <p:origin x="-3774"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a:lstStyle/>
          <a:p>
            <a:pPr>
              <a:defRPr/>
            </a:pPr>
            <a:r>
              <a:rPr lang="de-DE" dirty="0"/>
              <a:t>Modal Split* EU-27 2014</a:t>
            </a:r>
          </a:p>
        </c:rich>
      </c:tx>
      <c:layout>
        <c:manualLayout>
          <c:xMode val="edge"/>
          <c:yMode val="edge"/>
          <c:x val="0.27088870405825305"/>
          <c:y val="0.18886471448596068"/>
        </c:manualLayout>
      </c:layout>
      <c:overlay val="0"/>
    </c:title>
    <c:autoTitleDeleted val="0"/>
    <c:plotArea>
      <c:layout>
        <c:manualLayout>
          <c:layoutTarget val="inner"/>
          <c:xMode val="edge"/>
          <c:yMode val="edge"/>
          <c:x val="0.31623327423877201"/>
          <c:y val="0.32029476103913851"/>
          <c:w val="0.3339589989843067"/>
          <c:h val="0.56407274987508427"/>
        </c:manualLayout>
      </c:layout>
      <c:pieChart>
        <c:varyColors val="1"/>
        <c:ser>
          <c:idx val="0"/>
          <c:order val="0"/>
          <c:tx>
            <c:strRef>
              <c:f>Sheet1!$B$1</c:f>
              <c:strCache>
                <c:ptCount val="1"/>
                <c:pt idx="0">
                  <c:v>Modal Split EU-27 2014</c:v>
                </c:pt>
              </c:strCache>
            </c:strRef>
          </c:tx>
          <c:dPt>
            <c:idx val="2"/>
            <c:bubble3D val="0"/>
            <c:extLst>
              <c:ext xmlns:c16="http://schemas.microsoft.com/office/drawing/2014/chart" uri="{C3380CC4-5D6E-409C-BE32-E72D297353CC}">
                <c16:uniqueId val="{00000000-6EE2-43A8-A525-70340C3695A5}"/>
              </c:ext>
            </c:extLst>
          </c:dPt>
          <c:dLbls>
            <c:dLbl>
              <c:idx val="0"/>
              <c:layout>
                <c:manualLayout>
                  <c:x val="-8.333994635516688E-2"/>
                  <c:y val="-0.1304036386979599"/>
                </c:manualLayout>
              </c:layout>
              <c:tx>
                <c:rich>
                  <a:bodyPr/>
                  <a:lstStyle/>
                  <a:p>
                    <a:r>
                      <a:rPr lang="en-US" sz="1400" b="1" dirty="0" smtClean="0">
                        <a:solidFill>
                          <a:schemeClr val="tx1">
                            <a:lumMod val="75000"/>
                            <a:lumOff val="25000"/>
                          </a:schemeClr>
                        </a:solidFill>
                      </a:rPr>
                      <a:t>Truck</a:t>
                    </a:r>
                    <a:r>
                      <a:rPr lang="en-US" sz="1400" b="1" dirty="0">
                        <a:solidFill>
                          <a:schemeClr val="tx1">
                            <a:lumMod val="75000"/>
                            <a:lumOff val="25000"/>
                          </a:schemeClr>
                        </a:solidFill>
                      </a:rPr>
                      <a:t>
76%</a:t>
                    </a:r>
                    <a:endParaRPr lang="en-US" dirty="0">
                      <a:solidFill>
                        <a:schemeClr val="accent1"/>
                      </a:solidFill>
                    </a:endParaRPr>
                  </a:p>
                </c:rich>
              </c:tx>
              <c:showLegendKey val="0"/>
              <c:showVal val="1"/>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6EE2-43A8-A525-70340C3695A5}"/>
                </c:ext>
              </c:extLst>
            </c:dLbl>
            <c:dLbl>
              <c:idx val="1"/>
              <c:layout>
                <c:manualLayout>
                  <c:x val="0.1047985409028626"/>
                  <c:y val="7.1501302144493614E-2"/>
                </c:manualLayout>
              </c:layout>
              <c:tx>
                <c:rich>
                  <a:bodyPr/>
                  <a:lstStyle/>
                  <a:p>
                    <a:r>
                      <a:rPr lang="en-US" sz="1400" b="1" dirty="0" smtClean="0">
                        <a:solidFill>
                          <a:schemeClr val="tx1">
                            <a:lumMod val="75000"/>
                            <a:lumOff val="25000"/>
                          </a:schemeClr>
                        </a:solidFill>
                      </a:rPr>
                      <a:t>Train</a:t>
                    </a:r>
                    <a:r>
                      <a:rPr lang="en-US" sz="1400" b="1" dirty="0">
                        <a:solidFill>
                          <a:schemeClr val="tx1">
                            <a:lumMod val="75000"/>
                            <a:lumOff val="25000"/>
                          </a:schemeClr>
                        </a:solidFill>
                      </a:rPr>
                      <a:t>
18%</a:t>
                    </a:r>
                    <a:endParaRPr lang="en-US" dirty="0">
                      <a:solidFill>
                        <a:schemeClr val="accent1"/>
                      </a:solidFill>
                    </a:endParaRPr>
                  </a:p>
                </c:rich>
              </c:tx>
              <c:showLegendKey val="0"/>
              <c:showVal val="1"/>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2-6EE2-43A8-A525-70340C3695A5}"/>
                </c:ext>
              </c:extLst>
            </c:dLbl>
            <c:dLbl>
              <c:idx val="2"/>
              <c:layout>
                <c:manualLayout>
                  <c:x val="0.10005893441210134"/>
                  <c:y val="1.1779375934973619E-2"/>
                </c:manualLayout>
              </c:layout>
              <c:tx>
                <c:rich>
                  <a:bodyPr/>
                  <a:lstStyle/>
                  <a:p>
                    <a:r>
                      <a:rPr lang="en-US" sz="1400" b="1" noProof="0" dirty="0" smtClean="0">
                        <a:solidFill>
                          <a:schemeClr val="tx1">
                            <a:lumMod val="75000"/>
                            <a:lumOff val="25000"/>
                          </a:schemeClr>
                        </a:solidFill>
                        <a:latin typeface="+mn-lt"/>
                      </a:rPr>
                      <a:t>Inland</a:t>
                    </a:r>
                    <a:r>
                      <a:rPr lang="en-US" sz="1400" b="1" baseline="0" noProof="0" dirty="0" smtClean="0">
                        <a:solidFill>
                          <a:schemeClr val="tx1">
                            <a:lumMod val="75000"/>
                            <a:lumOff val="25000"/>
                          </a:schemeClr>
                        </a:solidFill>
                        <a:latin typeface="+mn-lt"/>
                      </a:rPr>
                      <a:t> Waterway</a:t>
                    </a:r>
                    <a:r>
                      <a:rPr lang="en-US" sz="1400" b="1" dirty="0">
                        <a:solidFill>
                          <a:schemeClr val="tx1">
                            <a:lumMod val="75000"/>
                            <a:lumOff val="25000"/>
                          </a:schemeClr>
                        </a:solidFill>
                        <a:latin typeface="+mn-lt"/>
                      </a:rPr>
                      <a:t>
6%</a:t>
                    </a:r>
                    <a:endParaRPr lang="en-US" sz="2800" dirty="0"/>
                  </a:p>
                </c:rich>
              </c:tx>
              <c:showLegendKey val="0"/>
              <c:showVal val="1"/>
              <c:showCatName val="1"/>
              <c:showSerName val="0"/>
              <c:showPercent val="1"/>
              <c:showBubbleSize val="0"/>
              <c:extLst>
                <c:ext xmlns:c15="http://schemas.microsoft.com/office/drawing/2012/chart" uri="{CE6537A1-D6FC-4f65-9D91-7224C49458BB}">
                  <c15:layout>
                    <c:manualLayout>
                      <c:w val="0.21389221932770469"/>
                      <c:h val="0.14776832479534774"/>
                    </c:manualLayout>
                  </c15:layout>
                </c:ext>
                <c:ext xmlns:c16="http://schemas.microsoft.com/office/drawing/2014/chart" uri="{C3380CC4-5D6E-409C-BE32-E72D297353CC}">
                  <c16:uniqueId val="{00000000-6EE2-43A8-A525-70340C3695A5}"/>
                </c:ext>
              </c:extLst>
            </c:dLbl>
            <c:spPr>
              <a:noFill/>
              <a:ln>
                <a:noFill/>
              </a:ln>
              <a:effectLst/>
            </c:spPr>
            <c:showLegendKey val="0"/>
            <c:showVal val="1"/>
            <c:showCatName val="1"/>
            <c:showSerName val="0"/>
            <c:showPercent val="1"/>
            <c:showBubbleSize val="0"/>
            <c:showLeaderLines val="0"/>
            <c:extLst>
              <c:ext xmlns:c15="http://schemas.microsoft.com/office/drawing/2012/chart" uri="{CE6537A1-D6FC-4f65-9D91-7224C49458BB}"/>
            </c:extLst>
          </c:dLbls>
          <c:cat>
            <c:strRef>
              <c:f>Sheet1!$A$2:$A$4</c:f>
              <c:strCache>
                <c:ptCount val="3"/>
                <c:pt idx="0">
                  <c:v>Straße</c:v>
                </c:pt>
                <c:pt idx="1">
                  <c:v>Schiene</c:v>
                </c:pt>
                <c:pt idx="2">
                  <c:v>Wasserstraße</c:v>
                </c:pt>
              </c:strCache>
            </c:strRef>
          </c:cat>
          <c:val>
            <c:numRef>
              <c:f>Sheet1!$B$2:$B$4</c:f>
              <c:numCache>
                <c:formatCode>0.0%</c:formatCode>
                <c:ptCount val="3"/>
                <c:pt idx="0">
                  <c:v>0.749</c:v>
                </c:pt>
                <c:pt idx="1">
                  <c:v>0.184</c:v>
                </c:pt>
                <c:pt idx="2">
                  <c:v>6.7000000000000004E-2</c:v>
                </c:pt>
              </c:numCache>
            </c:numRef>
          </c:val>
          <c:extLst>
            <c:ext xmlns:c16="http://schemas.microsoft.com/office/drawing/2014/chart" uri="{C3380CC4-5D6E-409C-BE32-E72D297353CC}">
              <c16:uniqueId val="{00000003-6EE2-43A8-A525-70340C3695A5}"/>
            </c:ext>
          </c:extLst>
        </c:ser>
        <c:dLbls>
          <c:showLegendKey val="0"/>
          <c:showVal val="0"/>
          <c:showCatName val="1"/>
          <c:showSerName val="0"/>
          <c:showPercent val="1"/>
          <c:showBubbleSize val="0"/>
          <c:showLeaderLines val="0"/>
        </c:dLbls>
        <c:firstSliceAng val="0"/>
      </c:pieChart>
    </c:plotArea>
    <c:plotVisOnly val="1"/>
    <c:dispBlanksAs val="gap"/>
    <c:showDLblsOverMax val="0"/>
  </c:chart>
  <c:txPr>
    <a:bodyPr/>
    <a:lstStyle/>
    <a:p>
      <a:pPr>
        <a:defRPr sz="1800"/>
      </a:pPr>
      <a:endParaRPr lang="de-DE"/>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694FFC-1CA4-4891-A30F-816238AFE515}"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de-DE"/>
        </a:p>
      </dgm:t>
    </dgm:pt>
    <dgm:pt modelId="{407118D3-8D8D-444F-AE37-C32EAA508E0B}">
      <dgm:prSet phldrT="[Text]" custT="1"/>
      <dgm:spPr/>
      <dgm:t>
        <a:bodyPr/>
        <a:lstStyle/>
        <a:p>
          <a:r>
            <a:rPr lang="de-DE" sz="1800" kern="1200" spc="60" noProof="0" dirty="0" smtClean="0">
              <a:solidFill>
                <a:schemeClr val="tx1">
                  <a:lumMod val="75000"/>
                  <a:lumOff val="25000"/>
                </a:schemeClr>
              </a:solidFill>
              <a:latin typeface="+mn-lt"/>
              <a:ea typeface="+mn-ea"/>
              <a:cs typeface="+mn-cs"/>
            </a:rPr>
            <a:t>Dependency on oil</a:t>
          </a:r>
          <a:endParaRPr lang="de-DE" sz="1800" kern="1200" spc="60" noProof="0" dirty="0">
            <a:solidFill>
              <a:schemeClr val="tx1">
                <a:lumMod val="75000"/>
                <a:lumOff val="25000"/>
              </a:schemeClr>
            </a:solidFill>
            <a:latin typeface="+mn-lt"/>
            <a:ea typeface="+mn-ea"/>
            <a:cs typeface="+mn-cs"/>
          </a:endParaRPr>
        </a:p>
      </dgm:t>
    </dgm:pt>
    <dgm:pt modelId="{61DFFB39-4BC5-42D4-9EC3-851BBD02315A}" type="parTrans" cxnId="{8817AD66-E30C-4F9E-8021-17BAB0349085}">
      <dgm:prSet/>
      <dgm:spPr/>
      <dgm:t>
        <a:bodyPr/>
        <a:lstStyle/>
        <a:p>
          <a:endParaRPr lang="de-DE"/>
        </a:p>
      </dgm:t>
    </dgm:pt>
    <dgm:pt modelId="{6A37AC85-D90C-4324-9CE6-E713CE3BED8F}" type="sibTrans" cxnId="{8817AD66-E30C-4F9E-8021-17BAB0349085}">
      <dgm:prSet/>
      <dgm:spPr/>
      <dgm:t>
        <a:bodyPr/>
        <a:lstStyle/>
        <a:p>
          <a:endParaRPr lang="de-DE"/>
        </a:p>
      </dgm:t>
    </dgm:pt>
    <dgm:pt modelId="{1F35F7DD-A4F8-427E-A11A-EACCB7C12C0F}">
      <dgm:prSet phldrT="[Text]" custT="1"/>
      <dgm:spPr/>
      <dgm:t>
        <a:bodyPr/>
        <a:lstStyle/>
        <a:p>
          <a:pPr algn="ctr"/>
          <a:r>
            <a:rPr lang="de-DE" sz="1800" kern="1200" spc="60" noProof="0" dirty="0" err="1" smtClean="0">
              <a:solidFill>
                <a:schemeClr val="tx1">
                  <a:lumMod val="75000"/>
                  <a:lumOff val="25000"/>
                </a:schemeClr>
              </a:solidFill>
              <a:latin typeface="+mn-lt"/>
              <a:ea typeface="+mn-ea"/>
              <a:cs typeface="+mn-cs"/>
            </a:rPr>
            <a:t>Increasing</a:t>
          </a:r>
          <a:r>
            <a:rPr lang="de-DE" sz="1800" kern="1200" spc="60" noProof="0" dirty="0" smtClean="0">
              <a:solidFill>
                <a:schemeClr val="tx1">
                  <a:lumMod val="75000"/>
                  <a:lumOff val="25000"/>
                </a:schemeClr>
              </a:solidFill>
              <a:latin typeface="+mn-lt"/>
              <a:ea typeface="+mn-ea"/>
              <a:cs typeface="+mn-cs"/>
            </a:rPr>
            <a:t> </a:t>
          </a:r>
          <a:r>
            <a:rPr lang="de-DE" sz="1800" kern="1200" spc="60" noProof="0" dirty="0" err="1" smtClean="0">
              <a:solidFill>
                <a:schemeClr val="tx1">
                  <a:lumMod val="75000"/>
                  <a:lumOff val="25000"/>
                </a:schemeClr>
              </a:solidFill>
              <a:latin typeface="+mn-lt"/>
              <a:ea typeface="+mn-ea"/>
              <a:cs typeface="+mn-cs"/>
            </a:rPr>
            <a:t>transport</a:t>
          </a:r>
          <a:r>
            <a:rPr lang="de-DE" sz="1800" kern="1200" spc="60" noProof="0" dirty="0" smtClean="0">
              <a:solidFill>
                <a:schemeClr val="tx1">
                  <a:lumMod val="75000"/>
                  <a:lumOff val="25000"/>
                </a:schemeClr>
              </a:solidFill>
              <a:latin typeface="+mn-lt"/>
              <a:ea typeface="+mn-ea"/>
              <a:cs typeface="+mn-cs"/>
            </a:rPr>
            <a:t> </a:t>
          </a:r>
          <a:r>
            <a:rPr lang="de-DE" sz="1800" kern="1200" spc="60" noProof="0" dirty="0" err="1" smtClean="0">
              <a:solidFill>
                <a:schemeClr val="tx1">
                  <a:lumMod val="75000"/>
                  <a:lumOff val="25000"/>
                </a:schemeClr>
              </a:solidFill>
              <a:latin typeface="+mn-lt"/>
              <a:ea typeface="+mn-ea"/>
              <a:cs typeface="+mn-cs"/>
            </a:rPr>
            <a:t>volume</a:t>
          </a:r>
          <a:endParaRPr lang="de-DE" sz="1800" kern="1200" spc="60" noProof="0" dirty="0">
            <a:solidFill>
              <a:schemeClr val="tx1">
                <a:lumMod val="75000"/>
                <a:lumOff val="25000"/>
              </a:schemeClr>
            </a:solidFill>
            <a:latin typeface="+mn-lt"/>
            <a:ea typeface="+mn-ea"/>
            <a:cs typeface="+mn-cs"/>
          </a:endParaRPr>
        </a:p>
      </dgm:t>
    </dgm:pt>
    <dgm:pt modelId="{C06E3E4F-F02E-46B8-9A70-FC36BBF95354}" type="parTrans" cxnId="{39016A41-774D-4217-83F2-119ECA29192B}">
      <dgm:prSet/>
      <dgm:spPr/>
      <dgm:t>
        <a:bodyPr/>
        <a:lstStyle/>
        <a:p>
          <a:endParaRPr lang="de-DE"/>
        </a:p>
      </dgm:t>
    </dgm:pt>
    <dgm:pt modelId="{C2AD38AB-32CA-44FA-BC8F-F5336389414E}" type="sibTrans" cxnId="{39016A41-774D-4217-83F2-119ECA29192B}">
      <dgm:prSet/>
      <dgm:spPr/>
      <dgm:t>
        <a:bodyPr/>
        <a:lstStyle/>
        <a:p>
          <a:endParaRPr lang="de-DE"/>
        </a:p>
      </dgm:t>
    </dgm:pt>
    <dgm:pt modelId="{7DADDCB7-0224-4458-84C1-F74839C37B5F}">
      <dgm:prSet phldrT="[Text]" custT="1"/>
      <dgm:spPr/>
      <dgm:t>
        <a:bodyPr/>
        <a:lstStyle/>
        <a:p>
          <a:pPr algn="ctr"/>
          <a:r>
            <a:rPr lang="de-DE" sz="1800" kern="1200" spc="60" noProof="0" dirty="0" err="1" smtClean="0">
              <a:solidFill>
                <a:schemeClr val="tx1">
                  <a:lumMod val="75000"/>
                  <a:lumOff val="25000"/>
                </a:schemeClr>
              </a:solidFill>
              <a:latin typeface="+mn-lt"/>
              <a:ea typeface="+mn-ea"/>
              <a:cs typeface="+mn-cs"/>
            </a:rPr>
            <a:t>Greenhouse</a:t>
          </a:r>
          <a:r>
            <a:rPr lang="de-DE" sz="1800" kern="1200" spc="60" noProof="0" dirty="0" smtClean="0">
              <a:solidFill>
                <a:schemeClr val="tx1">
                  <a:lumMod val="75000"/>
                  <a:lumOff val="25000"/>
                </a:schemeClr>
              </a:solidFill>
              <a:latin typeface="+mn-lt"/>
              <a:ea typeface="+mn-ea"/>
              <a:cs typeface="+mn-cs"/>
            </a:rPr>
            <a:t> </a:t>
          </a:r>
          <a:r>
            <a:rPr lang="de-DE" sz="1800" kern="1200" spc="60" noProof="0" dirty="0" err="1" smtClean="0">
              <a:solidFill>
                <a:schemeClr val="tx1">
                  <a:lumMod val="75000"/>
                  <a:lumOff val="25000"/>
                </a:schemeClr>
              </a:solidFill>
              <a:latin typeface="+mn-lt"/>
              <a:ea typeface="+mn-ea"/>
              <a:cs typeface="+mn-cs"/>
            </a:rPr>
            <a:t>gases</a:t>
          </a:r>
          <a:r>
            <a:rPr lang="de-DE" sz="1800" kern="1200" spc="60" noProof="0" dirty="0" smtClean="0">
              <a:solidFill>
                <a:schemeClr val="tx1">
                  <a:lumMod val="75000"/>
                  <a:lumOff val="25000"/>
                </a:schemeClr>
              </a:solidFill>
              <a:latin typeface="+mn-lt"/>
              <a:ea typeface="+mn-ea"/>
              <a:cs typeface="+mn-cs"/>
            </a:rPr>
            <a:t> </a:t>
          </a:r>
          <a:endParaRPr lang="de-DE" sz="2000" kern="1200" noProof="0" dirty="0">
            <a:solidFill>
              <a:schemeClr val="tx1">
                <a:lumMod val="75000"/>
                <a:lumOff val="25000"/>
              </a:schemeClr>
            </a:solidFill>
          </a:endParaRPr>
        </a:p>
      </dgm:t>
    </dgm:pt>
    <dgm:pt modelId="{C0994B7C-CD1E-4327-BFF5-17B7411D553D}" type="parTrans" cxnId="{34AF251B-DC0C-45C8-90B3-46692B7959B5}">
      <dgm:prSet/>
      <dgm:spPr/>
      <dgm:t>
        <a:bodyPr/>
        <a:lstStyle/>
        <a:p>
          <a:endParaRPr lang="de-DE"/>
        </a:p>
      </dgm:t>
    </dgm:pt>
    <dgm:pt modelId="{0F298EA1-D0BF-4330-ADF9-A2FAA38FE665}" type="sibTrans" cxnId="{34AF251B-DC0C-45C8-90B3-46692B7959B5}">
      <dgm:prSet/>
      <dgm:spPr/>
      <dgm:t>
        <a:bodyPr/>
        <a:lstStyle/>
        <a:p>
          <a:endParaRPr lang="de-DE"/>
        </a:p>
      </dgm:t>
    </dgm:pt>
    <dgm:pt modelId="{C8A812BA-4A41-466A-9B76-6E0961F43B1B}">
      <dgm:prSet phldrT="[Text]" custT="1"/>
      <dgm:spPr/>
      <dgm:t>
        <a:bodyPr/>
        <a:lstStyle/>
        <a:p>
          <a:pPr algn="ctr"/>
          <a:r>
            <a:rPr lang="de-DE" sz="1800" kern="1200" spc="60" noProof="0" dirty="0" err="1" smtClean="0">
              <a:solidFill>
                <a:schemeClr val="tx1">
                  <a:lumMod val="75000"/>
                  <a:lumOff val="25000"/>
                </a:schemeClr>
              </a:solidFill>
              <a:latin typeface="+mn-lt"/>
              <a:ea typeface="+mn-ea"/>
              <a:cs typeface="+mn-cs"/>
            </a:rPr>
            <a:t>Multimodality</a:t>
          </a:r>
          <a:r>
            <a:rPr lang="de-DE" sz="1800" kern="1200" spc="60" noProof="0" dirty="0" smtClean="0">
              <a:solidFill>
                <a:schemeClr val="tx1">
                  <a:lumMod val="75000"/>
                  <a:lumOff val="25000"/>
                </a:schemeClr>
              </a:solidFill>
              <a:latin typeface="+mn-lt"/>
              <a:ea typeface="+mn-ea"/>
              <a:cs typeface="+mn-cs"/>
            </a:rPr>
            <a:t>*</a:t>
          </a:r>
          <a:br>
            <a:rPr lang="de-DE" sz="1800" kern="1200" spc="60" noProof="0" dirty="0" smtClean="0">
              <a:solidFill>
                <a:schemeClr val="tx1">
                  <a:lumMod val="75000"/>
                  <a:lumOff val="25000"/>
                </a:schemeClr>
              </a:solidFill>
              <a:latin typeface="+mn-lt"/>
              <a:ea typeface="+mn-ea"/>
              <a:cs typeface="+mn-cs"/>
            </a:rPr>
          </a:br>
          <a:r>
            <a:rPr lang="de-DE" sz="1800" kern="1200" spc="60" noProof="0" dirty="0" smtClean="0">
              <a:solidFill>
                <a:schemeClr val="tx1">
                  <a:lumMod val="75000"/>
                  <a:lumOff val="25000"/>
                </a:schemeClr>
              </a:solidFill>
              <a:latin typeface="+mn-lt"/>
              <a:ea typeface="+mn-ea"/>
              <a:cs typeface="+mn-cs"/>
            </a:rPr>
            <a:t>/modal </a:t>
          </a:r>
          <a:r>
            <a:rPr lang="de-DE" sz="1800" kern="1200" spc="60" noProof="0" dirty="0" err="1" smtClean="0">
              <a:solidFill>
                <a:schemeClr val="tx1">
                  <a:lumMod val="75000"/>
                  <a:lumOff val="25000"/>
                </a:schemeClr>
              </a:solidFill>
              <a:latin typeface="+mn-lt"/>
              <a:ea typeface="+mn-ea"/>
              <a:cs typeface="+mn-cs"/>
            </a:rPr>
            <a:t>shift</a:t>
          </a:r>
          <a:endParaRPr lang="de-DE" sz="1800" kern="1200" spc="60" noProof="0" dirty="0">
            <a:solidFill>
              <a:schemeClr val="tx1">
                <a:lumMod val="75000"/>
                <a:lumOff val="25000"/>
              </a:schemeClr>
            </a:solidFill>
            <a:latin typeface="+mn-lt"/>
            <a:ea typeface="+mn-ea"/>
            <a:cs typeface="+mn-cs"/>
          </a:endParaRPr>
        </a:p>
      </dgm:t>
    </dgm:pt>
    <dgm:pt modelId="{24826255-18F9-44F7-93BB-AD467ADB029A}" type="parTrans" cxnId="{B1D73279-1A0D-4EC0-B5CE-8117ECC2CF84}">
      <dgm:prSet/>
      <dgm:spPr/>
      <dgm:t>
        <a:bodyPr/>
        <a:lstStyle/>
        <a:p>
          <a:endParaRPr lang="de-DE"/>
        </a:p>
      </dgm:t>
    </dgm:pt>
    <dgm:pt modelId="{1D69694E-3030-4006-9B42-23CE24E72A0B}" type="sibTrans" cxnId="{B1D73279-1A0D-4EC0-B5CE-8117ECC2CF84}">
      <dgm:prSet/>
      <dgm:spPr/>
      <dgm:t>
        <a:bodyPr/>
        <a:lstStyle/>
        <a:p>
          <a:endParaRPr lang="de-DE"/>
        </a:p>
      </dgm:t>
    </dgm:pt>
    <dgm:pt modelId="{31359412-4F3F-480A-83A6-FBAF48EA61E5}" type="pres">
      <dgm:prSet presAssocID="{58694FFC-1CA4-4891-A30F-816238AFE515}" presName="arrowDiagram" presStyleCnt="0">
        <dgm:presLayoutVars>
          <dgm:chMax val="5"/>
          <dgm:dir/>
          <dgm:resizeHandles val="exact"/>
        </dgm:presLayoutVars>
      </dgm:prSet>
      <dgm:spPr/>
      <dgm:t>
        <a:bodyPr/>
        <a:lstStyle/>
        <a:p>
          <a:endParaRPr lang="de-DE"/>
        </a:p>
      </dgm:t>
    </dgm:pt>
    <dgm:pt modelId="{92F5A32E-0858-4EB5-8B17-91C64ED40DCA}" type="pres">
      <dgm:prSet presAssocID="{58694FFC-1CA4-4891-A30F-816238AFE515}" presName="arrow" presStyleLbl="bgShp" presStyleIdx="0" presStyleCnt="1" custScaleX="61076" custScaleY="78357" custLinFactNeighborX="-12207" custLinFactNeighborY="-748"/>
      <dgm:spPr>
        <a:gradFill rotWithShape="0">
          <a:gsLst>
            <a:gs pos="20849">
              <a:srgbClr val="AFDC7F">
                <a:lumMod val="94000"/>
                <a:lumOff val="6000"/>
              </a:srgbClr>
            </a:gs>
            <a:gs pos="73750">
              <a:srgbClr val="92D050">
                <a:lumMod val="25000"/>
                <a:lumOff val="75000"/>
              </a:srgbClr>
            </a:gs>
            <a:gs pos="9000">
              <a:srgbClr val="92D050">
                <a:lumMod val="87000"/>
                <a:lumOff val="13000"/>
              </a:srgbClr>
            </a:gs>
            <a:gs pos="91259">
              <a:srgbClr val="C6E5B5">
                <a:lumMod val="55000"/>
                <a:lumOff val="45000"/>
              </a:srgbClr>
            </a:gs>
            <a:gs pos="50000">
              <a:srgbClr val="92D050">
                <a:lumMod val="29000"/>
                <a:lumOff val="71000"/>
              </a:srgbClr>
            </a:gs>
            <a:gs pos="98000">
              <a:srgbClr val="92D050">
                <a:lumMod val="54000"/>
                <a:lumOff val="46000"/>
              </a:srgbClr>
            </a:gs>
          </a:gsLst>
          <a:lin ang="5400000" scaled="0"/>
        </a:gradFill>
      </dgm:spPr>
      <dgm:t>
        <a:bodyPr/>
        <a:lstStyle/>
        <a:p>
          <a:endParaRPr lang="en-US"/>
        </a:p>
      </dgm:t>
    </dgm:pt>
    <dgm:pt modelId="{06DBBE7E-E270-482C-ABC4-C9CAE7A69350}" type="pres">
      <dgm:prSet presAssocID="{58694FFC-1CA4-4891-A30F-816238AFE515}" presName="arrowDiagram4" presStyleCnt="0"/>
      <dgm:spPr/>
      <dgm:t>
        <a:bodyPr/>
        <a:lstStyle/>
        <a:p>
          <a:endParaRPr lang="en-GB"/>
        </a:p>
      </dgm:t>
    </dgm:pt>
    <dgm:pt modelId="{555C1699-3656-477D-B96A-DACE23EE97A5}" type="pres">
      <dgm:prSet presAssocID="{407118D3-8D8D-444F-AE37-C32EAA508E0B}" presName="bullet4a" presStyleLbl="node1" presStyleIdx="0" presStyleCnt="4" custLinFactX="37299" custLinFactY="-93360" custLinFactNeighborX="100000" custLinFactNeighborY="-100000"/>
      <dgm:spPr>
        <a:solidFill>
          <a:srgbClr val="92D050"/>
        </a:solidFill>
      </dgm:spPr>
      <dgm:t>
        <a:bodyPr/>
        <a:lstStyle/>
        <a:p>
          <a:endParaRPr lang="de-DE"/>
        </a:p>
      </dgm:t>
    </dgm:pt>
    <dgm:pt modelId="{F2245D28-D491-4923-9F88-012A50307A2A}" type="pres">
      <dgm:prSet presAssocID="{407118D3-8D8D-444F-AE37-C32EAA508E0B}" presName="textBox4a" presStyleLbl="revTx" presStyleIdx="0" presStyleCnt="4" custScaleX="217925" custLinFactNeighborX="22034" custLinFactNeighborY="-17663">
        <dgm:presLayoutVars>
          <dgm:bulletEnabled val="1"/>
        </dgm:presLayoutVars>
      </dgm:prSet>
      <dgm:spPr/>
      <dgm:t>
        <a:bodyPr/>
        <a:lstStyle/>
        <a:p>
          <a:endParaRPr lang="de-DE"/>
        </a:p>
      </dgm:t>
    </dgm:pt>
    <dgm:pt modelId="{413F5E0C-DCE2-4271-AA97-30E53B328F4B}" type="pres">
      <dgm:prSet presAssocID="{1F35F7DD-A4F8-427E-A11A-EACCB7C12C0F}" presName="bullet4b" presStyleLbl="node1" presStyleIdx="1" presStyleCnt="4" custLinFactNeighborX="-74821" custLinFactNeighborY="-30393"/>
      <dgm:spPr>
        <a:solidFill>
          <a:srgbClr val="92D050"/>
        </a:solidFill>
      </dgm:spPr>
      <dgm:t>
        <a:bodyPr/>
        <a:lstStyle/>
        <a:p>
          <a:endParaRPr lang="en-GB"/>
        </a:p>
      </dgm:t>
    </dgm:pt>
    <dgm:pt modelId="{997B86E1-E57A-4305-AF83-4F673E544AB9}" type="pres">
      <dgm:prSet presAssocID="{1F35F7DD-A4F8-427E-A11A-EACCB7C12C0F}" presName="textBox4b" presStyleLbl="revTx" presStyleIdx="1" presStyleCnt="4" custScaleX="145975" custLinFactNeighborX="-52547" custLinFactNeighborY="1621">
        <dgm:presLayoutVars>
          <dgm:bulletEnabled val="1"/>
        </dgm:presLayoutVars>
      </dgm:prSet>
      <dgm:spPr/>
      <dgm:t>
        <a:bodyPr/>
        <a:lstStyle/>
        <a:p>
          <a:endParaRPr lang="de-DE"/>
        </a:p>
      </dgm:t>
    </dgm:pt>
    <dgm:pt modelId="{868A50B4-E6E0-4F0E-9F31-267493AB309A}" type="pres">
      <dgm:prSet presAssocID="{7DADDCB7-0224-4458-84C1-F74839C37B5F}" presName="bullet4c" presStyleLbl="node1" presStyleIdx="2" presStyleCnt="4" custLinFactX="-99105" custLinFactNeighborX="-100000" custLinFactNeighborY="1419"/>
      <dgm:spPr>
        <a:solidFill>
          <a:srgbClr val="92D050"/>
        </a:solidFill>
      </dgm:spPr>
      <dgm:t>
        <a:bodyPr/>
        <a:lstStyle/>
        <a:p>
          <a:endParaRPr lang="en-GB"/>
        </a:p>
      </dgm:t>
    </dgm:pt>
    <dgm:pt modelId="{48E960B7-5D8A-4F3D-9DE7-C76A59EAAA2C}" type="pres">
      <dgm:prSet presAssocID="{7DADDCB7-0224-4458-84C1-F74839C37B5F}" presName="textBox4c" presStyleLbl="revTx" presStyleIdx="2" presStyleCnt="4" custScaleX="129338" custLinFactNeighborX="-74753" custLinFactNeighborY="8755">
        <dgm:presLayoutVars>
          <dgm:bulletEnabled val="1"/>
        </dgm:presLayoutVars>
      </dgm:prSet>
      <dgm:spPr/>
      <dgm:t>
        <a:bodyPr/>
        <a:lstStyle/>
        <a:p>
          <a:endParaRPr lang="de-DE"/>
        </a:p>
      </dgm:t>
    </dgm:pt>
    <dgm:pt modelId="{E3C270F2-C95C-4927-B5C0-7056CC993D52}" type="pres">
      <dgm:prSet presAssocID="{C8A812BA-4A41-466A-9B76-6E0961F43B1B}" presName="bullet4d" presStyleLbl="node1" presStyleIdx="3" presStyleCnt="4" custLinFactX="-100000" custLinFactNeighborX="-151541" custLinFactNeighborY="22798"/>
      <dgm:spPr>
        <a:solidFill>
          <a:srgbClr val="92D050"/>
        </a:solidFill>
      </dgm:spPr>
      <dgm:t>
        <a:bodyPr/>
        <a:lstStyle/>
        <a:p>
          <a:endParaRPr lang="en-GB"/>
        </a:p>
      </dgm:t>
    </dgm:pt>
    <dgm:pt modelId="{E0FD1F71-6484-4367-9AA8-DD1F7A865A95}" type="pres">
      <dgm:prSet presAssocID="{C8A812BA-4A41-466A-9B76-6E0961F43B1B}" presName="textBox4d" presStyleLbl="revTx" presStyleIdx="3" presStyleCnt="4" custScaleX="137511" custLinFactNeighborX="-83248" custLinFactNeighborY="8032">
        <dgm:presLayoutVars>
          <dgm:bulletEnabled val="1"/>
        </dgm:presLayoutVars>
      </dgm:prSet>
      <dgm:spPr/>
      <dgm:t>
        <a:bodyPr/>
        <a:lstStyle/>
        <a:p>
          <a:endParaRPr lang="de-DE"/>
        </a:p>
      </dgm:t>
    </dgm:pt>
  </dgm:ptLst>
  <dgm:cxnLst>
    <dgm:cxn modelId="{39016A41-774D-4217-83F2-119ECA29192B}" srcId="{58694FFC-1CA4-4891-A30F-816238AFE515}" destId="{1F35F7DD-A4F8-427E-A11A-EACCB7C12C0F}" srcOrd="1" destOrd="0" parTransId="{C06E3E4F-F02E-46B8-9A70-FC36BBF95354}" sibTransId="{C2AD38AB-32CA-44FA-BC8F-F5336389414E}"/>
    <dgm:cxn modelId="{F9C03D10-578C-41F3-9972-CF230D9D0A06}" type="presOf" srcId="{1F35F7DD-A4F8-427E-A11A-EACCB7C12C0F}" destId="{997B86E1-E57A-4305-AF83-4F673E544AB9}" srcOrd="0" destOrd="0" presId="urn:microsoft.com/office/officeart/2005/8/layout/arrow2"/>
    <dgm:cxn modelId="{CF06A371-7CD1-4D5B-9B8C-BA79A63F6F33}" type="presOf" srcId="{7DADDCB7-0224-4458-84C1-F74839C37B5F}" destId="{48E960B7-5D8A-4F3D-9DE7-C76A59EAAA2C}" srcOrd="0" destOrd="0" presId="urn:microsoft.com/office/officeart/2005/8/layout/arrow2"/>
    <dgm:cxn modelId="{8817AD66-E30C-4F9E-8021-17BAB0349085}" srcId="{58694FFC-1CA4-4891-A30F-816238AFE515}" destId="{407118D3-8D8D-444F-AE37-C32EAA508E0B}" srcOrd="0" destOrd="0" parTransId="{61DFFB39-4BC5-42D4-9EC3-851BBD02315A}" sibTransId="{6A37AC85-D90C-4324-9CE6-E713CE3BED8F}"/>
    <dgm:cxn modelId="{34AF251B-DC0C-45C8-90B3-46692B7959B5}" srcId="{58694FFC-1CA4-4891-A30F-816238AFE515}" destId="{7DADDCB7-0224-4458-84C1-F74839C37B5F}" srcOrd="2" destOrd="0" parTransId="{C0994B7C-CD1E-4327-BFF5-17B7411D553D}" sibTransId="{0F298EA1-D0BF-4330-ADF9-A2FAA38FE665}"/>
    <dgm:cxn modelId="{B1D73279-1A0D-4EC0-B5CE-8117ECC2CF84}" srcId="{58694FFC-1CA4-4891-A30F-816238AFE515}" destId="{C8A812BA-4A41-466A-9B76-6E0961F43B1B}" srcOrd="3" destOrd="0" parTransId="{24826255-18F9-44F7-93BB-AD467ADB029A}" sibTransId="{1D69694E-3030-4006-9B42-23CE24E72A0B}"/>
    <dgm:cxn modelId="{00971296-27F3-459F-87D3-77D7AC2E12E4}" type="presOf" srcId="{58694FFC-1CA4-4891-A30F-816238AFE515}" destId="{31359412-4F3F-480A-83A6-FBAF48EA61E5}" srcOrd="0" destOrd="0" presId="urn:microsoft.com/office/officeart/2005/8/layout/arrow2"/>
    <dgm:cxn modelId="{1B46227E-31C5-4EE7-A0AC-A7EDEC4ACF84}" type="presOf" srcId="{407118D3-8D8D-444F-AE37-C32EAA508E0B}" destId="{F2245D28-D491-4923-9F88-012A50307A2A}" srcOrd="0" destOrd="0" presId="urn:microsoft.com/office/officeart/2005/8/layout/arrow2"/>
    <dgm:cxn modelId="{A66D98A0-4731-4B58-AA20-CA04D86C4F91}" type="presOf" srcId="{C8A812BA-4A41-466A-9B76-6E0961F43B1B}" destId="{E0FD1F71-6484-4367-9AA8-DD1F7A865A95}" srcOrd="0" destOrd="0" presId="urn:microsoft.com/office/officeart/2005/8/layout/arrow2"/>
    <dgm:cxn modelId="{FD93CA35-69CA-4220-8767-2EC1D10E2AA3}" type="presParOf" srcId="{31359412-4F3F-480A-83A6-FBAF48EA61E5}" destId="{92F5A32E-0858-4EB5-8B17-91C64ED40DCA}" srcOrd="0" destOrd="0" presId="urn:microsoft.com/office/officeart/2005/8/layout/arrow2"/>
    <dgm:cxn modelId="{CCD3380B-15B9-4CF8-8BF3-62CE2D1730E6}" type="presParOf" srcId="{31359412-4F3F-480A-83A6-FBAF48EA61E5}" destId="{06DBBE7E-E270-482C-ABC4-C9CAE7A69350}" srcOrd="1" destOrd="0" presId="urn:microsoft.com/office/officeart/2005/8/layout/arrow2"/>
    <dgm:cxn modelId="{2A878703-6BCE-4948-ACAB-673C6853B17A}" type="presParOf" srcId="{06DBBE7E-E270-482C-ABC4-C9CAE7A69350}" destId="{555C1699-3656-477D-B96A-DACE23EE97A5}" srcOrd="0" destOrd="0" presId="urn:microsoft.com/office/officeart/2005/8/layout/arrow2"/>
    <dgm:cxn modelId="{E837F890-1FBF-4CA1-A04A-2D9AE4F0C493}" type="presParOf" srcId="{06DBBE7E-E270-482C-ABC4-C9CAE7A69350}" destId="{F2245D28-D491-4923-9F88-012A50307A2A}" srcOrd="1" destOrd="0" presId="urn:microsoft.com/office/officeart/2005/8/layout/arrow2"/>
    <dgm:cxn modelId="{3CF85837-3BE1-4B13-8594-3E379FA47B68}" type="presParOf" srcId="{06DBBE7E-E270-482C-ABC4-C9CAE7A69350}" destId="{413F5E0C-DCE2-4271-AA97-30E53B328F4B}" srcOrd="2" destOrd="0" presId="urn:microsoft.com/office/officeart/2005/8/layout/arrow2"/>
    <dgm:cxn modelId="{FE8AC807-5AFA-44D9-8CB7-006ED812E931}" type="presParOf" srcId="{06DBBE7E-E270-482C-ABC4-C9CAE7A69350}" destId="{997B86E1-E57A-4305-AF83-4F673E544AB9}" srcOrd="3" destOrd="0" presId="urn:microsoft.com/office/officeart/2005/8/layout/arrow2"/>
    <dgm:cxn modelId="{7C5F9D10-0E95-4078-BBA4-DC94A4D2A38A}" type="presParOf" srcId="{06DBBE7E-E270-482C-ABC4-C9CAE7A69350}" destId="{868A50B4-E6E0-4F0E-9F31-267493AB309A}" srcOrd="4" destOrd="0" presId="urn:microsoft.com/office/officeart/2005/8/layout/arrow2"/>
    <dgm:cxn modelId="{821252CA-4577-43A7-B27E-DD289168A66D}" type="presParOf" srcId="{06DBBE7E-E270-482C-ABC4-C9CAE7A69350}" destId="{48E960B7-5D8A-4F3D-9DE7-C76A59EAAA2C}" srcOrd="5" destOrd="0" presId="urn:microsoft.com/office/officeart/2005/8/layout/arrow2"/>
    <dgm:cxn modelId="{78742AA1-2B4E-415D-8818-C59EB7BA1C59}" type="presParOf" srcId="{06DBBE7E-E270-482C-ABC4-C9CAE7A69350}" destId="{E3C270F2-C95C-4927-B5C0-7056CC993D52}" srcOrd="6" destOrd="0" presId="urn:microsoft.com/office/officeart/2005/8/layout/arrow2"/>
    <dgm:cxn modelId="{5CE91A82-3CAB-405D-B31E-9ABB6732FCFF}" type="presParOf" srcId="{06DBBE7E-E270-482C-ABC4-C9CAE7A69350}" destId="{E0FD1F71-6484-4367-9AA8-DD1F7A865A95}"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F5A32E-0858-4EB5-8B17-91C64ED40DCA}">
      <dsp:nvSpPr>
        <dsp:cNvPr id="0" name=""/>
        <dsp:cNvSpPr/>
      </dsp:nvSpPr>
      <dsp:spPr>
        <a:xfrm>
          <a:off x="891574" y="222729"/>
          <a:ext cx="4667952" cy="3742946"/>
        </a:xfrm>
        <a:prstGeom prst="swooshArrow">
          <a:avLst>
            <a:gd name="adj1" fmla="val 25000"/>
            <a:gd name="adj2" fmla="val 25000"/>
          </a:avLst>
        </a:prstGeom>
        <a:gradFill rotWithShape="0">
          <a:gsLst>
            <a:gs pos="20849">
              <a:srgbClr val="AFDC7F">
                <a:lumMod val="94000"/>
                <a:lumOff val="6000"/>
              </a:srgbClr>
            </a:gs>
            <a:gs pos="73750">
              <a:srgbClr val="92D050">
                <a:lumMod val="25000"/>
                <a:lumOff val="75000"/>
              </a:srgbClr>
            </a:gs>
            <a:gs pos="9000">
              <a:srgbClr val="92D050">
                <a:lumMod val="87000"/>
                <a:lumOff val="13000"/>
              </a:srgbClr>
            </a:gs>
            <a:gs pos="91259">
              <a:srgbClr val="C6E5B5">
                <a:lumMod val="55000"/>
                <a:lumOff val="45000"/>
              </a:srgbClr>
            </a:gs>
            <a:gs pos="50000">
              <a:srgbClr val="92D050">
                <a:lumMod val="29000"/>
                <a:lumOff val="71000"/>
              </a:srgbClr>
            </a:gs>
            <a:gs pos="98000">
              <a:srgbClr val="92D050">
                <a:lumMod val="54000"/>
                <a:lumOff val="46000"/>
              </a:srgbClr>
            </a:gs>
          </a:gsLst>
          <a:lin ang="5400000" scaled="0"/>
        </a:gradFill>
        <a:ln>
          <a:noFill/>
        </a:ln>
        <a:effectLst/>
      </dsp:spPr>
      <dsp:style>
        <a:lnRef idx="0">
          <a:scrgbClr r="0" g="0" b="0"/>
        </a:lnRef>
        <a:fillRef idx="1">
          <a:scrgbClr r="0" g="0" b="0"/>
        </a:fillRef>
        <a:effectRef idx="0">
          <a:scrgbClr r="0" g="0" b="0"/>
        </a:effectRef>
        <a:fontRef idx="minor"/>
      </dsp:style>
    </dsp:sp>
    <dsp:sp modelId="{555C1699-3656-477D-B96A-DACE23EE97A5}">
      <dsp:nvSpPr>
        <dsp:cNvPr id="0" name=""/>
        <dsp:cNvSpPr/>
      </dsp:nvSpPr>
      <dsp:spPr>
        <a:xfrm>
          <a:off x="1331258" y="2953659"/>
          <a:ext cx="175785" cy="175785"/>
        </a:xfrm>
        <a:prstGeom prst="ellipse">
          <a:avLst/>
        </a:prstGeom>
        <a:solidFill>
          <a:srgbClr val="92D050"/>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245D28-D491-4923-9F88-012A50307A2A}">
      <dsp:nvSpPr>
        <dsp:cNvPr id="0" name=""/>
        <dsp:cNvSpPr/>
      </dsp:nvSpPr>
      <dsp:spPr>
        <a:xfrm>
          <a:off x="695170" y="3180645"/>
          <a:ext cx="2848124" cy="1136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145" tIns="0" rIns="0" bIns="0" numCol="1" spcCol="1270" anchor="t" anchorCtr="0">
          <a:noAutofit/>
        </a:bodyPr>
        <a:lstStyle/>
        <a:p>
          <a:pPr lvl="0" algn="l" defTabSz="800100">
            <a:lnSpc>
              <a:spcPct val="90000"/>
            </a:lnSpc>
            <a:spcBef>
              <a:spcPct val="0"/>
            </a:spcBef>
            <a:spcAft>
              <a:spcPct val="35000"/>
            </a:spcAft>
          </a:pPr>
          <a:r>
            <a:rPr lang="de-DE" sz="1800" kern="1200" spc="60" noProof="0" dirty="0" smtClean="0">
              <a:solidFill>
                <a:schemeClr val="tx1">
                  <a:lumMod val="75000"/>
                  <a:lumOff val="25000"/>
                </a:schemeClr>
              </a:solidFill>
              <a:latin typeface="+mn-lt"/>
              <a:ea typeface="+mn-ea"/>
              <a:cs typeface="+mn-cs"/>
            </a:rPr>
            <a:t>Dependency on oil</a:t>
          </a:r>
          <a:endParaRPr lang="de-DE" sz="1800" kern="1200" spc="60" noProof="0" dirty="0">
            <a:solidFill>
              <a:schemeClr val="tx1">
                <a:lumMod val="75000"/>
                <a:lumOff val="25000"/>
              </a:schemeClr>
            </a:solidFill>
            <a:latin typeface="+mn-lt"/>
            <a:ea typeface="+mn-ea"/>
            <a:cs typeface="+mn-cs"/>
          </a:endParaRPr>
        </a:p>
      </dsp:txBody>
      <dsp:txXfrm>
        <a:off x="695170" y="3180645"/>
        <a:ext cx="2848124" cy="1136875"/>
      </dsp:txXfrm>
    </dsp:sp>
    <dsp:sp modelId="{413F5E0C-DCE2-4271-AA97-30E53B328F4B}">
      <dsp:nvSpPr>
        <dsp:cNvPr id="0" name=""/>
        <dsp:cNvSpPr/>
      </dsp:nvSpPr>
      <dsp:spPr>
        <a:xfrm>
          <a:off x="2103132" y="2089562"/>
          <a:ext cx="305714" cy="305714"/>
        </a:xfrm>
        <a:prstGeom prst="ellipse">
          <a:avLst/>
        </a:prstGeom>
        <a:solidFill>
          <a:srgbClr val="92D050"/>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7B86E1-E57A-4305-AF83-4F673E544AB9}">
      <dsp:nvSpPr>
        <dsp:cNvPr id="0" name=""/>
        <dsp:cNvSpPr/>
      </dsp:nvSpPr>
      <dsp:spPr>
        <a:xfrm>
          <a:off x="1272399" y="2370721"/>
          <a:ext cx="2342899" cy="2182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992" tIns="0" rIns="0" bIns="0" numCol="1" spcCol="1270" anchor="t" anchorCtr="0">
          <a:noAutofit/>
        </a:bodyPr>
        <a:lstStyle/>
        <a:p>
          <a:pPr lvl="0" algn="ctr" defTabSz="800100">
            <a:lnSpc>
              <a:spcPct val="90000"/>
            </a:lnSpc>
            <a:spcBef>
              <a:spcPct val="0"/>
            </a:spcBef>
            <a:spcAft>
              <a:spcPct val="35000"/>
            </a:spcAft>
          </a:pPr>
          <a:r>
            <a:rPr lang="de-DE" sz="1800" kern="1200" spc="60" noProof="0" dirty="0" err="1" smtClean="0">
              <a:solidFill>
                <a:schemeClr val="tx1">
                  <a:lumMod val="75000"/>
                  <a:lumOff val="25000"/>
                </a:schemeClr>
              </a:solidFill>
              <a:latin typeface="+mn-lt"/>
              <a:ea typeface="+mn-ea"/>
              <a:cs typeface="+mn-cs"/>
            </a:rPr>
            <a:t>Increasing</a:t>
          </a:r>
          <a:r>
            <a:rPr lang="de-DE" sz="1800" kern="1200" spc="60" noProof="0" dirty="0" smtClean="0">
              <a:solidFill>
                <a:schemeClr val="tx1">
                  <a:lumMod val="75000"/>
                  <a:lumOff val="25000"/>
                </a:schemeClr>
              </a:solidFill>
              <a:latin typeface="+mn-lt"/>
              <a:ea typeface="+mn-ea"/>
              <a:cs typeface="+mn-cs"/>
            </a:rPr>
            <a:t> </a:t>
          </a:r>
          <a:r>
            <a:rPr lang="de-DE" sz="1800" kern="1200" spc="60" noProof="0" dirty="0" err="1" smtClean="0">
              <a:solidFill>
                <a:schemeClr val="tx1">
                  <a:lumMod val="75000"/>
                  <a:lumOff val="25000"/>
                </a:schemeClr>
              </a:solidFill>
              <a:latin typeface="+mn-lt"/>
              <a:ea typeface="+mn-ea"/>
              <a:cs typeface="+mn-cs"/>
            </a:rPr>
            <a:t>transport</a:t>
          </a:r>
          <a:r>
            <a:rPr lang="de-DE" sz="1800" kern="1200" spc="60" noProof="0" dirty="0" smtClean="0">
              <a:solidFill>
                <a:schemeClr val="tx1">
                  <a:lumMod val="75000"/>
                  <a:lumOff val="25000"/>
                </a:schemeClr>
              </a:solidFill>
              <a:latin typeface="+mn-lt"/>
              <a:ea typeface="+mn-ea"/>
              <a:cs typeface="+mn-cs"/>
            </a:rPr>
            <a:t> </a:t>
          </a:r>
          <a:r>
            <a:rPr lang="de-DE" sz="1800" kern="1200" spc="60" noProof="0" dirty="0" err="1" smtClean="0">
              <a:solidFill>
                <a:schemeClr val="tx1">
                  <a:lumMod val="75000"/>
                  <a:lumOff val="25000"/>
                </a:schemeClr>
              </a:solidFill>
              <a:latin typeface="+mn-lt"/>
              <a:ea typeface="+mn-ea"/>
              <a:cs typeface="+mn-cs"/>
            </a:rPr>
            <a:t>volume</a:t>
          </a:r>
          <a:endParaRPr lang="de-DE" sz="1800" kern="1200" spc="60" noProof="0" dirty="0">
            <a:solidFill>
              <a:schemeClr val="tx1">
                <a:lumMod val="75000"/>
                <a:lumOff val="25000"/>
              </a:schemeClr>
            </a:solidFill>
            <a:latin typeface="+mn-lt"/>
            <a:ea typeface="+mn-ea"/>
            <a:cs typeface="+mn-cs"/>
          </a:endParaRPr>
        </a:p>
      </dsp:txBody>
      <dsp:txXfrm>
        <a:off x="1272399" y="2370721"/>
        <a:ext cx="2342899" cy="2182991"/>
      </dsp:txXfrm>
    </dsp:sp>
    <dsp:sp modelId="{868A50B4-E6E0-4F0E-9F31-267493AB309A}">
      <dsp:nvSpPr>
        <dsp:cNvPr id="0" name=""/>
        <dsp:cNvSpPr/>
      </dsp:nvSpPr>
      <dsp:spPr>
        <a:xfrm>
          <a:off x="3111246" y="1369484"/>
          <a:ext cx="405071" cy="405071"/>
        </a:xfrm>
        <a:prstGeom prst="ellipse">
          <a:avLst/>
        </a:prstGeom>
        <a:solidFill>
          <a:srgbClr val="92D050"/>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E960B7-5D8A-4F3D-9DE7-C76A59EAAA2C}">
      <dsp:nvSpPr>
        <dsp:cNvPr id="0" name=""/>
        <dsp:cNvSpPr/>
      </dsp:nvSpPr>
      <dsp:spPr>
        <a:xfrm>
          <a:off x="2685076" y="1824724"/>
          <a:ext cx="2075875" cy="2952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4639" tIns="0" rIns="0" bIns="0" numCol="1" spcCol="1270" anchor="t" anchorCtr="0">
          <a:noAutofit/>
        </a:bodyPr>
        <a:lstStyle/>
        <a:p>
          <a:pPr lvl="0" algn="ctr" defTabSz="800100">
            <a:lnSpc>
              <a:spcPct val="90000"/>
            </a:lnSpc>
            <a:spcBef>
              <a:spcPct val="0"/>
            </a:spcBef>
            <a:spcAft>
              <a:spcPct val="35000"/>
            </a:spcAft>
          </a:pPr>
          <a:r>
            <a:rPr lang="de-DE" sz="1800" kern="1200" spc="60" noProof="0" dirty="0" err="1" smtClean="0">
              <a:solidFill>
                <a:schemeClr val="tx1">
                  <a:lumMod val="75000"/>
                  <a:lumOff val="25000"/>
                </a:schemeClr>
              </a:solidFill>
              <a:latin typeface="+mn-lt"/>
              <a:ea typeface="+mn-ea"/>
              <a:cs typeface="+mn-cs"/>
            </a:rPr>
            <a:t>Greenhouse</a:t>
          </a:r>
          <a:r>
            <a:rPr lang="de-DE" sz="1800" kern="1200" spc="60" noProof="0" dirty="0" smtClean="0">
              <a:solidFill>
                <a:schemeClr val="tx1">
                  <a:lumMod val="75000"/>
                  <a:lumOff val="25000"/>
                </a:schemeClr>
              </a:solidFill>
              <a:latin typeface="+mn-lt"/>
              <a:ea typeface="+mn-ea"/>
              <a:cs typeface="+mn-cs"/>
            </a:rPr>
            <a:t> </a:t>
          </a:r>
          <a:r>
            <a:rPr lang="de-DE" sz="1800" kern="1200" spc="60" noProof="0" dirty="0" err="1" smtClean="0">
              <a:solidFill>
                <a:schemeClr val="tx1">
                  <a:lumMod val="75000"/>
                  <a:lumOff val="25000"/>
                </a:schemeClr>
              </a:solidFill>
              <a:latin typeface="+mn-lt"/>
              <a:ea typeface="+mn-ea"/>
              <a:cs typeface="+mn-cs"/>
            </a:rPr>
            <a:t>gases</a:t>
          </a:r>
          <a:r>
            <a:rPr lang="de-DE" sz="1800" kern="1200" spc="60" noProof="0" dirty="0" smtClean="0">
              <a:solidFill>
                <a:schemeClr val="tx1">
                  <a:lumMod val="75000"/>
                  <a:lumOff val="25000"/>
                </a:schemeClr>
              </a:solidFill>
              <a:latin typeface="+mn-lt"/>
              <a:ea typeface="+mn-ea"/>
              <a:cs typeface="+mn-cs"/>
            </a:rPr>
            <a:t> </a:t>
          </a:r>
          <a:endParaRPr lang="de-DE" sz="2000" kern="1200" noProof="0" dirty="0">
            <a:solidFill>
              <a:schemeClr val="tx1">
                <a:lumMod val="75000"/>
                <a:lumOff val="25000"/>
              </a:schemeClr>
            </a:solidFill>
          </a:endParaRPr>
        </a:p>
      </dsp:txBody>
      <dsp:txXfrm>
        <a:off x="2685076" y="1824724"/>
        <a:ext cx="2075875" cy="2952054"/>
      </dsp:txXfrm>
    </dsp:sp>
    <dsp:sp modelId="{E3C270F2-C95C-4927-B5C0-7056CC993D52}">
      <dsp:nvSpPr>
        <dsp:cNvPr id="0" name=""/>
        <dsp:cNvSpPr/>
      </dsp:nvSpPr>
      <dsp:spPr>
        <a:xfrm>
          <a:off x="4280081" y="945760"/>
          <a:ext cx="542643" cy="542643"/>
        </a:xfrm>
        <a:prstGeom prst="ellipse">
          <a:avLst/>
        </a:prstGeom>
        <a:solidFill>
          <a:srgbClr val="92D050"/>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FD1F71-6484-4367-9AA8-DD1F7A865A95}">
      <dsp:nvSpPr>
        <dsp:cNvPr id="0" name=""/>
        <dsp:cNvSpPr/>
      </dsp:nvSpPr>
      <dsp:spPr>
        <a:xfrm>
          <a:off x="4279215" y="1351830"/>
          <a:ext cx="2207052" cy="3424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535" tIns="0" rIns="0" bIns="0" numCol="1" spcCol="1270" anchor="t" anchorCtr="0">
          <a:noAutofit/>
        </a:bodyPr>
        <a:lstStyle/>
        <a:p>
          <a:pPr lvl="0" algn="ctr" defTabSz="800100">
            <a:lnSpc>
              <a:spcPct val="90000"/>
            </a:lnSpc>
            <a:spcBef>
              <a:spcPct val="0"/>
            </a:spcBef>
            <a:spcAft>
              <a:spcPct val="35000"/>
            </a:spcAft>
          </a:pPr>
          <a:r>
            <a:rPr lang="de-DE" sz="1800" kern="1200" spc="60" noProof="0" dirty="0" err="1" smtClean="0">
              <a:solidFill>
                <a:schemeClr val="tx1">
                  <a:lumMod val="75000"/>
                  <a:lumOff val="25000"/>
                </a:schemeClr>
              </a:solidFill>
              <a:latin typeface="+mn-lt"/>
              <a:ea typeface="+mn-ea"/>
              <a:cs typeface="+mn-cs"/>
            </a:rPr>
            <a:t>Multimodality</a:t>
          </a:r>
          <a:r>
            <a:rPr lang="de-DE" sz="1800" kern="1200" spc="60" noProof="0" dirty="0" smtClean="0">
              <a:solidFill>
                <a:schemeClr val="tx1">
                  <a:lumMod val="75000"/>
                  <a:lumOff val="25000"/>
                </a:schemeClr>
              </a:solidFill>
              <a:latin typeface="+mn-lt"/>
              <a:ea typeface="+mn-ea"/>
              <a:cs typeface="+mn-cs"/>
            </a:rPr>
            <a:t>*</a:t>
          </a:r>
          <a:br>
            <a:rPr lang="de-DE" sz="1800" kern="1200" spc="60" noProof="0" dirty="0" smtClean="0">
              <a:solidFill>
                <a:schemeClr val="tx1">
                  <a:lumMod val="75000"/>
                  <a:lumOff val="25000"/>
                </a:schemeClr>
              </a:solidFill>
              <a:latin typeface="+mn-lt"/>
              <a:ea typeface="+mn-ea"/>
              <a:cs typeface="+mn-cs"/>
            </a:rPr>
          </a:br>
          <a:r>
            <a:rPr lang="de-DE" sz="1800" kern="1200" spc="60" noProof="0" dirty="0" smtClean="0">
              <a:solidFill>
                <a:schemeClr val="tx1">
                  <a:lumMod val="75000"/>
                  <a:lumOff val="25000"/>
                </a:schemeClr>
              </a:solidFill>
              <a:latin typeface="+mn-lt"/>
              <a:ea typeface="+mn-ea"/>
              <a:cs typeface="+mn-cs"/>
            </a:rPr>
            <a:t>/modal </a:t>
          </a:r>
          <a:r>
            <a:rPr lang="de-DE" sz="1800" kern="1200" spc="60" noProof="0" dirty="0" err="1" smtClean="0">
              <a:solidFill>
                <a:schemeClr val="tx1">
                  <a:lumMod val="75000"/>
                  <a:lumOff val="25000"/>
                </a:schemeClr>
              </a:solidFill>
              <a:latin typeface="+mn-lt"/>
              <a:ea typeface="+mn-ea"/>
              <a:cs typeface="+mn-cs"/>
            </a:rPr>
            <a:t>shift</a:t>
          </a:r>
          <a:endParaRPr lang="de-DE" sz="1800" kern="1200" spc="60" noProof="0" dirty="0">
            <a:solidFill>
              <a:schemeClr val="tx1">
                <a:lumMod val="75000"/>
                <a:lumOff val="25000"/>
              </a:schemeClr>
            </a:solidFill>
            <a:latin typeface="+mn-lt"/>
            <a:ea typeface="+mn-ea"/>
            <a:cs typeface="+mn-cs"/>
          </a:endParaRPr>
        </a:p>
      </dsp:txBody>
      <dsp:txXfrm>
        <a:off x="4279215" y="1351830"/>
        <a:ext cx="2207052" cy="3424956"/>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412"/>
          </a:xfrm>
          <a:prstGeom prst="rect">
            <a:avLst/>
          </a:prstGeom>
        </p:spPr>
        <p:txBody>
          <a:bodyPr vert="horz" lIns="92125" tIns="46062" rIns="92125" bIns="46062" rtlCol="0"/>
          <a:lstStyle>
            <a:lvl1pPr algn="l">
              <a:defRPr sz="1200"/>
            </a:lvl1pPr>
          </a:lstStyle>
          <a:p>
            <a:endParaRPr lang="de-AT" dirty="0"/>
          </a:p>
        </p:txBody>
      </p:sp>
      <p:sp>
        <p:nvSpPr>
          <p:cNvPr id="3" name="Date Placeholder 2"/>
          <p:cNvSpPr>
            <a:spLocks noGrp="1"/>
          </p:cNvSpPr>
          <p:nvPr>
            <p:ph type="dt" idx="1"/>
          </p:nvPr>
        </p:nvSpPr>
        <p:spPr>
          <a:xfrm>
            <a:off x="3850444" y="0"/>
            <a:ext cx="2945659" cy="496412"/>
          </a:xfrm>
          <a:prstGeom prst="rect">
            <a:avLst/>
          </a:prstGeom>
        </p:spPr>
        <p:txBody>
          <a:bodyPr vert="horz" lIns="92125" tIns="46062" rIns="92125" bIns="46062" rtlCol="0"/>
          <a:lstStyle>
            <a:lvl1pPr algn="r">
              <a:defRPr sz="1200"/>
            </a:lvl1pPr>
          </a:lstStyle>
          <a:p>
            <a:fld id="{CCFC2A34-98BB-4C93-A97D-162B0DCA04A7}" type="datetimeFigureOut">
              <a:rPr lang="de-AT" smtClean="0"/>
              <a:t>04.06.2019</a:t>
            </a:fld>
            <a:endParaRPr lang="de-AT" dirty="0"/>
          </a:p>
        </p:txBody>
      </p:sp>
      <p:sp>
        <p:nvSpPr>
          <p:cNvPr id="4" name="Slide Image Placeholder 3"/>
          <p:cNvSpPr>
            <a:spLocks noGrp="1" noRot="1" noChangeAspect="1"/>
          </p:cNvSpPr>
          <p:nvPr>
            <p:ph type="sldImg" idx="2"/>
          </p:nvPr>
        </p:nvSpPr>
        <p:spPr>
          <a:xfrm>
            <a:off x="950565" y="787648"/>
            <a:ext cx="4965700" cy="3724275"/>
          </a:xfrm>
          <a:prstGeom prst="rect">
            <a:avLst/>
          </a:prstGeom>
          <a:noFill/>
          <a:ln w="12700">
            <a:solidFill>
              <a:prstClr val="black"/>
            </a:solidFill>
          </a:ln>
        </p:spPr>
        <p:txBody>
          <a:bodyPr vert="horz" lIns="92125" tIns="46062" rIns="92125" bIns="46062" rtlCol="0" anchor="ctr"/>
          <a:lstStyle/>
          <a:p>
            <a:endParaRPr lang="de-AT" dirty="0"/>
          </a:p>
        </p:txBody>
      </p:sp>
      <p:sp>
        <p:nvSpPr>
          <p:cNvPr id="5" name="Notes Placeholder 4"/>
          <p:cNvSpPr>
            <a:spLocks noGrp="1"/>
          </p:cNvSpPr>
          <p:nvPr>
            <p:ph type="body" sz="quarter" idx="3"/>
          </p:nvPr>
        </p:nvSpPr>
        <p:spPr>
          <a:xfrm>
            <a:off x="679768" y="4715907"/>
            <a:ext cx="5438140" cy="4467702"/>
          </a:xfrm>
          <a:prstGeom prst="rect">
            <a:avLst/>
          </a:prstGeom>
        </p:spPr>
        <p:txBody>
          <a:bodyPr vert="horz" lIns="92125" tIns="46062" rIns="92125" bIns="460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AT"/>
          </a:p>
        </p:txBody>
      </p:sp>
      <p:sp>
        <p:nvSpPr>
          <p:cNvPr id="6" name="Footer Placeholder 5"/>
          <p:cNvSpPr>
            <a:spLocks noGrp="1"/>
          </p:cNvSpPr>
          <p:nvPr>
            <p:ph type="ftr" sz="quarter" idx="4"/>
          </p:nvPr>
        </p:nvSpPr>
        <p:spPr>
          <a:xfrm>
            <a:off x="1" y="9430092"/>
            <a:ext cx="2945659" cy="496412"/>
          </a:xfrm>
          <a:prstGeom prst="rect">
            <a:avLst/>
          </a:prstGeom>
        </p:spPr>
        <p:txBody>
          <a:bodyPr vert="horz" lIns="92125" tIns="46062" rIns="92125" bIns="46062" rtlCol="0" anchor="b"/>
          <a:lstStyle>
            <a:lvl1pPr algn="l">
              <a:defRPr sz="1200"/>
            </a:lvl1pPr>
          </a:lstStyle>
          <a:p>
            <a:endParaRPr lang="de-AT" dirty="0"/>
          </a:p>
        </p:txBody>
      </p:sp>
      <p:sp>
        <p:nvSpPr>
          <p:cNvPr id="7" name="Slide Number Placeholder 6"/>
          <p:cNvSpPr>
            <a:spLocks noGrp="1"/>
          </p:cNvSpPr>
          <p:nvPr>
            <p:ph type="sldNum" sz="quarter" idx="5"/>
          </p:nvPr>
        </p:nvSpPr>
        <p:spPr>
          <a:xfrm>
            <a:off x="3850444" y="9430092"/>
            <a:ext cx="2945659" cy="496412"/>
          </a:xfrm>
          <a:prstGeom prst="rect">
            <a:avLst/>
          </a:prstGeom>
        </p:spPr>
        <p:txBody>
          <a:bodyPr vert="horz" lIns="92125" tIns="46062" rIns="92125" bIns="46062" rtlCol="0" anchor="b"/>
          <a:lstStyle>
            <a:lvl1pPr algn="r">
              <a:defRPr sz="1200"/>
            </a:lvl1pPr>
          </a:lstStyle>
          <a:p>
            <a:fld id="{56F06DAA-0A4E-4110-9797-3FB8CA0FEA93}" type="slidenum">
              <a:rPr lang="de-AT" smtClean="0"/>
              <a:t>‹#›</a:t>
            </a:fld>
            <a:endParaRPr lang="de-AT" dirty="0"/>
          </a:p>
        </p:txBody>
      </p:sp>
    </p:spTree>
    <p:extLst>
      <p:ext uri="{BB962C8B-B14F-4D97-AF65-F5344CB8AC3E}">
        <p14:creationId xmlns:p14="http://schemas.microsoft.com/office/powerpoint/2010/main" val="1550144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ec.europa.eu/transport/media/publications/doc/trends-to-2050-update-2013.pdf"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www.oecd-ilibrary.org/docserver/download/7414021e.pdf?expires=1457012730&amp;id=id&amp;accname=ocid56027859&amp;checksum=F3F96F396835D30F46A01AD6921DC83C"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eur-lex.europa.eu/legal-content/de/TXT/PDF/?uri=CELEX:52011DC0144"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endParaRPr lang="en-US" noProof="0" dirty="0"/>
          </a:p>
        </p:txBody>
      </p:sp>
      <p:sp>
        <p:nvSpPr>
          <p:cNvPr id="4" name="Slide Number Placeholder 3"/>
          <p:cNvSpPr>
            <a:spLocks noGrp="1"/>
          </p:cNvSpPr>
          <p:nvPr>
            <p:ph type="sldNum" sz="quarter" idx="10"/>
          </p:nvPr>
        </p:nvSpPr>
        <p:spPr/>
        <p:txBody>
          <a:bodyPr/>
          <a:lstStyle/>
          <a:p>
            <a:fld id="{56F06DAA-0A4E-4110-9797-3FB8CA0FEA93}" type="slidenum">
              <a:rPr lang="de-AT" smtClean="0"/>
              <a:t>1</a:t>
            </a:fld>
            <a:endParaRPr lang="de-AT" dirty="0"/>
          </a:p>
        </p:txBody>
      </p:sp>
    </p:spTree>
    <p:extLst>
      <p:ext uri="{BB962C8B-B14F-4D97-AF65-F5344CB8AC3E}">
        <p14:creationId xmlns:p14="http://schemas.microsoft.com/office/powerpoint/2010/main" val="1681442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0913" y="787400"/>
            <a:ext cx="4965700" cy="3724275"/>
          </a:xfrm>
        </p:spPr>
      </p:sp>
      <p:sp>
        <p:nvSpPr>
          <p:cNvPr id="3" name="Notizenplatzhalter 2"/>
          <p:cNvSpPr>
            <a:spLocks noGrp="1"/>
          </p:cNvSpPr>
          <p:nvPr>
            <p:ph type="body" idx="1"/>
          </p:nvPr>
        </p:nvSpPr>
        <p:spPr/>
        <p:txBody>
          <a:bodyPr/>
          <a:lstStyle/>
          <a:p>
            <a:r>
              <a:rPr lang="de-DE" dirty="0" smtClean="0"/>
              <a:t>Diese Folie kann je nach Bedarf abgeändert</a:t>
            </a:r>
            <a:r>
              <a:rPr lang="de-DE" baseline="0" dirty="0" smtClean="0"/>
              <a:t> werden!</a:t>
            </a:r>
            <a:endParaRPr lang="en-GB" dirty="0"/>
          </a:p>
        </p:txBody>
      </p:sp>
      <p:sp>
        <p:nvSpPr>
          <p:cNvPr id="4" name="Foliennummernplatzhalter 3"/>
          <p:cNvSpPr>
            <a:spLocks noGrp="1"/>
          </p:cNvSpPr>
          <p:nvPr>
            <p:ph type="sldNum" sz="quarter" idx="10"/>
          </p:nvPr>
        </p:nvSpPr>
        <p:spPr/>
        <p:txBody>
          <a:bodyPr/>
          <a:lstStyle/>
          <a:p>
            <a:fld id="{56F06DAA-0A4E-4110-9797-3FB8CA0FEA93}" type="slidenum">
              <a:rPr lang="de-AT" smtClean="0"/>
              <a:t>2</a:t>
            </a:fld>
            <a:endParaRPr lang="de-AT" dirty="0"/>
          </a:p>
        </p:txBody>
      </p:sp>
    </p:spTree>
    <p:extLst>
      <p:ext uri="{BB962C8B-B14F-4D97-AF65-F5344CB8AC3E}">
        <p14:creationId xmlns:p14="http://schemas.microsoft.com/office/powerpoint/2010/main" val="831298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0913" y="787400"/>
            <a:ext cx="4965700" cy="3724275"/>
          </a:xfrm>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10"/>
          </p:nvPr>
        </p:nvSpPr>
        <p:spPr/>
        <p:txBody>
          <a:bodyPr/>
          <a:lstStyle/>
          <a:p>
            <a:fld id="{56F06DAA-0A4E-4110-9797-3FB8CA0FEA93}" type="slidenum">
              <a:rPr lang="de-AT" smtClean="0"/>
              <a:t>3</a:t>
            </a:fld>
            <a:endParaRPr lang="de-AT" dirty="0"/>
          </a:p>
        </p:txBody>
      </p:sp>
    </p:spTree>
    <p:extLst>
      <p:ext uri="{BB962C8B-B14F-4D97-AF65-F5344CB8AC3E}">
        <p14:creationId xmlns:p14="http://schemas.microsoft.com/office/powerpoint/2010/main" val="1733939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0913" y="787400"/>
            <a:ext cx="4965700" cy="3724275"/>
          </a:xfrm>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10"/>
          </p:nvPr>
        </p:nvSpPr>
        <p:spPr/>
        <p:txBody>
          <a:bodyPr/>
          <a:lstStyle/>
          <a:p>
            <a:fld id="{56F06DAA-0A4E-4110-9797-3FB8CA0FEA93}" type="slidenum">
              <a:rPr lang="de-AT" smtClean="0"/>
              <a:t>4</a:t>
            </a:fld>
            <a:endParaRPr lang="de-AT" dirty="0"/>
          </a:p>
        </p:txBody>
      </p:sp>
    </p:spTree>
    <p:extLst>
      <p:ext uri="{BB962C8B-B14F-4D97-AF65-F5344CB8AC3E}">
        <p14:creationId xmlns:p14="http://schemas.microsoft.com/office/powerpoint/2010/main" val="1948677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pPr defTabSz="913028">
              <a:defRPr/>
            </a:pPr>
            <a:r>
              <a:rPr lang="en-US" dirty="0" smtClean="0"/>
              <a:t>As the 2014 Modal Split in Europe shows, a large part (76%) of freight transport is organized by the truck. By 2050, an additional 55 % increase in truck transport is forecasted, with a</a:t>
            </a:r>
            <a:r>
              <a:rPr lang="en-US" baseline="0" dirty="0" smtClean="0"/>
              <a:t> 57%</a:t>
            </a:r>
            <a:r>
              <a:rPr lang="en-US" dirty="0" smtClean="0"/>
              <a:t> volume overall transport increase. Above all, international freight traffic will increase and so will the transport routes. In addition, the transport infrastructure is increasingly reaching its limits – congestion</a:t>
            </a:r>
            <a:r>
              <a:rPr lang="en-US" baseline="0" dirty="0" smtClean="0"/>
              <a:t> is</a:t>
            </a:r>
            <a:r>
              <a:rPr lang="en-US" dirty="0" smtClean="0"/>
              <a:t> the result. In addition, rising energy costs and increasing pressure from the public and political sectors lead to the fact that sustainable transport solutions have to be found. </a:t>
            </a:r>
          </a:p>
          <a:p>
            <a:pPr defTabSz="913028">
              <a:defRPr/>
            </a:pPr>
            <a:endParaRPr lang="de-AT" dirty="0"/>
          </a:p>
          <a:p>
            <a:pPr defTabSz="913028">
              <a:defRPr/>
            </a:pPr>
            <a:r>
              <a:rPr lang="de-AT" dirty="0" err="1" smtClean="0"/>
              <a:t>Sources</a:t>
            </a:r>
            <a:r>
              <a:rPr lang="de-AT" dirty="0" smtClean="0"/>
              <a:t>:</a:t>
            </a:r>
            <a:endParaRPr lang="de-AT" dirty="0"/>
          </a:p>
          <a:p>
            <a:pPr defTabSz="913028">
              <a:defRPr/>
            </a:pPr>
            <a:r>
              <a:rPr lang="de-AT" dirty="0"/>
              <a:t>Eurostat, „Freight transport statistics – modal split“, (2016), Online: http://ec.europa.eu/eurostat/statistics-explained/index.php/Freight_transport_statistics_-_modal_split  [25.07.2016]</a:t>
            </a:r>
          </a:p>
          <a:p>
            <a:pPr defTabSz="913028">
              <a:defRPr/>
            </a:pPr>
            <a:endParaRPr lang="de-AT" dirty="0"/>
          </a:p>
          <a:p>
            <a:pPr defTabSz="902878">
              <a:defRPr/>
            </a:pPr>
            <a:r>
              <a:rPr lang="en-US" sz="1800" dirty="0">
                <a:solidFill>
                  <a:schemeClr val="accent1"/>
                </a:solidFill>
              </a:rPr>
              <a:t>European Commission, “EU energy, transport and GHG emissions  - Trends to 2050 Reference Scenario 2013” (2013), </a:t>
            </a:r>
            <a:r>
              <a:rPr lang="en-US" sz="1800" spc="60" dirty="0">
                <a:solidFill>
                  <a:schemeClr val="accent1"/>
                </a:solidFill>
              </a:rPr>
              <a:t>S.39</a:t>
            </a:r>
          </a:p>
          <a:p>
            <a:pPr defTabSz="902878">
              <a:defRPr/>
            </a:pPr>
            <a:r>
              <a:rPr lang="en-US" sz="1800" dirty="0">
                <a:solidFill>
                  <a:schemeClr val="accent1"/>
                </a:solidFill>
              </a:rPr>
              <a:t>Online:</a:t>
            </a:r>
            <a:r>
              <a:rPr lang="en-US" dirty="0" smtClean="0">
                <a:solidFill>
                  <a:schemeClr val="accent1"/>
                </a:solidFill>
              </a:rPr>
              <a:t> </a:t>
            </a:r>
            <a:r>
              <a:rPr lang="en-US" spc="60" dirty="0">
                <a:solidFill>
                  <a:schemeClr val="accent1"/>
                </a:solidFill>
                <a:hlinkClick r:id="rId3"/>
              </a:rPr>
              <a:t>http://ec.europa.eu/transport/media/publications/doc/trends-to-2050-update-2013.pdf</a:t>
            </a:r>
            <a:r>
              <a:rPr lang="en-US" spc="60" dirty="0">
                <a:solidFill>
                  <a:schemeClr val="accent1"/>
                </a:solidFill>
              </a:rPr>
              <a:t>   </a:t>
            </a:r>
          </a:p>
          <a:p>
            <a:pPr defTabSz="902878">
              <a:defRPr/>
            </a:pPr>
            <a:endParaRPr lang="en-US" spc="60" dirty="0">
              <a:solidFill>
                <a:schemeClr val="accent1"/>
              </a:solidFill>
            </a:endParaRPr>
          </a:p>
          <a:p>
            <a:pPr defTabSz="902878">
              <a:defRPr/>
            </a:pPr>
            <a:r>
              <a:rPr lang="en-US" sz="1800" dirty="0">
                <a:solidFill>
                  <a:schemeClr val="accent1"/>
                </a:solidFill>
              </a:rPr>
              <a:t>International Transport Forum/ OECD, “ITF Transport Outlook 2015”, (2015), S</a:t>
            </a:r>
            <a:r>
              <a:rPr lang="en-US" sz="1800" spc="60" dirty="0">
                <a:solidFill>
                  <a:schemeClr val="accent1"/>
                </a:solidFill>
              </a:rPr>
              <a:t>.28,75,76</a:t>
            </a:r>
          </a:p>
          <a:p>
            <a:pPr defTabSz="902878">
              <a:defRPr/>
            </a:pPr>
            <a:r>
              <a:rPr lang="en-US" sz="1800" dirty="0">
                <a:solidFill>
                  <a:schemeClr val="accent1"/>
                </a:solidFill>
              </a:rPr>
              <a:t>Online</a:t>
            </a:r>
            <a:r>
              <a:rPr lang="en-US" dirty="0" smtClean="0">
                <a:solidFill>
                  <a:schemeClr val="accent1"/>
                </a:solidFill>
              </a:rPr>
              <a:t>: </a:t>
            </a:r>
            <a:r>
              <a:rPr lang="en-US" spc="60" dirty="0">
                <a:solidFill>
                  <a:schemeClr val="accent1"/>
                </a:solidFill>
                <a:hlinkClick r:id="rId4"/>
              </a:rPr>
              <a:t>http://</a:t>
            </a:r>
            <a:r>
              <a:rPr lang="en-US" spc="60" dirty="0" smtClean="0">
                <a:solidFill>
                  <a:schemeClr val="accent1"/>
                </a:solidFill>
                <a:hlinkClick r:id="rId4"/>
              </a:rPr>
              <a:t>www.oecd-ilibrary.org/docserver/download/7414021e.pdf?expires=1457012730&amp;id=id&amp;accname=ocid56027859&amp;checksum=F3F96F396835D30F46A01AD6921DC83C</a:t>
            </a:r>
            <a:endParaRPr lang="en-US" spc="60" dirty="0" smtClean="0">
              <a:solidFill>
                <a:schemeClr val="accent1"/>
              </a:solidFill>
            </a:endParaRPr>
          </a:p>
          <a:p>
            <a:pPr defTabSz="902878">
              <a:defRPr/>
            </a:pPr>
            <a:endParaRPr lang="en-US" spc="60" dirty="0" smtClean="0">
              <a:solidFill>
                <a:schemeClr val="accent1"/>
              </a:solidFill>
            </a:endParaRPr>
          </a:p>
          <a:p>
            <a:pPr defTabSz="902878">
              <a:defRPr/>
            </a:pPr>
            <a:r>
              <a:rPr lang="de-AT" dirty="0" err="1" smtClean="0"/>
              <a:t>Bretzke</a:t>
            </a:r>
            <a:r>
              <a:rPr lang="de-AT" dirty="0" smtClean="0"/>
              <a:t>/</a:t>
            </a:r>
            <a:r>
              <a:rPr lang="de-AT" dirty="0" err="1" smtClean="0"/>
              <a:t>Barkawi</a:t>
            </a:r>
            <a:r>
              <a:rPr lang="de-AT" dirty="0" smtClean="0"/>
              <a:t>,</a:t>
            </a:r>
            <a:r>
              <a:rPr lang="de-AT" baseline="0" dirty="0" smtClean="0"/>
              <a:t> „</a:t>
            </a:r>
            <a:r>
              <a:rPr lang="de-DE" sz="1200" kern="1200" dirty="0" smtClean="0">
                <a:solidFill>
                  <a:schemeClr val="tx1"/>
                </a:solidFill>
                <a:effectLst/>
                <a:latin typeface="+mn-lt"/>
                <a:ea typeface="+mn-ea"/>
                <a:cs typeface="+mn-cs"/>
              </a:rPr>
              <a:t>Nachhaltige Logistik: Antworten auf eine globale Herausforderung“ (2010), ab S.30</a:t>
            </a:r>
            <a:endParaRPr lang="de-AT" dirty="0"/>
          </a:p>
          <a:p>
            <a:pPr defTabSz="913028">
              <a:defRPr/>
            </a:pPr>
            <a:endParaRPr lang="de-AT" dirty="0"/>
          </a:p>
        </p:txBody>
      </p:sp>
      <p:sp>
        <p:nvSpPr>
          <p:cNvPr id="4" name="Slide Number Placeholder 3"/>
          <p:cNvSpPr>
            <a:spLocks noGrp="1"/>
          </p:cNvSpPr>
          <p:nvPr>
            <p:ph type="sldNum" sz="quarter" idx="10"/>
          </p:nvPr>
        </p:nvSpPr>
        <p:spPr/>
        <p:txBody>
          <a:bodyPr/>
          <a:lstStyle/>
          <a:p>
            <a:fld id="{3302C4EF-2F8B-46D0-B02E-4BABEE06E65D}" type="slidenum">
              <a:rPr lang="de-DE" smtClean="0"/>
              <a:pPr/>
              <a:t>5</a:t>
            </a:fld>
            <a:endParaRPr lang="de-DE" dirty="0"/>
          </a:p>
        </p:txBody>
      </p:sp>
    </p:spTree>
    <p:extLst>
      <p:ext uri="{BB962C8B-B14F-4D97-AF65-F5344CB8AC3E}">
        <p14:creationId xmlns:p14="http://schemas.microsoft.com/office/powerpoint/2010/main" val="4034246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r>
              <a:rPr lang="en-US" noProof="0" dirty="0" smtClean="0"/>
              <a:t>As described in the previous slide, a change to sustainable modes of transport is necessary. This is why the European policy is trying to promote a switch to such transport modes by means of various measures. The European Commission's 2011 White Paper "Roadmap to a Single European Transport Area - Towards a competitive and resource-efficient transport system" presented the EU's vision for transport in the future. Since rail and inland waterways are recognized as sustainable transport modes, there should also be a modal shift towards these modes. The goal by 2030 is to shift 30 % of road traffic exceeding a transport distance of 300 km to rail or inland waterways. By 2050 the figure should be 50%. </a:t>
            </a:r>
          </a:p>
          <a:p>
            <a:endParaRPr lang="de-DE" dirty="0" smtClean="0"/>
          </a:p>
          <a:p>
            <a:r>
              <a:rPr lang="de-DE" dirty="0" smtClean="0"/>
              <a:t>Source: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European Commission, “</a:t>
            </a:r>
            <a:r>
              <a:rPr lang="en-US" sz="1200" dirty="0" err="1" smtClean="0"/>
              <a:t>Weißbuch</a:t>
            </a:r>
            <a:r>
              <a:rPr lang="en-US" sz="1200" dirty="0" smtClean="0"/>
              <a:t> - </a:t>
            </a:r>
            <a:r>
              <a:rPr lang="de-DE" sz="1200" dirty="0" smtClean="0"/>
              <a:t>Fahrplan zu einem einheitlichen europäischen Verkehrsraum – Hin zu einem wettbewerbsorientierten und ressourcenschonenden Verkehrssystem</a:t>
            </a:r>
            <a:r>
              <a:rPr lang="en-US" sz="1200" dirty="0" smtClean="0"/>
              <a:t>” (2011), </a:t>
            </a:r>
            <a:r>
              <a:rPr lang="de-DE" baseline="0" dirty="0" smtClean="0"/>
              <a:t>S. 3ff</a:t>
            </a:r>
            <a:endParaRPr lang="de-DE"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Online: </a:t>
            </a:r>
            <a:r>
              <a:rPr lang="en-US" sz="1200" dirty="0" smtClean="0">
                <a:hlinkClick r:id="rId3"/>
              </a:rPr>
              <a:t>http://eur-lex.europa.eu/legal-content/de/TXT/PDF/?uri=CELEX:52011DC0144</a:t>
            </a:r>
            <a:r>
              <a:rPr lang="en-US" sz="1200" dirty="0" smtClean="0"/>
              <a:t> </a:t>
            </a:r>
            <a:r>
              <a:rPr lang="de-DE" sz="1200" dirty="0" smtClean="0"/>
              <a:t>[05.08.2016]</a:t>
            </a:r>
            <a:endParaRPr lang="en-US" sz="1200" dirty="0" smtClean="0"/>
          </a:p>
        </p:txBody>
      </p:sp>
      <p:sp>
        <p:nvSpPr>
          <p:cNvPr id="4" name="Slide Number Placeholder 3"/>
          <p:cNvSpPr>
            <a:spLocks noGrp="1"/>
          </p:cNvSpPr>
          <p:nvPr>
            <p:ph type="sldNum" sz="quarter" idx="10"/>
          </p:nvPr>
        </p:nvSpPr>
        <p:spPr/>
        <p:txBody>
          <a:bodyPr/>
          <a:lstStyle/>
          <a:p>
            <a:fld id="{56F06DAA-0A4E-4110-9797-3FB8CA0FEA93}" type="slidenum">
              <a:rPr lang="de-AT" smtClean="0"/>
              <a:t>6</a:t>
            </a:fld>
            <a:endParaRPr lang="de-AT" dirty="0"/>
          </a:p>
        </p:txBody>
      </p:sp>
    </p:spTree>
    <p:extLst>
      <p:ext uri="{BB962C8B-B14F-4D97-AF65-F5344CB8AC3E}">
        <p14:creationId xmlns:p14="http://schemas.microsoft.com/office/powerpoint/2010/main" val="1562781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r>
              <a:rPr lang="en-US" baseline="0" dirty="0" smtClean="0"/>
              <a:t>The illustration above shows the actors who are involved in the multi-modal transport process. </a:t>
            </a:r>
          </a:p>
          <a:p>
            <a:endParaRPr lang="de-DE" baseline="0" dirty="0" smtClean="0"/>
          </a:p>
          <a:p>
            <a:r>
              <a:rPr lang="de-DE" b="1" baseline="0" dirty="0" err="1" smtClean="0"/>
              <a:t>Shipper</a:t>
            </a:r>
            <a:r>
              <a:rPr lang="de-DE" baseline="0" dirty="0" smtClean="0"/>
              <a:t>: The </a:t>
            </a:r>
            <a:r>
              <a:rPr lang="de-DE" baseline="0" dirty="0" err="1" smtClean="0"/>
              <a:t>shipper</a:t>
            </a:r>
            <a:r>
              <a:rPr lang="de-DE" baseline="0" dirty="0" smtClean="0"/>
              <a:t> – auch </a:t>
            </a:r>
            <a:r>
              <a:rPr lang="de-DE" baseline="0" dirty="0" err="1" smtClean="0"/>
              <a:t>consignor</a:t>
            </a:r>
            <a:r>
              <a:rPr lang="de-DE" baseline="0" dirty="0" smtClean="0"/>
              <a:t>/</a:t>
            </a:r>
            <a:r>
              <a:rPr lang="de-DE" baseline="0" dirty="0" err="1" smtClean="0"/>
              <a:t>sender</a:t>
            </a:r>
            <a:r>
              <a:rPr lang="de-DE" baseline="0" dirty="0" smtClean="0"/>
              <a:t> – </a:t>
            </a:r>
            <a:r>
              <a:rPr lang="en-US" baseline="0" dirty="0" smtClean="0"/>
              <a:t>hands over the goods to the freight forwarder or carrier, who is responsible for delivery to the consignee. The shipper can organize the transport himself or commission an intermediary (forwarder or </a:t>
            </a:r>
            <a:r>
              <a:rPr lang="en-US" baseline="0" dirty="0" err="1" smtClean="0"/>
              <a:t>combi</a:t>
            </a:r>
            <a:r>
              <a:rPr lang="en-US" baseline="0" dirty="0" smtClean="0"/>
              <a:t>-operator) to organize the transport. A freight contract is concluded in this case. The actual consignor of the goods can be the shipper himself, the freight forwarder or combination operator or the consignee of the goods ("collection order"). The original shipper is the owner/proprietor of the transported goods. </a:t>
            </a:r>
          </a:p>
          <a:p>
            <a:endParaRPr lang="de-DE" baseline="0" dirty="0" smtClean="0"/>
          </a:p>
          <a:p>
            <a:r>
              <a:rPr lang="de-DE" b="1" baseline="0" dirty="0" err="1" smtClean="0"/>
              <a:t>Freight</a:t>
            </a:r>
            <a:r>
              <a:rPr lang="de-DE" b="1" baseline="0" dirty="0" smtClean="0"/>
              <a:t> </a:t>
            </a:r>
            <a:r>
              <a:rPr lang="de-DE" b="1" baseline="0" dirty="0" err="1" smtClean="0"/>
              <a:t>forwarder</a:t>
            </a:r>
            <a:r>
              <a:rPr lang="de-DE" baseline="0" dirty="0" smtClean="0"/>
              <a:t>: </a:t>
            </a:r>
            <a:r>
              <a:rPr lang="en-US" baseline="0" dirty="0" smtClean="0"/>
              <a:t>The freight forwarder serves as an intermediary on behalf of the shipper and </a:t>
            </a:r>
            <a:r>
              <a:rPr lang="en-US" baseline="0" dirty="0" err="1" smtClean="0"/>
              <a:t>organises</a:t>
            </a:r>
            <a:r>
              <a:rPr lang="en-US" baseline="0" dirty="0" smtClean="0"/>
              <a:t> the transport with the carrier or shipper of seagoing vessels or provides other services. The freight forwarder's tasks include concluding the contract of carriage, organizing freight documents, completing customs formalities and inspecting the goods and documents at the place of destination. He is also entitled to reimbursement of actual expenses and commission. </a:t>
            </a:r>
          </a:p>
          <a:p>
            <a:endParaRPr lang="de-DE" baseline="0" dirty="0" smtClean="0"/>
          </a:p>
          <a:p>
            <a:r>
              <a:rPr lang="de-DE" b="1" baseline="0" dirty="0" smtClean="0"/>
              <a:t>Carrier</a:t>
            </a:r>
            <a:r>
              <a:rPr lang="de-DE" baseline="0" dirty="0" smtClean="0"/>
              <a:t>: </a:t>
            </a:r>
            <a:r>
              <a:rPr lang="en-US" baseline="0" dirty="0" smtClean="0"/>
              <a:t>The carrier is specifically responsible for the transport of goods and carries it out himself or has it performed by others. Unlike the freight forwarder, who mainly organizes the transports, the carrier makes the means of transport available for the transport. </a:t>
            </a:r>
            <a:r>
              <a:rPr lang="de-DE" b="1" u="sng" baseline="0" dirty="0" smtClean="0">
                <a:solidFill>
                  <a:srgbClr val="FF0000"/>
                </a:solidFill>
              </a:rPr>
              <a:t>Der Frachtführer wird in der Seefracht als Verfrachter bezeichnet und in der Luftfracht als Carrier. Wie schaut‘s im Englischen aus?</a:t>
            </a:r>
          </a:p>
          <a:p>
            <a:endParaRPr lang="de-DE" b="1" baseline="0" dirty="0" smtClean="0">
              <a:solidFill>
                <a:srgbClr val="FF0000"/>
              </a:solidFill>
            </a:endParaRPr>
          </a:p>
          <a:p>
            <a:r>
              <a:rPr lang="de-DE" b="1" baseline="0" dirty="0" smtClean="0"/>
              <a:t>Combi-operator</a:t>
            </a:r>
            <a:r>
              <a:rPr lang="de-DE" baseline="0" dirty="0" smtClean="0"/>
              <a:t>: </a:t>
            </a:r>
            <a:r>
              <a:rPr lang="en-US" baseline="0" dirty="0" smtClean="0"/>
              <a:t>The </a:t>
            </a:r>
            <a:r>
              <a:rPr lang="en-US" baseline="0" dirty="0" err="1" smtClean="0"/>
              <a:t>combi</a:t>
            </a:r>
            <a:r>
              <a:rPr lang="en-US" baseline="0" dirty="0" smtClean="0"/>
              <a:t>-operator or multimodal carrier concludes a multimodal contract of carriage and, as the carrier, is responsible for its performance. This often offers transport routes to the most important </a:t>
            </a:r>
            <a:r>
              <a:rPr lang="en-US" baseline="0" dirty="0" err="1" smtClean="0"/>
              <a:t>centres</a:t>
            </a:r>
            <a:r>
              <a:rPr lang="en-US" baseline="0" dirty="0" smtClean="0"/>
              <a:t> in Europe, especially in the area of maritime and continental traffic. The customer first submits a transport request to the combined transport operator, who then finds the best and cheapest connection for the customer's loading unit. The combined transport operator organizes either the transport from terminal to terminal (pre-carriage and onward carriage must be organized by the customer himself) or the entire transport chain. </a:t>
            </a:r>
            <a:endParaRPr lang="de-DE" baseline="0" dirty="0" smtClean="0"/>
          </a:p>
          <a:p>
            <a:endParaRPr lang="de-DE" baseline="0" dirty="0" smtClean="0"/>
          </a:p>
          <a:p>
            <a:r>
              <a:rPr lang="de-DE" b="1" baseline="0" dirty="0" err="1" smtClean="0"/>
              <a:t>Consignee</a:t>
            </a:r>
            <a:r>
              <a:rPr lang="de-DE" baseline="0" dirty="0" smtClean="0"/>
              <a:t>: </a:t>
            </a:r>
            <a:r>
              <a:rPr lang="en-US" baseline="0" dirty="0" smtClean="0"/>
              <a:t>The consignee is entitled to accept the goods. By means of the freight contract, the consignee may request the carrier to hand over the goods at the place of delivery and instruct him accordingly. However, the consignee may also act as the principal if he concludes a forwarding contract with the freight forwarder. </a:t>
            </a:r>
          </a:p>
          <a:p>
            <a:endParaRPr lang="de-DE" baseline="0" dirty="0" smtClean="0"/>
          </a:p>
          <a:p>
            <a:pPr defTabSz="913028">
              <a:defRPr/>
            </a:pPr>
            <a:r>
              <a:rPr lang="en-US" baseline="0" dirty="0" smtClean="0"/>
              <a:t>Shippers, freight forwarder, carrier, </a:t>
            </a:r>
            <a:r>
              <a:rPr lang="en-US" baseline="0" dirty="0" err="1" smtClean="0"/>
              <a:t>combi</a:t>
            </a:r>
            <a:r>
              <a:rPr lang="en-US" baseline="0" dirty="0" smtClean="0"/>
              <a:t>-operator and consignees are natural as well as legal persons. </a:t>
            </a:r>
            <a:endParaRPr lang="de-DE" baseline="0" dirty="0" smtClean="0"/>
          </a:p>
          <a:p>
            <a:endParaRPr lang="de-DE" baseline="0" dirty="0" smtClean="0"/>
          </a:p>
          <a:p>
            <a:pPr defTabSz="913028">
              <a:defRPr/>
            </a:pPr>
            <a:r>
              <a:rPr lang="de-AT" baseline="0" dirty="0" smtClean="0"/>
              <a:t>Source: </a:t>
            </a:r>
          </a:p>
          <a:p>
            <a:pPr defTabSz="913028">
              <a:defRPr/>
            </a:pPr>
            <a:r>
              <a:rPr lang="de-DE" baseline="0" dirty="0" smtClean="0"/>
              <a:t>Posset et al., „Intermodaler Verkehr Europa“ (2014), </a:t>
            </a:r>
            <a:r>
              <a:rPr lang="de-AT" baseline="0" dirty="0" smtClean="0"/>
              <a:t>S.63</a:t>
            </a:r>
            <a:endParaRPr lang="de-AT" dirty="0" smtClean="0"/>
          </a:p>
          <a:p>
            <a:endParaRPr lang="en-GB" dirty="0"/>
          </a:p>
        </p:txBody>
      </p:sp>
      <p:sp>
        <p:nvSpPr>
          <p:cNvPr id="4" name="Slide Number Placeholder 3"/>
          <p:cNvSpPr>
            <a:spLocks noGrp="1"/>
          </p:cNvSpPr>
          <p:nvPr>
            <p:ph type="sldNum" sz="quarter" idx="10"/>
          </p:nvPr>
        </p:nvSpPr>
        <p:spPr/>
        <p:txBody>
          <a:bodyPr/>
          <a:lstStyle/>
          <a:p>
            <a:fld id="{56F06DAA-0A4E-4110-9797-3FB8CA0FEA93}" type="slidenum">
              <a:rPr lang="de-AT" smtClean="0"/>
              <a:t>7</a:t>
            </a:fld>
            <a:endParaRPr lang="de-AT" dirty="0"/>
          </a:p>
        </p:txBody>
      </p:sp>
    </p:spTree>
    <p:extLst>
      <p:ext uri="{BB962C8B-B14F-4D97-AF65-F5344CB8AC3E}">
        <p14:creationId xmlns:p14="http://schemas.microsoft.com/office/powerpoint/2010/main" val="3043143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r>
              <a:rPr lang="en-US" noProof="0" dirty="0" smtClean="0"/>
              <a:t>The table described above shows the strengths and weaknesses of each transport mode.</a:t>
            </a:r>
            <a:endParaRPr lang="de-DE" noProof="0" dirty="0" smtClean="0"/>
          </a:p>
          <a:p>
            <a:endParaRPr lang="de-DE" noProof="0" dirty="0" smtClean="0"/>
          </a:p>
          <a:p>
            <a:r>
              <a:rPr lang="de-DE" noProof="0" dirty="0" smtClean="0"/>
              <a:t>Source: </a:t>
            </a:r>
          </a:p>
          <a:p>
            <a:pPr defTabSz="902878">
              <a:defRPr/>
            </a:pPr>
            <a:r>
              <a:rPr lang="de-DE" dirty="0">
                <a:solidFill>
                  <a:schemeClr val="accent1"/>
                </a:solidFill>
              </a:rPr>
              <a:t>BMVIT, Rechnungshof; „Bericht des Rechnungshof: Nachhaltiger Güterverkehr – Intermodale Vernetzung” (2012), </a:t>
            </a:r>
            <a:r>
              <a:rPr lang="de-DE" spc="60" dirty="0">
                <a:solidFill>
                  <a:schemeClr val="accent1"/>
                </a:solidFill>
              </a:rPr>
              <a:t>S.260</a:t>
            </a:r>
          </a:p>
          <a:p>
            <a:pPr defTabSz="902878">
              <a:defRPr/>
            </a:pPr>
            <a:r>
              <a:rPr lang="de-DE" dirty="0">
                <a:solidFill>
                  <a:schemeClr val="accent1"/>
                </a:solidFill>
              </a:rPr>
              <a:t>Online: </a:t>
            </a:r>
            <a:r>
              <a:rPr lang="de-DE" noProof="0" dirty="0" smtClean="0"/>
              <a:t>http://www.rechnungshof.gv.at/fileadmin/downloads/2012/berichte/teilberichte/bund/Bund_2012_05/Bund_2012_05_4.pdf</a:t>
            </a:r>
            <a:endParaRPr lang="de-DE" noProof="0" dirty="0"/>
          </a:p>
        </p:txBody>
      </p:sp>
      <p:sp>
        <p:nvSpPr>
          <p:cNvPr id="4" name="Slide Number Placeholder 3"/>
          <p:cNvSpPr>
            <a:spLocks noGrp="1"/>
          </p:cNvSpPr>
          <p:nvPr>
            <p:ph type="sldNum" sz="quarter" idx="10"/>
          </p:nvPr>
        </p:nvSpPr>
        <p:spPr/>
        <p:txBody>
          <a:bodyPr/>
          <a:lstStyle/>
          <a:p>
            <a:fld id="{56F06DAA-0A4E-4110-9797-3FB8CA0FEA93}" type="slidenum">
              <a:rPr lang="de-AT" smtClean="0"/>
              <a:t>8</a:t>
            </a:fld>
            <a:endParaRPr lang="de-AT" dirty="0"/>
          </a:p>
        </p:txBody>
      </p:sp>
    </p:spTree>
    <p:extLst>
      <p:ext uri="{BB962C8B-B14F-4D97-AF65-F5344CB8AC3E}">
        <p14:creationId xmlns:p14="http://schemas.microsoft.com/office/powerpoint/2010/main" val="1197005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6F06DAA-0A4E-4110-9797-3FB8CA0FEA93}" type="slidenum">
              <a:rPr lang="de-AT" smtClean="0"/>
              <a:t>9</a:t>
            </a:fld>
            <a:endParaRPr lang="de-AT" dirty="0"/>
          </a:p>
        </p:txBody>
      </p:sp>
    </p:spTree>
    <p:extLst>
      <p:ext uri="{BB962C8B-B14F-4D97-AF65-F5344CB8AC3E}">
        <p14:creationId xmlns:p14="http://schemas.microsoft.com/office/powerpoint/2010/main" val="1167420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0808"/>
            <a:ext cx="7772400" cy="1470025"/>
          </a:xfrm>
        </p:spPr>
        <p:txBody>
          <a:bodyPr/>
          <a:lstStyle>
            <a:lvl1pPr>
              <a:defRPr lang="en-US" sz="5400" kern="1200" cap="all" spc="-100" baseline="0" smtClean="0">
                <a:solidFill>
                  <a:schemeClr val="accent1"/>
                </a:solidFill>
                <a:latin typeface="+mj-lt"/>
                <a:ea typeface="+mj-ea"/>
                <a:cs typeface="+mj-cs"/>
              </a:defRPr>
            </a:lvl1pPr>
          </a:lstStyle>
          <a:p>
            <a:r>
              <a:rPr lang="en-US" dirty="0" smtClean="0"/>
              <a:t>Click to edit Master title style</a:t>
            </a:r>
            <a:endParaRPr lang="de-AT" dirty="0"/>
          </a:p>
        </p:txBody>
      </p:sp>
      <p:sp>
        <p:nvSpPr>
          <p:cNvPr id="3" name="Subtitle 2"/>
          <p:cNvSpPr>
            <a:spLocks noGrp="1"/>
          </p:cNvSpPr>
          <p:nvPr>
            <p:ph type="subTitle" idx="1"/>
          </p:nvPr>
        </p:nvSpPr>
        <p:spPr>
          <a:xfrm>
            <a:off x="1371600" y="3764632"/>
            <a:ext cx="6400800" cy="1752600"/>
          </a:xfrm>
        </p:spPr>
        <p:txBody>
          <a:bodyPr/>
          <a:lstStyle>
            <a:lvl1pPr marL="0" indent="0" algn="ctr">
              <a:buNone/>
              <a:defRPr lang="en-US" sz="2400" kern="1200" smtClean="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de-AT" dirty="0"/>
          </a:p>
        </p:txBody>
      </p:sp>
      <p:sp>
        <p:nvSpPr>
          <p:cNvPr id="4" name="Date Placeholder 3"/>
          <p:cNvSpPr>
            <a:spLocks noGrp="1"/>
          </p:cNvSpPr>
          <p:nvPr>
            <p:ph type="dt" sz="half" idx="10"/>
          </p:nvPr>
        </p:nvSpPr>
        <p:spPr/>
        <p:txBody>
          <a:bodyPr/>
          <a:lstStyle/>
          <a:p>
            <a:fld id="{2420A945-DE7A-412C-AA2C-5248D6F31DDF}" type="datetime7">
              <a:rPr lang="de-DE" smtClean="0"/>
              <a:t>Jun-19</a:t>
            </a:fld>
            <a:endParaRPr lang="de-AT" dirty="0"/>
          </a:p>
        </p:txBody>
      </p:sp>
      <p:sp>
        <p:nvSpPr>
          <p:cNvPr id="5" name="Footer Placeholder 4"/>
          <p:cNvSpPr>
            <a:spLocks noGrp="1"/>
          </p:cNvSpPr>
          <p:nvPr>
            <p:ph type="ftr" sz="quarter" idx="11"/>
          </p:nvPr>
        </p:nvSpPr>
        <p:spPr/>
        <p:txBody>
          <a:bodyPr/>
          <a:lstStyle/>
          <a:p>
            <a:endParaRPr lang="de-AT" dirty="0"/>
          </a:p>
        </p:txBody>
      </p:sp>
      <p:sp>
        <p:nvSpPr>
          <p:cNvPr id="6" name="Slide Number Placeholder 5"/>
          <p:cNvSpPr>
            <a:spLocks noGrp="1"/>
          </p:cNvSpPr>
          <p:nvPr>
            <p:ph type="sldNum" sz="quarter" idx="12"/>
          </p:nvPr>
        </p:nvSpPr>
        <p:spPr/>
        <p:txBody>
          <a:bodyPr/>
          <a:lstStyle/>
          <a:p>
            <a:fld id="{CD93F612-187A-48BF-B5EE-AA4BEE289BC1}" type="slidenum">
              <a:rPr lang="de-AT" smtClean="0"/>
              <a:t>‹#›</a:t>
            </a:fld>
            <a:endParaRPr lang="de-AT" dirty="0"/>
          </a:p>
        </p:txBody>
      </p:sp>
      <p:cxnSp>
        <p:nvCxnSpPr>
          <p:cNvPr id="8" name="Straight Connector 7"/>
          <p:cNvCxnSpPr/>
          <p:nvPr userDrawn="1"/>
        </p:nvCxnSpPr>
        <p:spPr>
          <a:xfrm>
            <a:off x="685800" y="3398520"/>
            <a:ext cx="7848600" cy="1588"/>
          </a:xfrm>
          <a:prstGeom prst="line">
            <a:avLst/>
          </a:prstGeom>
          <a:ln w="28575">
            <a:solidFill>
              <a:srgbClr val="92D05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2680277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58CCFD-0186-4EED-98F8-CB74F878E417}" type="datetime7">
              <a:rPr lang="de-DE" smtClean="0">
                <a:solidFill>
                  <a:prstClr val="white"/>
                </a:solidFill>
              </a:rPr>
              <a:t>Jun-19</a:t>
            </a:fld>
            <a:endParaRPr lang="de-AT" dirty="0">
              <a:solidFill>
                <a:prstClr val="white"/>
              </a:solidFill>
            </a:endParaRPr>
          </a:p>
        </p:txBody>
      </p:sp>
      <p:sp>
        <p:nvSpPr>
          <p:cNvPr id="6" name="Footer Placeholder 5"/>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7" name="Slide Number Placeholder 6"/>
          <p:cNvSpPr>
            <a:spLocks noGrp="1"/>
          </p:cNvSpPr>
          <p:nvPr>
            <p:ph type="sldNum" sz="quarter" idx="12"/>
          </p:nvPr>
        </p:nvSpPr>
        <p:spPr/>
        <p:txBody>
          <a:bodyPr/>
          <a:lstStyle/>
          <a:p>
            <a:fld id="{7D34D7BA-8E13-46FE-8871-8877FE7E3568}" type="slidenum">
              <a:rPr lang="de-AT" smtClean="0">
                <a:solidFill>
                  <a:prstClr val="white"/>
                </a:solidFill>
              </a:rPr>
              <a:pPr/>
              <a:t>‹#›</a:t>
            </a:fld>
            <a:endParaRPr lang="de-AT" dirty="0">
              <a:solidFill>
                <a:prstClr val="white"/>
              </a:solidFill>
            </a:endParaRP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195931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578A94-9312-426F-982C-F0CB91424F17}" type="datetime7">
              <a:rPr lang="de-DE" smtClean="0">
                <a:solidFill>
                  <a:prstClr val="white"/>
                </a:solidFill>
              </a:rPr>
              <a:t>Jun-19</a:t>
            </a:fld>
            <a:endParaRPr lang="de-AT" dirty="0">
              <a:solidFill>
                <a:prstClr val="white"/>
              </a:solidFill>
            </a:endParaRPr>
          </a:p>
        </p:txBody>
      </p:sp>
      <p:sp>
        <p:nvSpPr>
          <p:cNvPr id="6" name="Footer Placeholder 5"/>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7" name="Slide Number Placeholder 6"/>
          <p:cNvSpPr>
            <a:spLocks noGrp="1"/>
          </p:cNvSpPr>
          <p:nvPr>
            <p:ph type="sldNum" sz="quarter" idx="12"/>
          </p:nvPr>
        </p:nvSpPr>
        <p:spPr/>
        <p:txBody>
          <a:bodyPr/>
          <a:lstStyle/>
          <a:p>
            <a:fld id="{7D34D7BA-8E13-46FE-8871-8877FE7E3568}" type="slidenum">
              <a:rPr lang="de-AT" smtClean="0">
                <a:solidFill>
                  <a:prstClr val="white"/>
                </a:solidFill>
              </a:rPr>
              <a:pPr/>
              <a:t>‹#›</a:t>
            </a:fld>
            <a:endParaRPr lang="de-AT" dirty="0">
              <a:solidFill>
                <a:prstClr val="white"/>
              </a:solidFill>
            </a:endParaRPr>
          </a:p>
        </p:txBody>
      </p:sp>
    </p:spTree>
    <p:extLst>
      <p:ext uri="{BB962C8B-B14F-4D97-AF65-F5344CB8AC3E}">
        <p14:creationId xmlns:p14="http://schemas.microsoft.com/office/powerpoint/2010/main" val="223364934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A459AC-E033-4E48-B6E6-A41111AFBD07}" type="datetime7">
              <a:rPr lang="de-DE" smtClean="0">
                <a:solidFill>
                  <a:prstClr val="white"/>
                </a:solidFill>
              </a:rPr>
              <a:t>Jun-19</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a:t>
            </a:fld>
            <a:endParaRPr lang="de-AT" dirty="0">
              <a:solidFill>
                <a:prstClr val="white"/>
              </a:solidFill>
            </a:endParaRPr>
          </a:p>
        </p:txBody>
      </p:sp>
    </p:spTree>
    <p:extLst>
      <p:ext uri="{BB962C8B-B14F-4D97-AF65-F5344CB8AC3E}">
        <p14:creationId xmlns:p14="http://schemas.microsoft.com/office/powerpoint/2010/main" val="518037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B8D53E3-C2D9-4B1F-8715-01E89BCF3A80}" type="datetime7">
              <a:rPr lang="de-DE" smtClean="0">
                <a:solidFill>
                  <a:prstClr val="white"/>
                </a:solidFill>
              </a:rPr>
              <a:t>Jun-19</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a:t>
            </a:fld>
            <a:endParaRPr lang="de-AT" dirty="0">
              <a:solidFill>
                <a:prstClr val="white"/>
              </a:solidFill>
            </a:endParaRPr>
          </a:p>
        </p:txBody>
      </p:sp>
    </p:spTree>
    <p:extLst>
      <p:ext uri="{BB962C8B-B14F-4D97-AF65-F5344CB8AC3E}">
        <p14:creationId xmlns:p14="http://schemas.microsoft.com/office/powerpoint/2010/main" val="154093405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171AD8-BD5F-4503-8C65-79BF784426C3}" type="datetime7">
              <a:rPr lang="de-DE" smtClean="0">
                <a:solidFill>
                  <a:prstClr val="white"/>
                </a:solidFill>
              </a:rPr>
              <a:t>Jun-19</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a:t>
            </a:fld>
            <a:endParaRPr lang="de-AT" dirty="0">
              <a:solidFill>
                <a:prstClr val="white"/>
              </a:solidFill>
            </a:endParaRPr>
          </a:p>
        </p:txBody>
      </p:sp>
    </p:spTree>
    <p:extLst>
      <p:ext uri="{BB962C8B-B14F-4D97-AF65-F5344CB8AC3E}">
        <p14:creationId xmlns:p14="http://schemas.microsoft.com/office/powerpoint/2010/main" val="23868927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274AA2E8-FA4B-45C9-9C9E-40409E7C68A1}" type="datetime7">
              <a:rPr lang="de-DE" smtClean="0">
                <a:solidFill>
                  <a:prstClr val="white"/>
                </a:solidFill>
              </a:rPr>
              <a:t>Jun-19</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a:t>
            </a:fld>
            <a:endParaRPr lang="de-AT" dirty="0">
              <a:solidFill>
                <a:prstClr val="white"/>
              </a:solidFill>
            </a:endParaRP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63765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Clr>
                <a:srgbClr val="92D050"/>
              </a:buClr>
              <a:defRPr/>
            </a:lvl1pPr>
            <a:lvl2pPr>
              <a:buClr>
                <a:srgbClr val="92D050"/>
              </a:buClr>
              <a:defRPr/>
            </a:lvl2pPr>
            <a:lvl3pPr>
              <a:buClr>
                <a:srgbClr val="92D050"/>
              </a:buClr>
              <a:defRPr/>
            </a:lvl3pPr>
            <a:lvl4pPr>
              <a:buClr>
                <a:srgbClr val="92D050"/>
              </a:buClr>
              <a:defRPr/>
            </a:lvl4pPr>
            <a:lvl5pPr>
              <a:buClr>
                <a:srgbClr val="92D050"/>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6B171AD8-BD5F-4503-8C65-79BF784426C3}" type="datetime7">
              <a:rPr lang="de-DE" smtClean="0">
                <a:solidFill>
                  <a:prstClr val="white"/>
                </a:solidFill>
              </a:rPr>
              <a:t>Jun-19</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a:t>
            </a:fld>
            <a:endParaRPr lang="de-AT" dirty="0">
              <a:solidFill>
                <a:prstClr val="white"/>
              </a:solidFill>
            </a:endParaRPr>
          </a:p>
        </p:txBody>
      </p:sp>
    </p:spTree>
    <p:extLst>
      <p:ext uri="{BB962C8B-B14F-4D97-AF65-F5344CB8AC3E}">
        <p14:creationId xmlns:p14="http://schemas.microsoft.com/office/powerpoint/2010/main" val="327618993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0C6CC5-D769-42EF-BD49-D7E5DE07B5D4}" type="datetime7">
              <a:rPr lang="de-DE" smtClean="0">
                <a:solidFill>
                  <a:prstClr val="black"/>
                </a:solidFill>
              </a:rPr>
              <a:t>Jun-19</a:t>
            </a:fld>
            <a:endParaRPr lang="de-AT" dirty="0">
              <a:solidFill>
                <a:prstClr val="black"/>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white"/>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black"/>
                </a:solidFill>
              </a:rPr>
              <a:pPr/>
              <a:t>‹#›</a:t>
            </a:fld>
            <a:endParaRPr lang="de-AT" dirty="0">
              <a:solidFill>
                <a:prstClr val="black"/>
              </a:solidFill>
            </a:endParaRP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59480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5ECA88-A1BE-48D7-A399-3859B651142F}" type="datetime7">
              <a:rPr lang="de-DE" smtClean="0">
                <a:solidFill>
                  <a:prstClr val="white"/>
                </a:solidFill>
              </a:rPr>
              <a:t>Jun-19</a:t>
            </a:fld>
            <a:endParaRPr lang="de-AT" dirty="0">
              <a:solidFill>
                <a:prstClr val="white"/>
              </a:solidFill>
            </a:endParaRPr>
          </a:p>
        </p:txBody>
      </p:sp>
      <p:sp>
        <p:nvSpPr>
          <p:cNvPr id="6" name="Footer Placeholder 5"/>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7" name="Slide Number Placeholder 6"/>
          <p:cNvSpPr>
            <a:spLocks noGrp="1"/>
          </p:cNvSpPr>
          <p:nvPr>
            <p:ph type="sldNum" sz="quarter" idx="12"/>
          </p:nvPr>
        </p:nvSpPr>
        <p:spPr/>
        <p:txBody>
          <a:bodyPr/>
          <a:lstStyle/>
          <a:p>
            <a:fld id="{7D34D7BA-8E13-46FE-8871-8877FE7E3568}" type="slidenum">
              <a:rPr lang="de-AT" smtClean="0">
                <a:solidFill>
                  <a:prstClr val="white"/>
                </a:solidFill>
              </a:rPr>
              <a:pPr/>
              <a:t>‹#›</a:t>
            </a:fld>
            <a:endParaRPr lang="de-AT" dirty="0">
              <a:solidFill>
                <a:prstClr val="white"/>
              </a:solidFill>
            </a:endParaRPr>
          </a:p>
        </p:txBody>
      </p:sp>
    </p:spTree>
    <p:extLst>
      <p:ext uri="{BB962C8B-B14F-4D97-AF65-F5344CB8AC3E}">
        <p14:creationId xmlns:p14="http://schemas.microsoft.com/office/powerpoint/2010/main" val="285633055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solidFill>
            <a:schemeClr val="accent1">
              <a:lumMod val="20000"/>
              <a:lumOff val="80000"/>
            </a:schemeClr>
          </a:solidFill>
          <a:ln w="19050">
            <a:solidFill>
              <a:schemeClr val="tx2"/>
            </a:solid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54880" y="1676400"/>
            <a:ext cx="3931920" cy="639762"/>
          </a:xfrm>
          <a:solidFill>
            <a:schemeClr val="accent1">
              <a:lumMod val="20000"/>
              <a:lumOff val="80000"/>
            </a:schemeClr>
          </a:solidFill>
          <a:ln w="19050">
            <a:solidFill>
              <a:schemeClr val="tx2"/>
            </a:solid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E642AE0-FABF-494C-8114-6678CC27F463}" type="datetime7">
              <a:rPr lang="de-DE" smtClean="0">
                <a:solidFill>
                  <a:prstClr val="white"/>
                </a:solidFill>
              </a:rPr>
              <a:t>Jun-19</a:t>
            </a:fld>
            <a:endParaRPr lang="de-AT" dirty="0">
              <a:solidFill>
                <a:prstClr val="white"/>
              </a:solidFill>
            </a:endParaRPr>
          </a:p>
        </p:txBody>
      </p:sp>
      <p:sp>
        <p:nvSpPr>
          <p:cNvPr id="8" name="Footer Placeholder 7"/>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9" name="Slide Number Placeholder 8"/>
          <p:cNvSpPr>
            <a:spLocks noGrp="1"/>
          </p:cNvSpPr>
          <p:nvPr>
            <p:ph type="sldNum" sz="quarter" idx="12"/>
          </p:nvPr>
        </p:nvSpPr>
        <p:spPr/>
        <p:txBody>
          <a:bodyPr/>
          <a:lstStyle/>
          <a:p>
            <a:fld id="{7D34D7BA-8E13-46FE-8871-8877FE7E3568}" type="slidenum">
              <a:rPr lang="de-AT" smtClean="0">
                <a:solidFill>
                  <a:prstClr val="white"/>
                </a:solidFill>
              </a:rPr>
              <a:pPr/>
              <a:t>‹#›</a:t>
            </a:fld>
            <a:endParaRPr lang="de-AT" dirty="0">
              <a:solidFill>
                <a:prstClr val="white"/>
              </a:solidFill>
            </a:endParaRP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37395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58EFE5A1-2FD0-49AA-A50A-D195E2A6ADF9}" type="datetime7">
              <a:rPr lang="de-DE" smtClean="0">
                <a:solidFill>
                  <a:prstClr val="white"/>
                </a:solidFill>
              </a:rPr>
              <a:t>Jun-19</a:t>
            </a:fld>
            <a:endParaRPr lang="de-AT" dirty="0">
              <a:solidFill>
                <a:prstClr val="white"/>
              </a:solidFill>
            </a:endParaRPr>
          </a:p>
        </p:txBody>
      </p:sp>
      <p:sp>
        <p:nvSpPr>
          <p:cNvPr id="4" name="Footer Placeholder 3"/>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5" name="Slide Number Placeholder 4"/>
          <p:cNvSpPr>
            <a:spLocks noGrp="1"/>
          </p:cNvSpPr>
          <p:nvPr>
            <p:ph type="sldNum" sz="quarter" idx="12"/>
          </p:nvPr>
        </p:nvSpPr>
        <p:spPr/>
        <p:txBody>
          <a:bodyPr/>
          <a:lstStyle/>
          <a:p>
            <a:fld id="{7D34D7BA-8E13-46FE-8871-8877FE7E3568}" type="slidenum">
              <a:rPr lang="de-AT" smtClean="0">
                <a:solidFill>
                  <a:prstClr val="white"/>
                </a:solidFill>
              </a:rPr>
              <a:pPr/>
              <a:t>‹#›</a:t>
            </a:fld>
            <a:endParaRPr lang="de-AT" dirty="0">
              <a:solidFill>
                <a:prstClr val="white"/>
              </a:solidFill>
            </a:endParaRPr>
          </a:p>
        </p:txBody>
      </p:sp>
    </p:spTree>
    <p:extLst>
      <p:ext uri="{BB962C8B-B14F-4D97-AF65-F5344CB8AC3E}">
        <p14:creationId xmlns:p14="http://schemas.microsoft.com/office/powerpoint/2010/main" val="368107667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01BF87-BFB6-4B99-904D-3EC787A81E5D}" type="datetime7">
              <a:rPr lang="de-DE" smtClean="0">
                <a:solidFill>
                  <a:prstClr val="white"/>
                </a:solidFill>
              </a:rPr>
              <a:t>Jun-19</a:t>
            </a:fld>
            <a:endParaRPr lang="de-AT" dirty="0">
              <a:solidFill>
                <a:prstClr val="white"/>
              </a:solidFill>
            </a:endParaRPr>
          </a:p>
        </p:txBody>
      </p:sp>
      <p:sp>
        <p:nvSpPr>
          <p:cNvPr id="3" name="Footer Placeholder 2"/>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4" name="Slide Number Placeholder 3"/>
          <p:cNvSpPr>
            <a:spLocks noGrp="1"/>
          </p:cNvSpPr>
          <p:nvPr>
            <p:ph type="sldNum" sz="quarter" idx="12"/>
          </p:nvPr>
        </p:nvSpPr>
        <p:spPr/>
        <p:txBody>
          <a:bodyPr/>
          <a:lstStyle/>
          <a:p>
            <a:fld id="{7D34D7BA-8E13-46FE-8871-8877FE7E3568}" type="slidenum">
              <a:rPr lang="de-AT" smtClean="0">
                <a:solidFill>
                  <a:prstClr val="white"/>
                </a:solidFill>
              </a:rPr>
              <a:pPr/>
              <a:t>‹#›</a:t>
            </a:fld>
            <a:endParaRPr lang="de-AT" dirty="0">
              <a:solidFill>
                <a:prstClr val="white"/>
              </a:solidFill>
            </a:endParaRPr>
          </a:p>
        </p:txBody>
      </p:sp>
    </p:spTree>
    <p:extLst>
      <p:ext uri="{BB962C8B-B14F-4D97-AF65-F5344CB8AC3E}">
        <p14:creationId xmlns:p14="http://schemas.microsoft.com/office/powerpoint/2010/main" val="55819670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de-AT"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AT"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D3EDB7-6E2C-4F3C-B73B-83D5AF25D4A0}" type="datetime7">
              <a:rPr lang="de-DE" smtClean="0"/>
              <a:t>Jun-19</a:t>
            </a:fld>
            <a:endParaRPr lang="de-AT"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93F612-187A-48BF-B5EE-AA4BEE289BC1}" type="slidenum">
              <a:rPr lang="de-AT" smtClean="0"/>
              <a:t>‹#›</a:t>
            </a:fld>
            <a:endParaRPr lang="de-AT" dirty="0"/>
          </a:p>
        </p:txBody>
      </p:sp>
    </p:spTree>
    <p:extLst>
      <p:ext uri="{BB962C8B-B14F-4D97-AF65-F5344CB8AC3E}">
        <p14:creationId xmlns:p14="http://schemas.microsoft.com/office/powerpoint/2010/main" val="2973639843"/>
      </p:ext>
    </p:extLst>
  </p:cSld>
  <p:clrMap bg1="lt1" tx1="dk1" bg2="lt2" tx2="dk2" accent1="accent1" accent2="accent2" accent3="accent3" accent4="accent4" accent5="accent5" accent6="accent6" hlink="hlink" folHlink="folHlink"/>
  <p:sldLayoutIdLst>
    <p:sldLayoutId id="2147483673" r:id="rId1"/>
    <p:sldLayoutId id="2147483687" r:id="rId2"/>
  </p:sldLayoutIdLst>
  <p:timing>
    <p:tnLst>
      <p:par>
        <p:cTn id="1" dur="indefinite" restart="never" nodeType="tmRoot"/>
      </p:par>
    </p:tnLst>
  </p:timing>
  <p:hf hdr="0" ftr="0"/>
  <p:txStyles>
    <p:titleStyle>
      <a:lvl1pPr algn="ctr"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36512" y="6641176"/>
            <a:ext cx="9289032" cy="46023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Placeholder 1"/>
          <p:cNvSpPr>
            <a:spLocks noGrp="1"/>
          </p:cNvSpPr>
          <p:nvPr>
            <p:ph type="title"/>
          </p:nvPr>
        </p:nvSpPr>
        <p:spPr>
          <a:xfrm>
            <a:off x="457200" y="404664"/>
            <a:ext cx="4762872" cy="990600"/>
          </a:xfrm>
          <a:prstGeom prst="rect">
            <a:avLst/>
          </a:prstGeom>
        </p:spPr>
        <p:txBody>
          <a:bodyPr vert="horz" lIns="91440" tIns="45720" rIns="91440" bIns="45720" rtlCol="0" anchor="ctr">
            <a:normAutofit/>
          </a:bodyPr>
          <a:lstStyle/>
          <a:p>
            <a:r>
              <a:rPr lang="en-US" dirty="0" smtClean="0"/>
              <a:t>Click to edit Master title style </a:t>
            </a:r>
            <a:r>
              <a:rPr lang="en-US" dirty="0" err="1" smtClean="0"/>
              <a:t>nur</a:t>
            </a:r>
            <a:r>
              <a:rPr lang="en-US" dirty="0" smtClean="0"/>
              <a:t> </a:t>
            </a:r>
            <a:r>
              <a:rPr lang="en-US" dirty="0" err="1" smtClean="0"/>
              <a:t>ein</a:t>
            </a:r>
            <a:r>
              <a:rPr lang="en-US" dirty="0" smtClean="0"/>
              <a:t> Test </a:t>
            </a:r>
            <a:r>
              <a:rPr lang="en-US" dirty="0" err="1" smtClean="0"/>
              <a:t>wie</a:t>
            </a:r>
            <a:r>
              <a:rPr lang="en-US" dirty="0" smtClean="0"/>
              <a:t> der </a:t>
            </a:r>
            <a:r>
              <a:rPr lang="en-US" dirty="0" err="1" smtClean="0"/>
              <a:t>zweizeiliger</a:t>
            </a:r>
            <a:r>
              <a:rPr lang="en-US" dirty="0" smtClean="0"/>
              <a:t> Text</a:t>
            </a:r>
            <a:endParaRPr lang="en-US" dirty="0"/>
          </a:p>
        </p:txBody>
      </p:sp>
      <p:sp>
        <p:nvSpPr>
          <p:cNvPr id="3" name="Text Placeholder 2"/>
          <p:cNvSpPr>
            <a:spLocks noGrp="1"/>
          </p:cNvSpPr>
          <p:nvPr>
            <p:ph type="body" idx="1"/>
          </p:nvPr>
        </p:nvSpPr>
        <p:spPr>
          <a:xfrm>
            <a:off x="457200" y="1700808"/>
            <a:ext cx="8229600" cy="477619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1" y="1484783"/>
            <a:ext cx="9252521" cy="163635"/>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 name="Date Placeholder 3"/>
          <p:cNvSpPr>
            <a:spLocks noGrp="1"/>
          </p:cNvSpPr>
          <p:nvPr>
            <p:ph type="dt" sz="half" idx="2"/>
          </p:nvPr>
        </p:nvSpPr>
        <p:spPr>
          <a:xfrm>
            <a:off x="433536" y="6597352"/>
            <a:ext cx="2895600" cy="329184"/>
          </a:xfrm>
          <a:prstGeom prst="rect">
            <a:avLst/>
          </a:prstGeom>
        </p:spPr>
        <p:txBody>
          <a:bodyPr vert="horz" lIns="91440" tIns="45720" rIns="91440" bIns="45720" rtlCol="0" anchor="ctr"/>
          <a:lstStyle>
            <a:lvl1pPr algn="l">
              <a:defRPr sz="1200">
                <a:solidFill>
                  <a:schemeClr val="bg1"/>
                </a:solidFill>
              </a:defRPr>
            </a:lvl1pPr>
          </a:lstStyle>
          <a:p>
            <a:fld id="{4EA701C3-84C2-4A30-A51F-1D873A00160D}" type="datetime7">
              <a:rPr lang="de-DE" smtClean="0">
                <a:solidFill>
                  <a:prstClr val="white"/>
                </a:solidFill>
              </a:rPr>
              <a:t>Jun-19</a:t>
            </a:fld>
            <a:endParaRPr lang="de-AT" dirty="0">
              <a:solidFill>
                <a:prstClr val="white"/>
              </a:solidFill>
            </a:endParaRPr>
          </a:p>
        </p:txBody>
      </p:sp>
      <p:sp>
        <p:nvSpPr>
          <p:cNvPr id="6" name="Slide Number Placeholder 5"/>
          <p:cNvSpPr>
            <a:spLocks noGrp="1"/>
          </p:cNvSpPr>
          <p:nvPr>
            <p:ph type="sldNum" sz="quarter" idx="4"/>
          </p:nvPr>
        </p:nvSpPr>
        <p:spPr>
          <a:xfrm>
            <a:off x="7596336" y="6597352"/>
            <a:ext cx="1066800" cy="329184"/>
          </a:xfrm>
          <a:prstGeom prst="rect">
            <a:avLst/>
          </a:prstGeom>
        </p:spPr>
        <p:txBody>
          <a:bodyPr vert="horz" lIns="91440" tIns="45720" rIns="91440" bIns="45720" rtlCol="0" anchor="ctr"/>
          <a:lstStyle>
            <a:lvl1pPr algn="r">
              <a:defRPr sz="1400" b="0">
                <a:solidFill>
                  <a:schemeClr val="bg1"/>
                </a:solidFill>
              </a:defRPr>
            </a:lvl1pPr>
          </a:lstStyle>
          <a:p>
            <a:fld id="{7D34D7BA-8E13-46FE-8871-8877FE7E3568}" type="slidenum">
              <a:rPr lang="de-AT" smtClean="0">
                <a:solidFill>
                  <a:prstClr val="white"/>
                </a:solidFill>
              </a:rPr>
              <a:pPr/>
              <a:t>‹#›</a:t>
            </a:fld>
            <a:endParaRPr lang="de-AT" dirty="0">
              <a:solidFill>
                <a:prstClr val="white"/>
              </a:solidFill>
            </a:endParaRPr>
          </a:p>
        </p:txBody>
      </p:sp>
    </p:spTree>
    <p:extLst>
      <p:ext uri="{BB962C8B-B14F-4D97-AF65-F5344CB8AC3E}">
        <p14:creationId xmlns:p14="http://schemas.microsoft.com/office/powerpoint/2010/main" val="261255493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iming>
    <p:tnLst>
      <p:par>
        <p:cTn id="1" dur="indefinite" restart="never" nodeType="tmRoot"/>
      </p:par>
    </p:tnLst>
  </p:timing>
  <p:hf hdr="0" ftr="0"/>
  <p:txStyles>
    <p:titleStyle>
      <a:lvl1pPr algn="l" defTabSz="914400" rtl="0" eaLnBrk="1" latinLnBrk="0" hangingPunct="1">
        <a:spcBef>
          <a:spcPct val="0"/>
        </a:spcBef>
        <a:buNone/>
        <a:defRPr sz="2800" kern="1200" spc="-100" baseline="0">
          <a:solidFill>
            <a:schemeClr val="accent1"/>
          </a:solidFill>
          <a:latin typeface="+mj-lt"/>
          <a:ea typeface="+mj-ea"/>
          <a:cs typeface="+mj-cs"/>
        </a:defRPr>
      </a:lvl1pPr>
    </p:titleStyle>
    <p:bodyStyle>
      <a:lvl1pPr marL="182880" indent="-182880" algn="l" defTabSz="914400" rtl="0" eaLnBrk="1" latinLnBrk="0" hangingPunct="1">
        <a:spcBef>
          <a:spcPct val="20000"/>
        </a:spcBef>
        <a:buClr>
          <a:srgbClr val="92D050"/>
        </a:buClr>
        <a:buSzPct val="85000"/>
        <a:buFont typeface="Arial" pitchFamily="34" charset="0"/>
        <a:buChar char="•"/>
        <a:defRPr sz="2400" kern="1200">
          <a:solidFill>
            <a:schemeClr val="tx1">
              <a:lumMod val="75000"/>
              <a:lumOff val="25000"/>
            </a:schemeClr>
          </a:solidFill>
          <a:latin typeface="+mn-lt"/>
          <a:ea typeface="+mn-ea"/>
          <a:cs typeface="+mn-cs"/>
        </a:defRPr>
      </a:lvl1pPr>
      <a:lvl2pPr marL="457200" indent="-182880" algn="l" defTabSz="914400" rtl="0" eaLnBrk="1" latinLnBrk="0" hangingPunct="1">
        <a:spcBef>
          <a:spcPct val="20000"/>
        </a:spcBef>
        <a:buClr>
          <a:srgbClr val="92D050"/>
        </a:buClr>
        <a:buSzPct val="85000"/>
        <a:buFont typeface="Arial" pitchFamily="34" charset="0"/>
        <a:buChar char="•"/>
        <a:defRPr sz="2000" kern="1200">
          <a:solidFill>
            <a:schemeClr val="tx1">
              <a:lumMod val="75000"/>
              <a:lumOff val="25000"/>
            </a:schemeClr>
          </a:solidFill>
          <a:latin typeface="+mn-lt"/>
          <a:ea typeface="+mn-ea"/>
          <a:cs typeface="+mn-cs"/>
        </a:defRPr>
      </a:lvl2pPr>
      <a:lvl3pPr marL="731520" indent="-182880" algn="l" defTabSz="914400" rtl="0" eaLnBrk="1" latinLnBrk="0" hangingPunct="1">
        <a:spcBef>
          <a:spcPct val="20000"/>
        </a:spcBef>
        <a:buClr>
          <a:srgbClr val="92D050"/>
        </a:buClr>
        <a:buSzPct val="90000"/>
        <a:buFont typeface="Arial" pitchFamily="34" charset="0"/>
        <a:buChar char="•"/>
        <a:defRPr sz="1800" kern="1200">
          <a:solidFill>
            <a:schemeClr val="tx1">
              <a:lumMod val="75000"/>
              <a:lumOff val="25000"/>
            </a:schemeClr>
          </a:solidFill>
          <a:latin typeface="+mn-lt"/>
          <a:ea typeface="+mn-ea"/>
          <a:cs typeface="+mn-cs"/>
        </a:defRPr>
      </a:lvl3pPr>
      <a:lvl4pPr marL="1005840" indent="-182880" algn="l" defTabSz="914400" rtl="0" eaLnBrk="1" latinLnBrk="0" hangingPunct="1">
        <a:spcBef>
          <a:spcPct val="20000"/>
        </a:spcBef>
        <a:buClr>
          <a:srgbClr val="92D050"/>
        </a:buClr>
        <a:buFont typeface="Arial" pitchFamily="34" charset="0"/>
        <a:buChar char="•"/>
        <a:defRPr sz="1600" kern="1200">
          <a:solidFill>
            <a:schemeClr val="tx1">
              <a:lumMod val="75000"/>
              <a:lumOff val="25000"/>
            </a:schemeClr>
          </a:solidFill>
          <a:latin typeface="+mn-lt"/>
          <a:ea typeface="+mn-ea"/>
          <a:cs typeface="+mn-cs"/>
        </a:defRPr>
      </a:lvl4pPr>
      <a:lvl5pPr marL="1188720" indent="-137160" algn="l" defTabSz="914400" rtl="0" eaLnBrk="1" latinLnBrk="0" hangingPunct="1">
        <a:spcBef>
          <a:spcPct val="20000"/>
        </a:spcBef>
        <a:buClr>
          <a:srgbClr val="92D050"/>
        </a:buClr>
        <a:buSzPct val="100000"/>
        <a:buFont typeface="Arial" pitchFamily="34" charset="0"/>
        <a:buChar char="•"/>
        <a:defRPr sz="1400" kern="1200" baseline="0">
          <a:solidFill>
            <a:schemeClr val="tx1">
              <a:lumMod val="75000"/>
              <a:lumOff val="25000"/>
            </a:schemeClr>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ec.europa.eu/eurostat/statistics-explained/index.php/Freight_transport_statistics_-_modal_split" TargetMode="External"/><Relationship Id="rId7" Type="http://schemas.openxmlformats.org/officeDocument/2006/relationships/hyperlink" Target="http://www.rechnungshof.gv.at/fileadmin/downloads/2012/berichte/teilberichte/bund/Bund_2012_05/Bund_2012_05_4.pdf"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http://www.oecd-ilibrary.org/docserver/download/7414021e.pdf?expires=1457012730&amp;id=id&amp;accname=ocid56027859&amp;checksum=F3F96F396835D30F46A01AD6921DC83C" TargetMode="External"/><Relationship Id="rId5" Type="http://schemas.openxmlformats.org/officeDocument/2006/relationships/hyperlink" Target="http://eur-lex.europa.eu/legal-content/de/TXT/PDF/?uri=CELEX:52011DC0144" TargetMode="External"/><Relationship Id="rId4" Type="http://schemas.openxmlformats.org/officeDocument/2006/relationships/hyperlink" Target="http://ec.europa.eu/transport/media/publications/doc/trends-to-2050-update-2013.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04664"/>
            <a:ext cx="5266928" cy="990600"/>
          </a:xfrm>
        </p:spPr>
        <p:txBody>
          <a:bodyPr>
            <a:normAutofit/>
          </a:bodyPr>
          <a:lstStyle/>
          <a:p>
            <a:r>
              <a:rPr lang="de-DE" b="1" dirty="0" smtClean="0">
                <a:solidFill>
                  <a:schemeClr val="tx1">
                    <a:lumMod val="75000"/>
                    <a:lumOff val="25000"/>
                  </a:schemeClr>
                </a:solidFill>
              </a:rPr>
              <a:t>„Design </a:t>
            </a:r>
            <a:r>
              <a:rPr lang="de-DE" b="1" dirty="0" err="1" smtClean="0">
                <a:solidFill>
                  <a:schemeClr val="tx1">
                    <a:lumMod val="75000"/>
                    <a:lumOff val="25000"/>
                  </a:schemeClr>
                </a:solidFill>
              </a:rPr>
              <a:t>your</a:t>
            </a:r>
            <a:r>
              <a:rPr lang="de-DE" b="1" dirty="0" smtClean="0">
                <a:solidFill>
                  <a:schemeClr val="tx1">
                    <a:lumMod val="75000"/>
                    <a:lumOff val="25000"/>
                  </a:schemeClr>
                </a:solidFill>
              </a:rPr>
              <a:t> </a:t>
            </a:r>
            <a:r>
              <a:rPr lang="de-DE" b="1" dirty="0" err="1" smtClean="0">
                <a:solidFill>
                  <a:schemeClr val="tx1">
                    <a:lumMod val="75000"/>
                    <a:lumOff val="25000"/>
                  </a:schemeClr>
                </a:solidFill>
              </a:rPr>
              <a:t>own</a:t>
            </a:r>
            <a:r>
              <a:rPr lang="de-DE" b="1" dirty="0" smtClean="0">
                <a:solidFill>
                  <a:schemeClr val="tx1">
                    <a:lumMod val="75000"/>
                    <a:lumOff val="25000"/>
                  </a:schemeClr>
                </a:solidFill>
              </a:rPr>
              <a:t> </a:t>
            </a:r>
            <a:r>
              <a:rPr lang="de-DE" b="1" dirty="0" err="1" smtClean="0">
                <a:solidFill>
                  <a:schemeClr val="tx1">
                    <a:lumMod val="75000"/>
                    <a:lumOff val="25000"/>
                  </a:schemeClr>
                </a:solidFill>
              </a:rPr>
              <a:t>transport</a:t>
            </a:r>
            <a:r>
              <a:rPr lang="de-DE" b="1" dirty="0" smtClean="0">
                <a:solidFill>
                  <a:schemeClr val="tx1">
                    <a:lumMod val="75000"/>
                    <a:lumOff val="25000"/>
                  </a:schemeClr>
                </a:solidFill>
              </a:rPr>
              <a:t> </a:t>
            </a:r>
            <a:r>
              <a:rPr lang="de-DE" b="1" dirty="0" err="1" smtClean="0">
                <a:solidFill>
                  <a:schemeClr val="tx1">
                    <a:lumMod val="75000"/>
                    <a:lumOff val="25000"/>
                  </a:schemeClr>
                </a:solidFill>
              </a:rPr>
              <a:t>process</a:t>
            </a:r>
            <a:r>
              <a:rPr lang="de-DE" b="1" dirty="0" smtClean="0">
                <a:solidFill>
                  <a:schemeClr val="tx1">
                    <a:lumMod val="75000"/>
                    <a:lumOff val="25000"/>
                  </a:schemeClr>
                </a:solidFill>
              </a:rPr>
              <a:t>“</a:t>
            </a:r>
            <a:endParaRPr lang="de-DE" sz="2200" dirty="0">
              <a:solidFill>
                <a:schemeClr val="tx1">
                  <a:lumMod val="75000"/>
                  <a:lumOff val="25000"/>
                </a:schemeClr>
              </a:solidFill>
            </a:endParaRPr>
          </a:p>
        </p:txBody>
      </p:sp>
      <p:sp>
        <p:nvSpPr>
          <p:cNvPr id="2" name="Content Placeholder 1"/>
          <p:cNvSpPr>
            <a:spLocks noGrp="1"/>
          </p:cNvSpPr>
          <p:nvPr>
            <p:ph idx="1"/>
          </p:nvPr>
        </p:nvSpPr>
        <p:spPr/>
        <p:txBody>
          <a:bodyPr>
            <a:normAutofit fontScale="92500" lnSpcReduction="10000"/>
          </a:bodyPr>
          <a:lstStyle/>
          <a:p>
            <a:pPr marL="0" indent="0">
              <a:buNone/>
            </a:pPr>
            <a:r>
              <a:rPr lang="de-DE" b="1" dirty="0" smtClean="0"/>
              <a:t>Target</a:t>
            </a:r>
          </a:p>
          <a:p>
            <a:pPr marL="274320" lvl="1" indent="0">
              <a:buNone/>
            </a:pPr>
            <a:r>
              <a:rPr lang="de-DE" dirty="0" smtClean="0"/>
              <a:t>The aim of the game is that pupils design a transport process in groups. They compare the advantages and disadvantages of the transport modes as well as taking other information mentioned into account. </a:t>
            </a:r>
          </a:p>
          <a:p>
            <a:pPr marL="274320" lvl="1" indent="0">
              <a:buNone/>
            </a:pPr>
            <a:endParaRPr lang="de-DE" dirty="0" smtClean="0"/>
          </a:p>
          <a:p>
            <a:pPr marL="0" indent="0">
              <a:buNone/>
            </a:pPr>
            <a:r>
              <a:rPr lang="de-DE" b="1" dirty="0" smtClean="0"/>
              <a:t>Elaboration Versions</a:t>
            </a:r>
          </a:p>
          <a:p>
            <a:pPr marL="342900" lvl="1" indent="-342900"/>
            <a:r>
              <a:rPr lang="de-DE" u="sng" dirty="0" err="1" smtClean="0"/>
              <a:t>Homework</a:t>
            </a:r>
            <a:r>
              <a:rPr lang="de-DE" dirty="0" smtClean="0"/>
              <a:t>: The </a:t>
            </a:r>
            <a:r>
              <a:rPr lang="de-DE" dirty="0" err="1" smtClean="0"/>
              <a:t>pupils</a:t>
            </a:r>
            <a:r>
              <a:rPr lang="de-DE" dirty="0" smtClean="0"/>
              <a:t> </a:t>
            </a:r>
            <a:r>
              <a:rPr lang="de-DE" dirty="0" err="1" smtClean="0"/>
              <a:t>have</a:t>
            </a:r>
            <a:r>
              <a:rPr lang="de-DE" dirty="0" smtClean="0"/>
              <a:t> </a:t>
            </a:r>
            <a:r>
              <a:rPr lang="de-DE" dirty="0" err="1" smtClean="0"/>
              <a:t>to</a:t>
            </a:r>
            <a:r>
              <a:rPr lang="de-DE" dirty="0" smtClean="0"/>
              <a:t> </a:t>
            </a:r>
            <a:r>
              <a:rPr lang="de-DE" dirty="0" err="1" smtClean="0"/>
              <a:t>write</a:t>
            </a:r>
            <a:r>
              <a:rPr lang="de-DE" dirty="0" smtClean="0"/>
              <a:t> down </a:t>
            </a:r>
            <a:r>
              <a:rPr lang="de-DE" dirty="0" err="1" smtClean="0"/>
              <a:t>their</a:t>
            </a:r>
            <a:r>
              <a:rPr lang="de-DE" dirty="0" smtClean="0"/>
              <a:t> </a:t>
            </a:r>
            <a:r>
              <a:rPr lang="de-DE" dirty="0" err="1" smtClean="0"/>
              <a:t>solutions</a:t>
            </a:r>
            <a:r>
              <a:rPr lang="de-DE" dirty="0" smtClean="0"/>
              <a:t> on </a:t>
            </a:r>
            <a:r>
              <a:rPr lang="de-DE" dirty="0" err="1" smtClean="0"/>
              <a:t>two</a:t>
            </a:r>
            <a:r>
              <a:rPr lang="de-DE" dirty="0" smtClean="0"/>
              <a:t> </a:t>
            </a:r>
            <a:r>
              <a:rPr lang="de-DE" dirty="0" err="1" smtClean="0"/>
              <a:t>pages</a:t>
            </a:r>
            <a:r>
              <a:rPr lang="de-DE" dirty="0" smtClean="0"/>
              <a:t>.</a:t>
            </a:r>
          </a:p>
          <a:p>
            <a:pPr marL="342900" lvl="1" indent="-342900"/>
            <a:endParaRPr lang="de-DE" sz="900" dirty="0" smtClean="0"/>
          </a:p>
          <a:p>
            <a:pPr marL="342900" lvl="1" indent="-342900"/>
            <a:r>
              <a:rPr lang="de-DE" u="sng" dirty="0" smtClean="0"/>
              <a:t>Integration </a:t>
            </a:r>
            <a:r>
              <a:rPr lang="de-DE" u="sng" dirty="0" err="1" smtClean="0"/>
              <a:t>into</a:t>
            </a:r>
            <a:r>
              <a:rPr lang="de-DE" u="sng" dirty="0" smtClean="0"/>
              <a:t> </a:t>
            </a:r>
            <a:r>
              <a:rPr lang="de-DE" u="sng" dirty="0" err="1" smtClean="0"/>
              <a:t>the</a:t>
            </a:r>
            <a:r>
              <a:rPr lang="de-DE" u="sng" dirty="0" smtClean="0"/>
              <a:t> </a:t>
            </a:r>
            <a:r>
              <a:rPr lang="de-DE" u="sng" dirty="0" err="1" smtClean="0"/>
              <a:t>classroom</a:t>
            </a:r>
            <a:r>
              <a:rPr lang="de-DE" dirty="0" smtClean="0"/>
              <a:t>: The </a:t>
            </a:r>
            <a:r>
              <a:rPr lang="de-DE" dirty="0" err="1" smtClean="0"/>
              <a:t>students</a:t>
            </a:r>
            <a:r>
              <a:rPr lang="de-DE" dirty="0" smtClean="0"/>
              <a:t> </a:t>
            </a:r>
            <a:r>
              <a:rPr lang="de-DE" dirty="0" err="1" smtClean="0"/>
              <a:t>work</a:t>
            </a:r>
            <a:r>
              <a:rPr lang="de-DE" dirty="0" smtClean="0"/>
              <a:t> on </a:t>
            </a:r>
            <a:r>
              <a:rPr lang="de-DE" dirty="0" err="1" smtClean="0"/>
              <a:t>the</a:t>
            </a:r>
            <a:r>
              <a:rPr lang="de-DE" dirty="0" smtClean="0"/>
              <a:t> </a:t>
            </a:r>
            <a:r>
              <a:rPr lang="de-DE" dirty="0" err="1" smtClean="0"/>
              <a:t>mentioned</a:t>
            </a:r>
            <a:r>
              <a:rPr lang="de-DE" dirty="0" smtClean="0"/>
              <a:t> </a:t>
            </a:r>
            <a:r>
              <a:rPr lang="de-DE" dirty="0" err="1" smtClean="0"/>
              <a:t>tasks</a:t>
            </a:r>
            <a:r>
              <a:rPr lang="de-DE" dirty="0" smtClean="0"/>
              <a:t> in </a:t>
            </a:r>
            <a:r>
              <a:rPr lang="de-DE" dirty="0" err="1" smtClean="0"/>
              <a:t>groups</a:t>
            </a:r>
            <a:r>
              <a:rPr lang="de-DE" dirty="0" smtClean="0"/>
              <a:t> </a:t>
            </a:r>
            <a:r>
              <a:rPr lang="de-DE" dirty="0" err="1" smtClean="0"/>
              <a:t>consisting</a:t>
            </a:r>
            <a:r>
              <a:rPr lang="de-DE" dirty="0" smtClean="0"/>
              <a:t> </a:t>
            </a:r>
            <a:r>
              <a:rPr lang="de-DE" dirty="0" err="1" smtClean="0"/>
              <a:t>of</a:t>
            </a:r>
            <a:r>
              <a:rPr lang="de-DE" dirty="0" smtClean="0"/>
              <a:t> 3-4 </a:t>
            </a:r>
            <a:r>
              <a:rPr lang="de-DE" dirty="0" err="1" smtClean="0"/>
              <a:t>pupils</a:t>
            </a:r>
            <a:r>
              <a:rPr lang="de-DE" dirty="0" smtClean="0"/>
              <a:t>. </a:t>
            </a:r>
            <a:r>
              <a:rPr lang="de-DE" dirty="0" err="1" smtClean="0"/>
              <a:t>They</a:t>
            </a:r>
            <a:r>
              <a:rPr lang="de-DE" dirty="0" smtClean="0"/>
              <a:t> </a:t>
            </a:r>
            <a:r>
              <a:rPr lang="de-DE" dirty="0" err="1" smtClean="0"/>
              <a:t>create</a:t>
            </a:r>
            <a:r>
              <a:rPr lang="de-DE" dirty="0" smtClean="0"/>
              <a:t> a </a:t>
            </a:r>
            <a:r>
              <a:rPr lang="de-DE" dirty="0" err="1" smtClean="0"/>
              <a:t>flipchart</a:t>
            </a:r>
            <a:r>
              <a:rPr lang="de-DE" dirty="0" smtClean="0"/>
              <a:t> </a:t>
            </a:r>
            <a:r>
              <a:rPr lang="de-DE" dirty="0" err="1" smtClean="0"/>
              <a:t>and</a:t>
            </a:r>
            <a:r>
              <a:rPr lang="de-DE" dirty="0" smtClean="0"/>
              <a:t> hang </a:t>
            </a:r>
            <a:r>
              <a:rPr lang="de-DE" dirty="0" err="1" smtClean="0"/>
              <a:t>it</a:t>
            </a:r>
            <a:r>
              <a:rPr lang="de-DE" dirty="0" smtClean="0"/>
              <a:t> </a:t>
            </a:r>
            <a:r>
              <a:rPr lang="de-DE" dirty="0" err="1" smtClean="0"/>
              <a:t>up</a:t>
            </a:r>
            <a:r>
              <a:rPr lang="de-DE" dirty="0" smtClean="0"/>
              <a:t> in </a:t>
            </a:r>
            <a:r>
              <a:rPr lang="de-DE" dirty="0" err="1" smtClean="0"/>
              <a:t>the</a:t>
            </a:r>
            <a:r>
              <a:rPr lang="de-DE" dirty="0" smtClean="0"/>
              <a:t> </a:t>
            </a:r>
            <a:r>
              <a:rPr lang="de-DE" dirty="0" err="1" smtClean="0"/>
              <a:t>classroom</a:t>
            </a:r>
            <a:r>
              <a:rPr lang="de-DE" dirty="0" smtClean="0"/>
              <a:t>. Subsequently the teacher is able to compare the results and to ask questions regarding their elaboration. </a:t>
            </a:r>
          </a:p>
          <a:p>
            <a:pPr marL="342900" lvl="1" indent="-342900"/>
            <a:endParaRPr lang="de-DE" dirty="0" smtClean="0"/>
          </a:p>
          <a:p>
            <a:pPr marL="0" lvl="1" indent="0">
              <a:buNone/>
            </a:pPr>
            <a:r>
              <a:rPr lang="de-DE" dirty="0" smtClean="0"/>
              <a:t>The </a:t>
            </a:r>
            <a:r>
              <a:rPr lang="de-DE" dirty="0" err="1" smtClean="0"/>
              <a:t>graphic</a:t>
            </a:r>
            <a:r>
              <a:rPr lang="de-DE" dirty="0" smtClean="0"/>
              <a:t> </a:t>
            </a:r>
            <a:r>
              <a:rPr lang="de-DE" dirty="0" err="1" smtClean="0"/>
              <a:t>shown</a:t>
            </a:r>
            <a:r>
              <a:rPr lang="de-DE" dirty="0" smtClean="0"/>
              <a:t> on </a:t>
            </a:r>
            <a:r>
              <a:rPr lang="de-DE" dirty="0" err="1" smtClean="0"/>
              <a:t>slide</a:t>
            </a:r>
            <a:r>
              <a:rPr lang="de-DE" dirty="0" smtClean="0"/>
              <a:t> </a:t>
            </a:r>
            <a:r>
              <a:rPr lang="de-DE" dirty="0" err="1" smtClean="0"/>
              <a:t>number</a:t>
            </a:r>
            <a:r>
              <a:rPr lang="de-DE" dirty="0" smtClean="0"/>
              <a:t> </a:t>
            </a:r>
            <a:r>
              <a:rPr lang="de-DE" dirty="0" err="1" smtClean="0"/>
              <a:t>four</a:t>
            </a:r>
            <a:r>
              <a:rPr lang="de-DE" dirty="0" smtClean="0"/>
              <a:t> </a:t>
            </a:r>
            <a:r>
              <a:rPr lang="de-DE" dirty="0" err="1" smtClean="0"/>
              <a:t>can</a:t>
            </a:r>
            <a:r>
              <a:rPr lang="de-DE" dirty="0" smtClean="0"/>
              <a:t> </a:t>
            </a:r>
            <a:r>
              <a:rPr lang="de-DE" dirty="0" err="1" smtClean="0"/>
              <a:t>be</a:t>
            </a:r>
            <a:r>
              <a:rPr lang="de-DE" dirty="0" smtClean="0"/>
              <a:t> </a:t>
            </a:r>
            <a:r>
              <a:rPr lang="de-DE" dirty="0" err="1" smtClean="0"/>
              <a:t>used</a:t>
            </a:r>
            <a:r>
              <a:rPr lang="de-DE" dirty="0" smtClean="0"/>
              <a:t> </a:t>
            </a:r>
            <a:r>
              <a:rPr lang="de-DE" dirty="0" err="1" smtClean="0"/>
              <a:t>to</a:t>
            </a:r>
            <a:r>
              <a:rPr lang="de-DE" dirty="0" smtClean="0"/>
              <a:t> </a:t>
            </a:r>
            <a:r>
              <a:rPr lang="de-DE" dirty="0" err="1" smtClean="0"/>
              <a:t>illustrate</a:t>
            </a:r>
            <a:r>
              <a:rPr lang="de-DE" dirty="0" smtClean="0"/>
              <a:t> </a:t>
            </a:r>
            <a:r>
              <a:rPr lang="de-DE" dirty="0" err="1" smtClean="0"/>
              <a:t>the</a:t>
            </a:r>
            <a:r>
              <a:rPr lang="de-DE" dirty="0" smtClean="0"/>
              <a:t> </a:t>
            </a:r>
            <a:r>
              <a:rPr lang="de-DE" dirty="0" err="1" smtClean="0"/>
              <a:t>solution</a:t>
            </a:r>
            <a:r>
              <a:rPr lang="de-DE" dirty="0" smtClean="0"/>
              <a:t>. This </a:t>
            </a:r>
            <a:r>
              <a:rPr lang="de-DE" dirty="0" err="1" smtClean="0"/>
              <a:t>means</a:t>
            </a:r>
            <a:r>
              <a:rPr lang="de-DE" dirty="0" smtClean="0"/>
              <a:t> </a:t>
            </a:r>
            <a:r>
              <a:rPr lang="de-DE" dirty="0" err="1" smtClean="0"/>
              <a:t>that</a:t>
            </a:r>
            <a:r>
              <a:rPr lang="de-DE" dirty="0" smtClean="0"/>
              <a:t> </a:t>
            </a:r>
            <a:r>
              <a:rPr lang="de-DE" dirty="0" err="1" smtClean="0"/>
              <a:t>the</a:t>
            </a:r>
            <a:r>
              <a:rPr lang="de-DE" dirty="0" smtClean="0"/>
              <a:t> </a:t>
            </a:r>
            <a:r>
              <a:rPr lang="de-DE" dirty="0" err="1" smtClean="0"/>
              <a:t>right</a:t>
            </a:r>
            <a:r>
              <a:rPr lang="de-DE" dirty="0" smtClean="0"/>
              <a:t> </a:t>
            </a:r>
            <a:r>
              <a:rPr lang="de-DE" dirty="0" err="1" smtClean="0"/>
              <a:t>actors</a:t>
            </a:r>
            <a:r>
              <a:rPr lang="de-DE" dirty="0" smtClean="0"/>
              <a:t> </a:t>
            </a:r>
            <a:r>
              <a:rPr lang="de-DE" dirty="0" err="1" smtClean="0"/>
              <a:t>are</a:t>
            </a:r>
            <a:r>
              <a:rPr lang="de-DE" dirty="0" smtClean="0"/>
              <a:t> </a:t>
            </a:r>
            <a:r>
              <a:rPr lang="de-DE" dirty="0" err="1" smtClean="0"/>
              <a:t>drawn</a:t>
            </a:r>
            <a:r>
              <a:rPr lang="de-DE" dirty="0" smtClean="0"/>
              <a:t> in </a:t>
            </a:r>
            <a:r>
              <a:rPr lang="de-DE" dirty="0" err="1" smtClean="0"/>
              <a:t>the</a:t>
            </a:r>
            <a:r>
              <a:rPr lang="de-DE" dirty="0" smtClean="0"/>
              <a:t> </a:t>
            </a:r>
            <a:r>
              <a:rPr lang="de-DE" dirty="0" err="1" smtClean="0"/>
              <a:t>right</a:t>
            </a:r>
            <a:r>
              <a:rPr lang="de-DE" dirty="0" smtClean="0"/>
              <a:t> </a:t>
            </a:r>
            <a:r>
              <a:rPr lang="de-DE" dirty="0" err="1" smtClean="0"/>
              <a:t>place</a:t>
            </a:r>
            <a:r>
              <a:rPr lang="de-DE" dirty="0" smtClean="0"/>
              <a:t> </a:t>
            </a:r>
            <a:r>
              <a:rPr lang="de-DE" dirty="0" err="1" smtClean="0"/>
              <a:t>and</a:t>
            </a:r>
            <a:r>
              <a:rPr lang="de-DE" dirty="0" smtClean="0"/>
              <a:t> </a:t>
            </a:r>
            <a:r>
              <a:rPr lang="de-DE" dirty="0" err="1" smtClean="0"/>
              <a:t>the</a:t>
            </a:r>
            <a:r>
              <a:rPr lang="de-DE" dirty="0" smtClean="0"/>
              <a:t> </a:t>
            </a:r>
            <a:r>
              <a:rPr lang="de-DE" dirty="0" err="1" smtClean="0"/>
              <a:t>transport</a:t>
            </a:r>
            <a:r>
              <a:rPr lang="de-DE" dirty="0" smtClean="0"/>
              <a:t> </a:t>
            </a:r>
            <a:r>
              <a:rPr lang="de-DE" dirty="0" err="1" smtClean="0"/>
              <a:t>modes</a:t>
            </a:r>
            <a:r>
              <a:rPr lang="de-DE" dirty="0" smtClean="0"/>
              <a:t> </a:t>
            </a:r>
            <a:r>
              <a:rPr lang="de-DE" dirty="0" err="1" smtClean="0"/>
              <a:t>are</a:t>
            </a:r>
            <a:r>
              <a:rPr lang="de-DE" dirty="0" smtClean="0"/>
              <a:t> </a:t>
            </a:r>
            <a:r>
              <a:rPr lang="de-DE" dirty="0" err="1" smtClean="0"/>
              <a:t>linked</a:t>
            </a:r>
            <a:r>
              <a:rPr lang="de-DE" dirty="0" smtClean="0"/>
              <a:t> </a:t>
            </a:r>
            <a:r>
              <a:rPr lang="de-DE" dirty="0" err="1" smtClean="0"/>
              <a:t>with</a:t>
            </a:r>
            <a:r>
              <a:rPr lang="de-DE" dirty="0" smtClean="0"/>
              <a:t> </a:t>
            </a:r>
            <a:r>
              <a:rPr lang="de-DE" dirty="0" err="1" smtClean="0"/>
              <a:t>the</a:t>
            </a:r>
            <a:r>
              <a:rPr lang="de-DE" dirty="0" smtClean="0"/>
              <a:t> </a:t>
            </a:r>
            <a:r>
              <a:rPr lang="de-DE" dirty="0" err="1" smtClean="0"/>
              <a:t>right</a:t>
            </a:r>
            <a:r>
              <a:rPr lang="de-DE" dirty="0" smtClean="0"/>
              <a:t> </a:t>
            </a:r>
            <a:r>
              <a:rPr lang="de-DE" dirty="0" err="1" smtClean="0"/>
              <a:t>transport</a:t>
            </a:r>
            <a:r>
              <a:rPr lang="de-DE" dirty="0" smtClean="0"/>
              <a:t> </a:t>
            </a:r>
            <a:r>
              <a:rPr lang="de-DE" dirty="0" err="1" smtClean="0"/>
              <a:t>processes</a:t>
            </a:r>
            <a:r>
              <a:rPr lang="de-DE" dirty="0" smtClean="0"/>
              <a:t>).</a:t>
            </a:r>
            <a:endParaRPr lang="de-DE" dirty="0"/>
          </a:p>
        </p:txBody>
      </p:sp>
      <p:sp>
        <p:nvSpPr>
          <p:cNvPr id="3" name="Date Placeholder 2"/>
          <p:cNvSpPr>
            <a:spLocks noGrp="1"/>
          </p:cNvSpPr>
          <p:nvPr>
            <p:ph type="dt" sz="half" idx="10"/>
          </p:nvPr>
        </p:nvSpPr>
        <p:spPr/>
        <p:txBody>
          <a:bodyPr/>
          <a:lstStyle/>
          <a:p>
            <a:fld id="{A6C09D35-7505-45A4-9BFB-46830CC8E846}" type="datetime6">
              <a:rPr lang="en-GB" smtClean="0">
                <a:solidFill>
                  <a:prstClr val="white"/>
                </a:solidFill>
              </a:rPr>
              <a:t>June 19</a:t>
            </a:fld>
            <a:endParaRPr lang="de-AT" dirty="0">
              <a:solidFill>
                <a:prstClr val="white"/>
              </a:solidFill>
            </a:endParaRPr>
          </a:p>
        </p:txBody>
      </p:sp>
      <p:sp>
        <p:nvSpPr>
          <p:cNvPr id="5" name="Slide Number Placeholder 4"/>
          <p:cNvSpPr>
            <a:spLocks noGrp="1"/>
          </p:cNvSpPr>
          <p:nvPr>
            <p:ph type="sldNum" sz="quarter" idx="12"/>
          </p:nvPr>
        </p:nvSpPr>
        <p:spPr/>
        <p:txBody>
          <a:bodyPr/>
          <a:lstStyle/>
          <a:p>
            <a:fld id="{7D34D7BA-8E13-46FE-8871-8877FE7E3568}" type="slidenum">
              <a:rPr lang="de-AT" smtClean="0">
                <a:solidFill>
                  <a:prstClr val="white"/>
                </a:solidFill>
              </a:rPr>
              <a:pPr/>
              <a:t>1</a:t>
            </a:fld>
            <a:endParaRPr lang="de-AT" dirty="0">
              <a:solidFill>
                <a:prstClr val="white"/>
              </a:solidFill>
            </a:endParaRPr>
          </a:p>
        </p:txBody>
      </p:sp>
      <p:pic>
        <p:nvPicPr>
          <p:cNvPr id="7"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3803271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tx1">
                    <a:lumMod val="75000"/>
                    <a:lumOff val="25000"/>
                  </a:schemeClr>
                </a:solidFill>
              </a:rPr>
              <a:t>Information on Transport </a:t>
            </a:r>
            <a:r>
              <a:rPr lang="de-DE" b="1" dirty="0" err="1" smtClean="0">
                <a:solidFill>
                  <a:schemeClr val="tx1">
                    <a:lumMod val="75000"/>
                    <a:lumOff val="25000"/>
                  </a:schemeClr>
                </a:solidFill>
              </a:rPr>
              <a:t>Goods</a:t>
            </a:r>
            <a:r>
              <a:rPr lang="de-DE" b="1" dirty="0" smtClean="0">
                <a:solidFill>
                  <a:schemeClr val="tx1">
                    <a:lumMod val="75000"/>
                    <a:lumOff val="25000"/>
                  </a:schemeClr>
                </a:solidFill>
              </a:rPr>
              <a:t> </a:t>
            </a:r>
            <a:r>
              <a:rPr lang="de-DE" b="1" dirty="0" err="1" smtClean="0">
                <a:solidFill>
                  <a:schemeClr val="tx1">
                    <a:lumMod val="75000"/>
                    <a:lumOff val="25000"/>
                  </a:schemeClr>
                </a:solidFill>
              </a:rPr>
              <a:t>and</a:t>
            </a:r>
            <a:r>
              <a:rPr lang="de-DE" b="1" smtClean="0">
                <a:solidFill>
                  <a:schemeClr val="tx1">
                    <a:lumMod val="75000"/>
                    <a:lumOff val="25000"/>
                  </a:schemeClr>
                </a:solidFill>
              </a:rPr>
              <a:t> </a:t>
            </a:r>
            <a:r>
              <a:rPr lang="de-DE" b="1">
                <a:solidFill>
                  <a:schemeClr val="tx1">
                    <a:lumMod val="75000"/>
                    <a:lumOff val="25000"/>
                  </a:schemeClr>
                </a:solidFill>
              </a:rPr>
              <a:t>T</a:t>
            </a:r>
            <a:r>
              <a:rPr lang="de-DE" b="1" smtClean="0">
                <a:solidFill>
                  <a:schemeClr val="tx1">
                    <a:lumMod val="75000"/>
                    <a:lumOff val="25000"/>
                  </a:schemeClr>
                </a:solidFill>
              </a:rPr>
              <a:t>ransport </a:t>
            </a:r>
            <a:r>
              <a:rPr lang="de-DE" b="1" dirty="0" smtClean="0">
                <a:solidFill>
                  <a:schemeClr val="tx1">
                    <a:lumMod val="75000"/>
                    <a:lumOff val="25000"/>
                  </a:schemeClr>
                </a:solidFill>
              </a:rPr>
              <a:t>Route</a:t>
            </a:r>
            <a:endParaRPr lang="en-GB" b="1" dirty="0">
              <a:solidFill>
                <a:schemeClr val="tx1">
                  <a:lumMod val="75000"/>
                  <a:lumOff val="25000"/>
                </a:schemeClr>
              </a:solidFill>
            </a:endParaRPr>
          </a:p>
        </p:txBody>
      </p:sp>
      <p:sp>
        <p:nvSpPr>
          <p:cNvPr id="3" name="Inhaltsplatzhalter 2"/>
          <p:cNvSpPr>
            <a:spLocks noGrp="1"/>
          </p:cNvSpPr>
          <p:nvPr>
            <p:ph idx="1"/>
          </p:nvPr>
        </p:nvSpPr>
        <p:spPr>
          <a:xfrm>
            <a:off x="457200" y="1772816"/>
            <a:ext cx="8229600" cy="4704184"/>
          </a:xfrm>
        </p:spPr>
        <p:txBody>
          <a:bodyPr>
            <a:normAutofit fontScale="92500" lnSpcReduction="20000"/>
          </a:bodyPr>
          <a:lstStyle/>
          <a:p>
            <a:pPr marL="0" indent="0">
              <a:buNone/>
            </a:pPr>
            <a:r>
              <a:rPr lang="de-DE" b="1" u="sng" dirty="0" err="1" smtClean="0"/>
              <a:t>Transported</a:t>
            </a:r>
            <a:r>
              <a:rPr lang="de-DE" b="1" u="sng" dirty="0" smtClean="0"/>
              <a:t> </a:t>
            </a:r>
            <a:r>
              <a:rPr lang="de-DE" b="1" u="sng" dirty="0" err="1"/>
              <a:t>g</a:t>
            </a:r>
            <a:r>
              <a:rPr lang="de-DE" b="1" u="sng" dirty="0" err="1" smtClean="0"/>
              <a:t>oods</a:t>
            </a:r>
            <a:r>
              <a:rPr lang="de-DE" b="1" u="sng" dirty="0" smtClean="0"/>
              <a:t>:</a:t>
            </a:r>
          </a:p>
          <a:p>
            <a:r>
              <a:rPr lang="de-DE" dirty="0" smtClean="0"/>
              <a:t>Container </a:t>
            </a:r>
            <a:r>
              <a:rPr lang="de-DE" dirty="0" smtClean="0">
                <a:sym typeface="Wingdings" panose="05000000000000000000" pitchFamily="2" charset="2"/>
              </a:rPr>
              <a:t> </a:t>
            </a:r>
            <a:r>
              <a:rPr lang="de-DE" dirty="0" err="1" smtClean="0">
                <a:sym typeface="Wingdings" panose="05000000000000000000" pitchFamily="2" charset="2"/>
              </a:rPr>
              <a:t>Transhipment</a:t>
            </a:r>
            <a:r>
              <a:rPr lang="de-DE" dirty="0" smtClean="0">
                <a:sym typeface="Wingdings" panose="05000000000000000000" pitchFamily="2" charset="2"/>
              </a:rPr>
              <a:t> on all </a:t>
            </a:r>
            <a:r>
              <a:rPr lang="de-DE" dirty="0" err="1" smtClean="0">
                <a:sym typeface="Wingdings" panose="05000000000000000000" pitchFamily="2" charset="2"/>
              </a:rPr>
              <a:t>transport</a:t>
            </a:r>
            <a:r>
              <a:rPr lang="de-DE" dirty="0" smtClean="0">
                <a:sym typeface="Wingdings" panose="05000000000000000000" pitchFamily="2" charset="2"/>
              </a:rPr>
              <a:t> </a:t>
            </a:r>
            <a:r>
              <a:rPr lang="de-DE" dirty="0" err="1" smtClean="0">
                <a:sym typeface="Wingdings" panose="05000000000000000000" pitchFamily="2" charset="2"/>
              </a:rPr>
              <a:t>modes</a:t>
            </a:r>
            <a:r>
              <a:rPr lang="de-DE" dirty="0" smtClean="0">
                <a:sym typeface="Wingdings" panose="05000000000000000000" pitchFamily="2" charset="2"/>
              </a:rPr>
              <a:t> </a:t>
            </a:r>
            <a:r>
              <a:rPr lang="de-DE" dirty="0" err="1" smtClean="0">
                <a:sym typeface="Wingdings" panose="05000000000000000000" pitchFamily="2" charset="2"/>
              </a:rPr>
              <a:t>is</a:t>
            </a:r>
            <a:r>
              <a:rPr lang="de-DE" dirty="0" smtClean="0">
                <a:sym typeface="Wingdings" panose="05000000000000000000" pitchFamily="2" charset="2"/>
              </a:rPr>
              <a:t> </a:t>
            </a:r>
            <a:r>
              <a:rPr lang="de-DE" dirty="0" err="1" smtClean="0">
                <a:sym typeface="Wingdings" panose="05000000000000000000" pitchFamily="2" charset="2"/>
              </a:rPr>
              <a:t>possible</a:t>
            </a:r>
            <a:endParaRPr lang="de-DE" dirty="0" smtClean="0"/>
          </a:p>
          <a:p>
            <a:r>
              <a:rPr lang="de-DE" dirty="0" err="1" smtClean="0"/>
              <a:t>No</a:t>
            </a:r>
            <a:r>
              <a:rPr lang="de-DE" dirty="0" smtClean="0"/>
              <a:t> time </a:t>
            </a:r>
            <a:r>
              <a:rPr lang="de-DE" dirty="0" err="1" smtClean="0"/>
              <a:t>pressure</a:t>
            </a:r>
            <a:r>
              <a:rPr lang="de-DE" dirty="0" smtClean="0"/>
              <a:t> </a:t>
            </a:r>
            <a:r>
              <a:rPr lang="de-DE" dirty="0" smtClean="0">
                <a:sym typeface="Wingdings" panose="05000000000000000000" pitchFamily="2" charset="2"/>
              </a:rPr>
              <a:t> </a:t>
            </a:r>
            <a:r>
              <a:rPr lang="de-DE" dirty="0" err="1" smtClean="0">
                <a:sym typeface="Wingdings" panose="05000000000000000000" pitchFamily="2" charset="2"/>
              </a:rPr>
              <a:t>no</a:t>
            </a:r>
            <a:r>
              <a:rPr lang="de-DE" dirty="0" smtClean="0">
                <a:sym typeface="Wingdings" panose="05000000000000000000" pitchFamily="2" charset="2"/>
              </a:rPr>
              <a:t> </a:t>
            </a:r>
            <a:r>
              <a:rPr lang="de-DE" dirty="0" err="1" smtClean="0">
                <a:sym typeface="Wingdings" panose="05000000000000000000" pitchFamily="2" charset="2"/>
              </a:rPr>
              <a:t>perishable</a:t>
            </a:r>
            <a:r>
              <a:rPr lang="de-DE" dirty="0" smtClean="0">
                <a:sym typeface="Wingdings" panose="05000000000000000000" pitchFamily="2" charset="2"/>
              </a:rPr>
              <a:t> </a:t>
            </a:r>
            <a:r>
              <a:rPr lang="de-DE" dirty="0" err="1" smtClean="0">
                <a:sym typeface="Wingdings" panose="05000000000000000000" pitchFamily="2" charset="2"/>
              </a:rPr>
              <a:t>goods</a:t>
            </a:r>
            <a:endParaRPr lang="de-DE" dirty="0" smtClean="0">
              <a:sym typeface="Wingdings" panose="05000000000000000000" pitchFamily="2" charset="2"/>
            </a:endParaRPr>
          </a:p>
          <a:p>
            <a:r>
              <a:rPr lang="de-DE" dirty="0" smtClean="0">
                <a:sym typeface="Wingdings" panose="05000000000000000000" pitchFamily="2" charset="2"/>
              </a:rPr>
              <a:t>Low value of goods in relation to the containter content </a:t>
            </a:r>
          </a:p>
          <a:p>
            <a:r>
              <a:rPr lang="de-DE" dirty="0" err="1" smtClean="0">
                <a:sym typeface="Wingdings" panose="05000000000000000000" pitchFamily="2" charset="2"/>
              </a:rPr>
              <a:t>Requirment</a:t>
            </a:r>
            <a:r>
              <a:rPr lang="de-DE" dirty="0" smtClean="0">
                <a:sym typeface="Wingdings" panose="05000000000000000000" pitchFamily="2" charset="2"/>
              </a:rPr>
              <a:t>: </a:t>
            </a:r>
            <a:r>
              <a:rPr lang="de-DE" dirty="0" err="1" smtClean="0">
                <a:sym typeface="Wingdings" panose="05000000000000000000" pitchFamily="2" charset="2"/>
              </a:rPr>
              <a:t>Cost-effective</a:t>
            </a:r>
            <a:r>
              <a:rPr lang="de-DE" dirty="0" smtClean="0">
                <a:sym typeface="Wingdings" panose="05000000000000000000" pitchFamily="2" charset="2"/>
              </a:rPr>
              <a:t> </a:t>
            </a:r>
            <a:r>
              <a:rPr lang="de-DE" dirty="0" err="1" smtClean="0">
                <a:sym typeface="Wingdings" panose="05000000000000000000" pitchFamily="2" charset="2"/>
              </a:rPr>
              <a:t>transport</a:t>
            </a:r>
            <a:r>
              <a:rPr lang="de-DE" dirty="0" smtClean="0">
                <a:sym typeface="Wingdings" panose="05000000000000000000" pitchFamily="2" charset="2"/>
              </a:rPr>
              <a:t> </a:t>
            </a:r>
            <a:r>
              <a:rPr lang="de-DE" dirty="0" err="1" smtClean="0">
                <a:sym typeface="Wingdings" panose="05000000000000000000" pitchFamily="2" charset="2"/>
              </a:rPr>
              <a:t>of</a:t>
            </a:r>
            <a:r>
              <a:rPr lang="de-DE" dirty="0" smtClean="0">
                <a:sym typeface="Wingdings" panose="05000000000000000000" pitchFamily="2" charset="2"/>
              </a:rPr>
              <a:t> </a:t>
            </a:r>
            <a:r>
              <a:rPr lang="de-DE" dirty="0" err="1" smtClean="0">
                <a:sym typeface="Wingdings" panose="05000000000000000000" pitchFamily="2" charset="2"/>
              </a:rPr>
              <a:t>goods</a:t>
            </a:r>
            <a:endParaRPr lang="de-DE" dirty="0" smtClean="0">
              <a:sym typeface="Wingdings" panose="05000000000000000000" pitchFamily="2" charset="2"/>
            </a:endParaRPr>
          </a:p>
          <a:p>
            <a:endParaRPr lang="de-DE" dirty="0" smtClean="0"/>
          </a:p>
          <a:p>
            <a:pPr marL="0" indent="0">
              <a:buNone/>
            </a:pPr>
            <a:r>
              <a:rPr lang="de-DE" b="1" u="sng" dirty="0" smtClean="0"/>
              <a:t>Transport route</a:t>
            </a:r>
            <a:r>
              <a:rPr lang="de-DE" u="sng" dirty="0" smtClean="0"/>
              <a:t>: </a:t>
            </a:r>
          </a:p>
          <a:p>
            <a:r>
              <a:rPr lang="de-DE" dirty="0" err="1" smtClean="0"/>
              <a:t>Approximately</a:t>
            </a:r>
            <a:r>
              <a:rPr lang="de-DE" dirty="0" smtClean="0"/>
              <a:t> 700 km </a:t>
            </a:r>
            <a:r>
              <a:rPr lang="de-DE" dirty="0" err="1" smtClean="0"/>
              <a:t>within</a:t>
            </a:r>
            <a:r>
              <a:rPr lang="de-DE" dirty="0" smtClean="0"/>
              <a:t> Europe (Enns </a:t>
            </a:r>
            <a:r>
              <a:rPr lang="de-DE" dirty="0" smtClean="0">
                <a:sym typeface="Wingdings" panose="05000000000000000000" pitchFamily="2" charset="2"/>
              </a:rPr>
              <a:t> Frankfurt)</a:t>
            </a:r>
          </a:p>
          <a:p>
            <a:r>
              <a:rPr lang="de-DE" dirty="0" smtClean="0">
                <a:sym typeface="Wingdings" panose="05000000000000000000" pitchFamily="2" charset="2"/>
              </a:rPr>
              <a:t>The </a:t>
            </a:r>
            <a:r>
              <a:rPr lang="de-DE" dirty="0" err="1" smtClean="0">
                <a:sym typeface="Wingdings" panose="05000000000000000000" pitchFamily="2" charset="2"/>
              </a:rPr>
              <a:t>shipping</a:t>
            </a:r>
            <a:r>
              <a:rPr lang="de-DE" dirty="0" smtClean="0">
                <a:sym typeface="Wingdings" panose="05000000000000000000" pitchFamily="2" charset="2"/>
              </a:rPr>
              <a:t> </a:t>
            </a:r>
            <a:r>
              <a:rPr lang="de-DE" dirty="0" err="1" smtClean="0">
                <a:sym typeface="Wingdings" panose="05000000000000000000" pitchFamily="2" charset="2"/>
              </a:rPr>
              <a:t>and</a:t>
            </a:r>
            <a:r>
              <a:rPr lang="de-DE" dirty="0" smtClean="0">
                <a:sym typeface="Wingdings" panose="05000000000000000000" pitchFamily="2" charset="2"/>
              </a:rPr>
              <a:t> </a:t>
            </a:r>
            <a:r>
              <a:rPr lang="de-DE" dirty="0" err="1" smtClean="0">
                <a:sym typeface="Wingdings" panose="05000000000000000000" pitchFamily="2" charset="2"/>
              </a:rPr>
              <a:t>receiving</a:t>
            </a:r>
            <a:r>
              <a:rPr lang="de-DE" dirty="0" smtClean="0">
                <a:sym typeface="Wingdings" panose="05000000000000000000" pitchFamily="2" charset="2"/>
              </a:rPr>
              <a:t> </a:t>
            </a:r>
            <a:r>
              <a:rPr lang="de-DE" dirty="0" err="1" smtClean="0">
                <a:sym typeface="Wingdings" panose="05000000000000000000" pitchFamily="2" charset="2"/>
              </a:rPr>
              <a:t>points</a:t>
            </a:r>
            <a:r>
              <a:rPr lang="de-DE" dirty="0" smtClean="0">
                <a:sym typeface="Wingdings" panose="05000000000000000000" pitchFamily="2" charset="2"/>
              </a:rPr>
              <a:t> </a:t>
            </a:r>
            <a:r>
              <a:rPr lang="de-DE" dirty="0" err="1" smtClean="0">
                <a:sym typeface="Wingdings" panose="05000000000000000000" pitchFamily="2" charset="2"/>
              </a:rPr>
              <a:t>are</a:t>
            </a:r>
            <a:r>
              <a:rPr lang="de-DE" dirty="0" smtClean="0">
                <a:sym typeface="Wingdings" panose="05000000000000000000" pitchFamily="2" charset="2"/>
              </a:rPr>
              <a:t> not </a:t>
            </a:r>
            <a:r>
              <a:rPr lang="de-DE" dirty="0" err="1" smtClean="0">
                <a:sym typeface="Wingdings" panose="05000000000000000000" pitchFamily="2" charset="2"/>
              </a:rPr>
              <a:t>located</a:t>
            </a:r>
            <a:r>
              <a:rPr lang="de-DE" dirty="0" smtClean="0">
                <a:sym typeface="Wingdings" panose="05000000000000000000" pitchFamily="2" charset="2"/>
              </a:rPr>
              <a:t> at a terminal (</a:t>
            </a:r>
            <a:r>
              <a:rPr lang="de-DE" dirty="0" err="1" smtClean="0">
                <a:sym typeface="Wingdings" panose="05000000000000000000" pitchFamily="2" charset="2"/>
              </a:rPr>
              <a:t>rail</a:t>
            </a:r>
            <a:r>
              <a:rPr lang="de-DE" dirty="0" smtClean="0">
                <a:sym typeface="Wingdings" panose="05000000000000000000" pitchFamily="2" charset="2"/>
              </a:rPr>
              <a:t> </a:t>
            </a:r>
            <a:r>
              <a:rPr lang="de-DE" dirty="0" err="1" smtClean="0">
                <a:sym typeface="Wingdings" panose="05000000000000000000" pitchFamily="2" charset="2"/>
              </a:rPr>
              <a:t>or</a:t>
            </a:r>
            <a:r>
              <a:rPr lang="de-DE" dirty="0" smtClean="0">
                <a:sym typeface="Wingdings" panose="05000000000000000000" pitchFamily="2" charset="2"/>
              </a:rPr>
              <a:t> </a:t>
            </a:r>
            <a:r>
              <a:rPr lang="de-DE" dirty="0" err="1" smtClean="0">
                <a:sym typeface="Wingdings" panose="05000000000000000000" pitchFamily="2" charset="2"/>
              </a:rPr>
              <a:t>waterway</a:t>
            </a:r>
            <a:r>
              <a:rPr lang="de-DE" dirty="0" smtClean="0">
                <a:sym typeface="Wingdings" panose="05000000000000000000" pitchFamily="2" charset="2"/>
              </a:rPr>
              <a:t>)</a:t>
            </a:r>
            <a:endParaRPr lang="de-DE" dirty="0" smtClean="0"/>
          </a:p>
          <a:p>
            <a:r>
              <a:rPr lang="de-DE" dirty="0" smtClean="0"/>
              <a:t>Waterway, rail, as well as road is available on the transport route</a:t>
            </a:r>
          </a:p>
          <a:p>
            <a:r>
              <a:rPr lang="de-DE" dirty="0" err="1"/>
              <a:t>T</a:t>
            </a:r>
            <a:r>
              <a:rPr lang="de-DE" dirty="0" err="1" smtClean="0"/>
              <a:t>ranshipment</a:t>
            </a:r>
            <a:r>
              <a:rPr lang="de-DE" dirty="0" smtClean="0"/>
              <a:t> </a:t>
            </a:r>
            <a:r>
              <a:rPr lang="de-DE" dirty="0" err="1" smtClean="0"/>
              <a:t>to</a:t>
            </a:r>
            <a:r>
              <a:rPr lang="de-DE" dirty="0" smtClean="0"/>
              <a:t> </a:t>
            </a:r>
            <a:r>
              <a:rPr lang="de-DE" dirty="0" err="1" smtClean="0"/>
              <a:t>rail</a:t>
            </a:r>
            <a:r>
              <a:rPr lang="de-DE" dirty="0" smtClean="0"/>
              <a:t> </a:t>
            </a:r>
            <a:r>
              <a:rPr lang="de-DE" dirty="0" err="1" smtClean="0"/>
              <a:t>and</a:t>
            </a:r>
            <a:r>
              <a:rPr lang="de-DE" dirty="0" smtClean="0"/>
              <a:t> </a:t>
            </a:r>
            <a:r>
              <a:rPr lang="de-DE" dirty="0" err="1" smtClean="0"/>
              <a:t>inland</a:t>
            </a:r>
            <a:r>
              <a:rPr lang="de-DE" dirty="0" smtClean="0"/>
              <a:t> </a:t>
            </a:r>
            <a:r>
              <a:rPr lang="de-DE" dirty="0" err="1" smtClean="0"/>
              <a:t>waterway</a:t>
            </a:r>
            <a:r>
              <a:rPr lang="de-DE" dirty="0" smtClean="0"/>
              <a:t> </a:t>
            </a:r>
            <a:r>
              <a:rPr lang="de-DE" dirty="0" err="1" smtClean="0"/>
              <a:t>is</a:t>
            </a:r>
            <a:r>
              <a:rPr lang="de-DE" dirty="0" smtClean="0"/>
              <a:t> </a:t>
            </a:r>
            <a:r>
              <a:rPr lang="de-DE" dirty="0" err="1" smtClean="0"/>
              <a:t>possible</a:t>
            </a:r>
            <a:endParaRPr lang="de-DE" dirty="0"/>
          </a:p>
          <a:p>
            <a:r>
              <a:rPr lang="de-DE" dirty="0" err="1" smtClean="0"/>
              <a:t>There</a:t>
            </a:r>
            <a:r>
              <a:rPr lang="de-DE" dirty="0" smtClean="0"/>
              <a:t> </a:t>
            </a:r>
            <a:r>
              <a:rPr lang="de-DE" dirty="0" err="1" smtClean="0"/>
              <a:t>are</a:t>
            </a:r>
            <a:r>
              <a:rPr lang="de-DE" dirty="0" smtClean="0"/>
              <a:t> lots </a:t>
            </a:r>
            <a:r>
              <a:rPr lang="de-DE" dirty="0" err="1" smtClean="0"/>
              <a:t>of</a:t>
            </a:r>
            <a:r>
              <a:rPr lang="de-DE" dirty="0" smtClean="0"/>
              <a:t> </a:t>
            </a:r>
            <a:r>
              <a:rPr lang="de-DE" dirty="0" err="1" smtClean="0"/>
              <a:t>bridges</a:t>
            </a:r>
            <a:r>
              <a:rPr lang="de-DE" dirty="0" smtClean="0"/>
              <a:t> on </a:t>
            </a:r>
            <a:r>
              <a:rPr lang="de-DE" dirty="0" err="1" smtClean="0"/>
              <a:t>the</a:t>
            </a:r>
            <a:r>
              <a:rPr lang="de-DE" dirty="0" smtClean="0"/>
              <a:t> </a:t>
            </a:r>
            <a:r>
              <a:rPr lang="de-DE" dirty="0" err="1" smtClean="0"/>
              <a:t>waterway</a:t>
            </a:r>
            <a:endParaRPr lang="de-DE" dirty="0" smtClean="0"/>
          </a:p>
          <a:p>
            <a:endParaRPr lang="de-DE" dirty="0" smtClean="0"/>
          </a:p>
          <a:p>
            <a:endParaRPr lang="en-GB" dirty="0"/>
          </a:p>
        </p:txBody>
      </p:sp>
      <p:sp>
        <p:nvSpPr>
          <p:cNvPr id="4" name="Datumsplatzhalter 3"/>
          <p:cNvSpPr>
            <a:spLocks noGrp="1"/>
          </p:cNvSpPr>
          <p:nvPr>
            <p:ph type="dt" sz="half" idx="10"/>
          </p:nvPr>
        </p:nvSpPr>
        <p:spPr/>
        <p:txBody>
          <a:bodyPr/>
          <a:lstStyle/>
          <a:p>
            <a:fld id="{6B171AD8-BD5F-4503-8C65-79BF784426C3}" type="datetime7">
              <a:rPr lang="de-DE" smtClean="0">
                <a:solidFill>
                  <a:prstClr val="white"/>
                </a:solidFill>
              </a:rPr>
              <a:t>Jun-19</a:t>
            </a:fld>
            <a:endParaRPr lang="de-AT" dirty="0">
              <a:solidFill>
                <a:prstClr val="white"/>
              </a:solidFill>
            </a:endParaRPr>
          </a:p>
        </p:txBody>
      </p:sp>
      <p:sp>
        <p:nvSpPr>
          <p:cNvPr id="5" name="Foliennummernplatzhalter 4"/>
          <p:cNvSpPr>
            <a:spLocks noGrp="1"/>
          </p:cNvSpPr>
          <p:nvPr>
            <p:ph type="sldNum" sz="quarter" idx="12"/>
          </p:nvPr>
        </p:nvSpPr>
        <p:spPr/>
        <p:txBody>
          <a:bodyPr/>
          <a:lstStyle/>
          <a:p>
            <a:fld id="{7D34D7BA-8E13-46FE-8871-8877FE7E3568}" type="slidenum">
              <a:rPr lang="de-AT" smtClean="0">
                <a:solidFill>
                  <a:prstClr val="white"/>
                </a:solidFill>
              </a:rPr>
              <a:pPr/>
              <a:t>2</a:t>
            </a:fld>
            <a:endParaRPr lang="de-AT" dirty="0">
              <a:solidFill>
                <a:prstClr val="white"/>
              </a:solidFill>
            </a:endParaRPr>
          </a:p>
        </p:txBody>
      </p:sp>
      <p:pic>
        <p:nvPicPr>
          <p:cNvPr id="8"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4285203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tx1">
                    <a:lumMod val="75000"/>
                    <a:lumOff val="25000"/>
                  </a:schemeClr>
                </a:solidFill>
              </a:rPr>
              <a:t>Task</a:t>
            </a:r>
            <a:endParaRPr lang="en-GB" b="1" dirty="0">
              <a:solidFill>
                <a:schemeClr val="tx1">
                  <a:lumMod val="75000"/>
                  <a:lumOff val="25000"/>
                </a:schemeClr>
              </a:solidFill>
            </a:endParaRPr>
          </a:p>
        </p:txBody>
      </p:sp>
      <p:sp>
        <p:nvSpPr>
          <p:cNvPr id="3" name="Inhaltsplatzhalter 2"/>
          <p:cNvSpPr>
            <a:spLocks noGrp="1"/>
          </p:cNvSpPr>
          <p:nvPr>
            <p:ph idx="1"/>
          </p:nvPr>
        </p:nvSpPr>
        <p:spPr/>
        <p:txBody>
          <a:bodyPr>
            <a:normAutofit lnSpcReduction="10000"/>
          </a:bodyPr>
          <a:lstStyle/>
          <a:p>
            <a:r>
              <a:rPr lang="de-DE" dirty="0" smtClean="0"/>
              <a:t>On </a:t>
            </a:r>
            <a:r>
              <a:rPr lang="de-DE" dirty="0" err="1" smtClean="0"/>
              <a:t>which</a:t>
            </a:r>
            <a:r>
              <a:rPr lang="de-DE" dirty="0" smtClean="0"/>
              <a:t> </a:t>
            </a:r>
            <a:r>
              <a:rPr lang="de-DE" dirty="0" err="1" smtClean="0"/>
              <a:t>sections</a:t>
            </a:r>
            <a:r>
              <a:rPr lang="de-DE" dirty="0" smtClean="0"/>
              <a:t> </a:t>
            </a:r>
            <a:r>
              <a:rPr lang="de-DE" dirty="0" err="1" smtClean="0"/>
              <a:t>of</a:t>
            </a:r>
            <a:r>
              <a:rPr lang="de-DE" dirty="0" smtClean="0"/>
              <a:t> </a:t>
            </a:r>
            <a:r>
              <a:rPr lang="de-DE" dirty="0" err="1" smtClean="0"/>
              <a:t>the</a:t>
            </a:r>
            <a:r>
              <a:rPr lang="de-DE" dirty="0" smtClean="0"/>
              <a:t> </a:t>
            </a:r>
            <a:r>
              <a:rPr lang="de-DE" dirty="0" err="1" smtClean="0"/>
              <a:t>transport</a:t>
            </a:r>
            <a:r>
              <a:rPr lang="de-DE" dirty="0" smtClean="0"/>
              <a:t> route (</a:t>
            </a:r>
            <a:r>
              <a:rPr lang="de-DE" dirty="0" err="1" smtClean="0"/>
              <a:t>meaning</a:t>
            </a:r>
            <a:r>
              <a:rPr lang="de-DE" dirty="0" smtClean="0"/>
              <a:t> </a:t>
            </a:r>
            <a:r>
              <a:rPr lang="de-DE" dirty="0" err="1" smtClean="0"/>
              <a:t>preliminary</a:t>
            </a:r>
            <a:r>
              <a:rPr lang="de-DE" dirty="0" smtClean="0"/>
              <a:t>, </a:t>
            </a:r>
            <a:r>
              <a:rPr lang="de-DE" dirty="0" err="1" smtClean="0"/>
              <a:t>main</a:t>
            </a:r>
            <a:r>
              <a:rPr lang="de-DE" dirty="0" smtClean="0"/>
              <a:t> </a:t>
            </a:r>
            <a:r>
              <a:rPr lang="de-DE" dirty="0" err="1" smtClean="0"/>
              <a:t>and</a:t>
            </a:r>
            <a:r>
              <a:rPr lang="de-DE" dirty="0" smtClean="0"/>
              <a:t> subsequent leg) </a:t>
            </a:r>
            <a:r>
              <a:rPr lang="de-DE" dirty="0" err="1" smtClean="0"/>
              <a:t>are</a:t>
            </a:r>
            <a:r>
              <a:rPr lang="de-DE" dirty="0" smtClean="0"/>
              <a:t> </a:t>
            </a:r>
            <a:r>
              <a:rPr lang="de-DE" dirty="0" err="1" smtClean="0"/>
              <a:t>the</a:t>
            </a:r>
            <a:r>
              <a:rPr lang="de-DE" dirty="0" smtClean="0"/>
              <a:t> </a:t>
            </a:r>
            <a:r>
              <a:rPr lang="de-DE" dirty="0" err="1" smtClean="0"/>
              <a:t>transport</a:t>
            </a:r>
            <a:r>
              <a:rPr lang="de-DE" dirty="0" smtClean="0"/>
              <a:t> </a:t>
            </a:r>
            <a:r>
              <a:rPr lang="de-DE" dirty="0" err="1" smtClean="0"/>
              <a:t>modes</a:t>
            </a:r>
            <a:r>
              <a:rPr lang="de-DE" dirty="0" smtClean="0"/>
              <a:t> </a:t>
            </a:r>
            <a:r>
              <a:rPr lang="de-DE" dirty="0" err="1" smtClean="0"/>
              <a:t>best</a:t>
            </a:r>
            <a:r>
              <a:rPr lang="de-DE" dirty="0" smtClean="0"/>
              <a:t> </a:t>
            </a:r>
            <a:r>
              <a:rPr lang="de-DE" dirty="0" err="1" smtClean="0"/>
              <a:t>suited</a:t>
            </a:r>
            <a:r>
              <a:rPr lang="de-DE" dirty="0" smtClean="0"/>
              <a:t> </a:t>
            </a:r>
            <a:r>
              <a:rPr lang="de-DE" dirty="0" err="1" smtClean="0"/>
              <a:t>for</a:t>
            </a:r>
            <a:r>
              <a:rPr lang="de-DE" dirty="0" smtClean="0"/>
              <a:t> </a:t>
            </a:r>
            <a:r>
              <a:rPr lang="de-DE" dirty="0" err="1" smtClean="0"/>
              <a:t>transporting</a:t>
            </a:r>
            <a:r>
              <a:rPr lang="de-DE" dirty="0" smtClean="0"/>
              <a:t> </a:t>
            </a:r>
            <a:r>
              <a:rPr lang="de-DE" dirty="0" err="1" smtClean="0"/>
              <a:t>containers</a:t>
            </a:r>
            <a:r>
              <a:rPr lang="de-DE" dirty="0" smtClean="0"/>
              <a:t>?</a:t>
            </a:r>
          </a:p>
          <a:p>
            <a:pPr lvl="1"/>
            <a:r>
              <a:rPr lang="de-DE" dirty="0" smtClean="0"/>
              <a:t>Note the advantages and disadvantages of the individual transport modes as well as the characteristics of the transported goods</a:t>
            </a:r>
          </a:p>
          <a:p>
            <a:endParaRPr lang="de-DE" dirty="0" smtClean="0"/>
          </a:p>
          <a:p>
            <a:r>
              <a:rPr lang="de-DE" dirty="0" smtClean="0"/>
              <a:t>Which actors are essential and for which transport sections are these actors relevant? </a:t>
            </a:r>
          </a:p>
          <a:p>
            <a:pPr lvl="1"/>
            <a:r>
              <a:rPr lang="de-DE" dirty="0" smtClean="0"/>
              <a:t>Please note which actors you need to get the most out of your transport process</a:t>
            </a:r>
          </a:p>
          <a:p>
            <a:pPr lvl="1"/>
            <a:endParaRPr lang="de-DE" dirty="0" smtClean="0"/>
          </a:p>
          <a:p>
            <a:r>
              <a:rPr lang="de-DE" dirty="0" err="1" smtClean="0"/>
              <a:t>Is</a:t>
            </a:r>
            <a:r>
              <a:rPr lang="de-DE" dirty="0" smtClean="0"/>
              <a:t> </a:t>
            </a:r>
            <a:r>
              <a:rPr lang="de-DE" dirty="0" err="1" smtClean="0"/>
              <a:t>your</a:t>
            </a:r>
            <a:r>
              <a:rPr lang="de-DE" dirty="0" smtClean="0"/>
              <a:t> </a:t>
            </a:r>
            <a:r>
              <a:rPr lang="de-DE" dirty="0" err="1" smtClean="0"/>
              <a:t>transport</a:t>
            </a:r>
            <a:r>
              <a:rPr lang="de-DE" dirty="0" smtClean="0"/>
              <a:t> </a:t>
            </a:r>
            <a:r>
              <a:rPr lang="de-DE" dirty="0" err="1" smtClean="0"/>
              <a:t>solution</a:t>
            </a:r>
            <a:r>
              <a:rPr lang="de-DE" dirty="0" smtClean="0"/>
              <a:t> </a:t>
            </a:r>
            <a:r>
              <a:rPr lang="de-DE" dirty="0" err="1" smtClean="0"/>
              <a:t>sustainable</a:t>
            </a:r>
            <a:r>
              <a:rPr lang="de-DE" dirty="0" smtClean="0"/>
              <a:t>? </a:t>
            </a:r>
            <a:r>
              <a:rPr lang="de-DE" dirty="0" err="1" smtClean="0"/>
              <a:t>Does</a:t>
            </a:r>
            <a:r>
              <a:rPr lang="de-DE" dirty="0" smtClean="0"/>
              <a:t> </a:t>
            </a:r>
            <a:r>
              <a:rPr lang="de-DE" dirty="0" err="1" smtClean="0"/>
              <a:t>it</a:t>
            </a:r>
            <a:r>
              <a:rPr lang="de-DE" dirty="0" smtClean="0"/>
              <a:t> </a:t>
            </a:r>
            <a:r>
              <a:rPr lang="de-DE" dirty="0" err="1" smtClean="0"/>
              <a:t>take</a:t>
            </a:r>
            <a:r>
              <a:rPr lang="de-DE" dirty="0" smtClean="0"/>
              <a:t> </a:t>
            </a:r>
            <a:r>
              <a:rPr lang="de-DE" dirty="0" err="1" smtClean="0"/>
              <a:t>the</a:t>
            </a:r>
            <a:r>
              <a:rPr lang="de-DE" dirty="0" smtClean="0"/>
              <a:t> </a:t>
            </a:r>
            <a:r>
              <a:rPr lang="de-DE" dirty="0" err="1" smtClean="0"/>
              <a:t>challenges</a:t>
            </a:r>
            <a:r>
              <a:rPr lang="de-DE" dirty="0" smtClean="0"/>
              <a:t> </a:t>
            </a:r>
            <a:r>
              <a:rPr lang="de-DE" dirty="0" err="1" smtClean="0"/>
              <a:t>of</a:t>
            </a:r>
            <a:r>
              <a:rPr lang="de-DE" dirty="0" smtClean="0"/>
              <a:t> </a:t>
            </a:r>
            <a:r>
              <a:rPr lang="de-DE" dirty="0" err="1" smtClean="0"/>
              <a:t>the</a:t>
            </a:r>
            <a:r>
              <a:rPr lang="de-DE" dirty="0" smtClean="0"/>
              <a:t> </a:t>
            </a:r>
            <a:r>
              <a:rPr lang="de-DE" dirty="0" err="1" smtClean="0"/>
              <a:t>transport</a:t>
            </a:r>
            <a:r>
              <a:rPr lang="de-DE" dirty="0" smtClean="0"/>
              <a:t> </a:t>
            </a:r>
            <a:r>
              <a:rPr lang="de-DE" dirty="0" err="1" smtClean="0"/>
              <a:t>policy</a:t>
            </a:r>
            <a:r>
              <a:rPr lang="de-DE" dirty="0" smtClean="0"/>
              <a:t> </a:t>
            </a:r>
            <a:r>
              <a:rPr lang="de-DE" dirty="0" err="1" smtClean="0"/>
              <a:t>into</a:t>
            </a:r>
            <a:r>
              <a:rPr lang="de-DE" dirty="0" smtClean="0"/>
              <a:t> </a:t>
            </a:r>
            <a:r>
              <a:rPr lang="de-DE" dirty="0" err="1" smtClean="0"/>
              <a:t>account</a:t>
            </a:r>
            <a:r>
              <a:rPr lang="de-DE" dirty="0" smtClean="0"/>
              <a:t>?</a:t>
            </a:r>
          </a:p>
          <a:p>
            <a:pPr marL="0" indent="0">
              <a:buNone/>
            </a:pPr>
            <a:endParaRPr lang="de-DE" dirty="0" smtClean="0"/>
          </a:p>
        </p:txBody>
      </p:sp>
      <p:sp>
        <p:nvSpPr>
          <p:cNvPr id="4" name="Datumsplatzhalter 3"/>
          <p:cNvSpPr>
            <a:spLocks noGrp="1"/>
          </p:cNvSpPr>
          <p:nvPr>
            <p:ph type="dt" sz="half" idx="10"/>
          </p:nvPr>
        </p:nvSpPr>
        <p:spPr/>
        <p:txBody>
          <a:bodyPr/>
          <a:lstStyle/>
          <a:p>
            <a:fld id="{6B171AD8-BD5F-4503-8C65-79BF784426C3}" type="datetime7">
              <a:rPr lang="de-DE" smtClean="0">
                <a:solidFill>
                  <a:prstClr val="white"/>
                </a:solidFill>
              </a:rPr>
              <a:t>Jun-19</a:t>
            </a:fld>
            <a:endParaRPr lang="de-AT" dirty="0">
              <a:solidFill>
                <a:prstClr val="white"/>
              </a:solidFill>
            </a:endParaRPr>
          </a:p>
        </p:txBody>
      </p:sp>
      <p:sp>
        <p:nvSpPr>
          <p:cNvPr id="5" name="Foliennummernplatzhalter 4"/>
          <p:cNvSpPr>
            <a:spLocks noGrp="1"/>
          </p:cNvSpPr>
          <p:nvPr>
            <p:ph type="sldNum" sz="quarter" idx="12"/>
          </p:nvPr>
        </p:nvSpPr>
        <p:spPr/>
        <p:txBody>
          <a:bodyPr/>
          <a:lstStyle/>
          <a:p>
            <a:fld id="{7D34D7BA-8E13-46FE-8871-8877FE7E3568}" type="slidenum">
              <a:rPr lang="de-AT" smtClean="0">
                <a:solidFill>
                  <a:prstClr val="white"/>
                </a:solidFill>
              </a:rPr>
              <a:pPr/>
              <a:t>3</a:t>
            </a:fld>
            <a:endParaRPr lang="de-AT" dirty="0">
              <a:solidFill>
                <a:prstClr val="white"/>
              </a:solidFill>
            </a:endParaRPr>
          </a:p>
        </p:txBody>
      </p:sp>
      <p:pic>
        <p:nvPicPr>
          <p:cNvPr id="7"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668795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b="1" dirty="0" smtClean="0">
                <a:solidFill>
                  <a:schemeClr val="tx1">
                    <a:lumMod val="75000"/>
                    <a:lumOff val="25000"/>
                  </a:schemeClr>
                </a:solidFill>
              </a:rPr>
              <a:t>Transport </a:t>
            </a:r>
            <a:r>
              <a:rPr lang="de-DE" b="1" dirty="0" err="1" smtClean="0">
                <a:solidFill>
                  <a:schemeClr val="tx1">
                    <a:lumMod val="75000"/>
                    <a:lumOff val="25000"/>
                  </a:schemeClr>
                </a:solidFill>
              </a:rPr>
              <a:t>Process</a:t>
            </a:r>
            <a:endParaRPr lang="en-GB" b="1" dirty="0">
              <a:solidFill>
                <a:schemeClr val="tx1">
                  <a:lumMod val="75000"/>
                  <a:lumOff val="25000"/>
                </a:schemeClr>
              </a:solidFill>
            </a:endParaRPr>
          </a:p>
        </p:txBody>
      </p:sp>
      <p:sp>
        <p:nvSpPr>
          <p:cNvPr id="4" name="Date Placeholder 3"/>
          <p:cNvSpPr>
            <a:spLocks noGrp="1"/>
          </p:cNvSpPr>
          <p:nvPr>
            <p:ph type="dt" sz="half" idx="10"/>
          </p:nvPr>
        </p:nvSpPr>
        <p:spPr/>
        <p:txBody>
          <a:bodyPr/>
          <a:lstStyle/>
          <a:p>
            <a:fld id="{6B171AD8-BD5F-4503-8C65-79BF784426C3}" type="datetime7">
              <a:rPr lang="de-DE" smtClean="0">
                <a:solidFill>
                  <a:prstClr val="white"/>
                </a:solidFill>
              </a:rPr>
              <a:t>Jun-19</a:t>
            </a:fld>
            <a:endParaRPr lang="de-AT" dirty="0">
              <a:solidFill>
                <a:prstClr val="white"/>
              </a:solidFill>
            </a:endParaRPr>
          </a:p>
        </p:txBody>
      </p:sp>
      <p:sp>
        <p:nvSpPr>
          <p:cNvPr id="5" name="Slide Number Placeholder 4"/>
          <p:cNvSpPr>
            <a:spLocks noGrp="1"/>
          </p:cNvSpPr>
          <p:nvPr>
            <p:ph type="sldNum" sz="quarter" idx="12"/>
          </p:nvPr>
        </p:nvSpPr>
        <p:spPr/>
        <p:txBody>
          <a:bodyPr/>
          <a:lstStyle/>
          <a:p>
            <a:fld id="{7D34D7BA-8E13-46FE-8871-8877FE7E3568}" type="slidenum">
              <a:rPr lang="de-AT" smtClean="0">
                <a:solidFill>
                  <a:prstClr val="white"/>
                </a:solidFill>
              </a:rPr>
              <a:pPr/>
              <a:t>4</a:t>
            </a:fld>
            <a:endParaRPr lang="de-AT" dirty="0">
              <a:solidFill>
                <a:prstClr val="white"/>
              </a:solidFill>
            </a:endParaRPr>
          </a:p>
        </p:txBody>
      </p:sp>
      <p:grpSp>
        <p:nvGrpSpPr>
          <p:cNvPr id="13" name="Gruppieren 12"/>
          <p:cNvGrpSpPr/>
          <p:nvPr/>
        </p:nvGrpSpPr>
        <p:grpSpPr>
          <a:xfrm>
            <a:off x="150289" y="2492896"/>
            <a:ext cx="9030223" cy="2850350"/>
            <a:chOff x="251520" y="2854678"/>
            <a:chExt cx="9030223" cy="2850350"/>
          </a:xfrm>
        </p:grpSpPr>
        <p:sp>
          <p:nvSpPr>
            <p:cNvPr id="3" name="Rechteck 2"/>
            <p:cNvSpPr/>
            <p:nvPr/>
          </p:nvSpPr>
          <p:spPr>
            <a:xfrm>
              <a:off x="323528" y="4539332"/>
              <a:ext cx="2366752" cy="449312"/>
            </a:xfrm>
            <a:prstGeom prst="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smtClean="0">
                  <a:solidFill>
                    <a:schemeClr val="tx1">
                      <a:lumMod val="75000"/>
                      <a:lumOff val="25000"/>
                    </a:schemeClr>
                  </a:solidFill>
                </a:rPr>
                <a:t>Pre</a:t>
              </a:r>
              <a:r>
                <a:rPr lang="de-DE" dirty="0" smtClean="0">
                  <a:solidFill>
                    <a:schemeClr val="tx1">
                      <a:lumMod val="75000"/>
                      <a:lumOff val="25000"/>
                    </a:schemeClr>
                  </a:solidFill>
                </a:rPr>
                <a:t> </a:t>
              </a:r>
              <a:r>
                <a:rPr lang="de-DE" dirty="0" err="1" smtClean="0">
                  <a:solidFill>
                    <a:schemeClr val="tx1">
                      <a:lumMod val="75000"/>
                      <a:lumOff val="25000"/>
                    </a:schemeClr>
                  </a:solidFill>
                </a:rPr>
                <a:t>haulage</a:t>
              </a:r>
              <a:endParaRPr lang="en-GB" dirty="0">
                <a:solidFill>
                  <a:schemeClr val="tx1">
                    <a:lumMod val="75000"/>
                    <a:lumOff val="25000"/>
                  </a:schemeClr>
                </a:solidFill>
              </a:endParaRPr>
            </a:p>
          </p:txBody>
        </p:sp>
        <p:pic>
          <p:nvPicPr>
            <p:cNvPr id="1026" name="Picture 2" descr="Fabrik, Mühle, Pflanze, Verschmutzung, Umwelt, Fragen"/>
            <p:cNvPicPr>
              <a:picLocks noChangeAspect="1" noChangeArrowheads="1"/>
            </p:cNvPicPr>
            <p:nvPr/>
          </p:nvPicPr>
          <p:blipFill>
            <a:blip r:embed="rId3" cstate="print">
              <a:duotone>
                <a:prstClr val="black"/>
                <a:srgbClr val="92D050">
                  <a:tint val="45000"/>
                  <a:satMod val="400000"/>
                </a:srgbClr>
              </a:duotone>
              <a:extLst>
                <a:ext uri="{28A0092B-C50C-407E-A947-70E740481C1C}">
                  <a14:useLocalDpi xmlns:a14="http://schemas.microsoft.com/office/drawing/2010/main" val="0"/>
                </a:ext>
              </a:extLst>
            </a:blip>
            <a:srcRect/>
            <a:stretch>
              <a:fillRect/>
            </a:stretch>
          </p:blipFill>
          <p:spPr bwMode="auto">
            <a:xfrm>
              <a:off x="251520" y="3078968"/>
              <a:ext cx="1175272" cy="117527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Dorf Icon, Icon, Dorf, Haus-Symbol, Symbol"/>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92280" y="2854678"/>
              <a:ext cx="2189463" cy="1623852"/>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pieren 6"/>
            <p:cNvGrpSpPr/>
            <p:nvPr/>
          </p:nvGrpSpPr>
          <p:grpSpPr>
            <a:xfrm>
              <a:off x="4788024" y="2995225"/>
              <a:ext cx="1990896" cy="1255604"/>
              <a:chOff x="4753274" y="2998636"/>
              <a:chExt cx="1990896" cy="1255604"/>
            </a:xfrm>
          </p:grpSpPr>
          <p:pic>
            <p:nvPicPr>
              <p:cNvPr id="8" name="Picture 4" descr="Hütte, Holzhaus, Schuppen, Lagerhaus, Speicher"/>
              <p:cNvPicPr>
                <a:picLocks noChangeAspect="1" noChangeArrowheads="1"/>
              </p:cNvPicPr>
              <p:nvPr/>
            </p:nvPicPr>
            <p:blipFill>
              <a:blip r:embed="rId5" cstate="print">
                <a:duotone>
                  <a:prstClr val="black"/>
                  <a:srgbClr val="92D050">
                    <a:tint val="45000"/>
                    <a:satMod val="400000"/>
                  </a:srgbClr>
                </a:duotone>
                <a:extLst>
                  <a:ext uri="{28A0092B-C50C-407E-A947-70E740481C1C}">
                    <a14:useLocalDpi xmlns:a14="http://schemas.microsoft.com/office/drawing/2010/main" val="0"/>
                  </a:ext>
                </a:extLst>
              </a:blip>
              <a:srcRect/>
              <a:stretch>
                <a:fillRect/>
              </a:stretch>
            </p:blipFill>
            <p:spPr bwMode="auto">
              <a:xfrm>
                <a:off x="5055964" y="2998636"/>
                <a:ext cx="1688206" cy="125560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5"/>
              <p:cNvPicPr/>
              <p:nvPr/>
            </p:nvPicPr>
            <p:blipFill rotWithShape="1">
              <a:blip r:embed="rId6"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bwMode="auto">
              <a:xfrm>
                <a:off x="4753274" y="3078968"/>
                <a:ext cx="605380" cy="739910"/>
              </a:xfrm>
              <a:prstGeom prst="rect">
                <a:avLst/>
              </a:prstGeom>
              <a:ln>
                <a:noFill/>
              </a:ln>
              <a:extLst>
                <a:ext uri="{53640926-AAD7-44D8-BBD7-CCE9431645EC}">
                  <a14:shadowObscured xmlns:a14="http://schemas.microsoft.com/office/drawing/2010/main"/>
                </a:ext>
              </a:extLst>
            </p:spPr>
          </p:pic>
        </p:grpSp>
        <p:grpSp>
          <p:nvGrpSpPr>
            <p:cNvPr id="9" name="Gruppieren 8"/>
            <p:cNvGrpSpPr/>
            <p:nvPr/>
          </p:nvGrpSpPr>
          <p:grpSpPr>
            <a:xfrm>
              <a:off x="1491656" y="2998636"/>
              <a:ext cx="2042727" cy="1255604"/>
              <a:chOff x="1491656" y="2998636"/>
              <a:chExt cx="2042727" cy="1255604"/>
            </a:xfrm>
          </p:grpSpPr>
          <p:pic>
            <p:nvPicPr>
              <p:cNvPr id="1028" name="Picture 4" descr="Hütte, Holzhaus, Schuppen, Lagerhaus, Speicher"/>
              <p:cNvPicPr>
                <a:picLocks noChangeAspect="1" noChangeArrowheads="1"/>
              </p:cNvPicPr>
              <p:nvPr/>
            </p:nvPicPr>
            <p:blipFill>
              <a:blip r:embed="rId5" cstate="print">
                <a:duotone>
                  <a:prstClr val="black"/>
                  <a:srgbClr val="92D050">
                    <a:tint val="45000"/>
                    <a:satMod val="400000"/>
                  </a:srgbClr>
                </a:duotone>
                <a:extLst>
                  <a:ext uri="{28A0092B-C50C-407E-A947-70E740481C1C}">
                    <a14:useLocalDpi xmlns:a14="http://schemas.microsoft.com/office/drawing/2010/main" val="0"/>
                  </a:ext>
                </a:extLst>
              </a:blip>
              <a:srcRect/>
              <a:stretch>
                <a:fillRect/>
              </a:stretch>
            </p:blipFill>
            <p:spPr bwMode="auto">
              <a:xfrm>
                <a:off x="1846177" y="2998636"/>
                <a:ext cx="1688206" cy="12556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5"/>
              <p:cNvPicPr/>
              <p:nvPr/>
            </p:nvPicPr>
            <p:blipFill rotWithShape="1">
              <a:blip r:embed="rId6"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bwMode="auto">
              <a:xfrm>
                <a:off x="1491656" y="3078968"/>
                <a:ext cx="605380" cy="739910"/>
              </a:xfrm>
              <a:prstGeom prst="rect">
                <a:avLst/>
              </a:prstGeom>
              <a:ln>
                <a:noFill/>
              </a:ln>
              <a:extLst>
                <a:ext uri="{53640926-AAD7-44D8-BBD7-CCE9431645EC}">
                  <a14:shadowObscured xmlns:a14="http://schemas.microsoft.com/office/drawing/2010/main"/>
                </a:ext>
              </a:extLst>
            </p:spPr>
          </p:pic>
        </p:grpSp>
        <p:sp>
          <p:nvSpPr>
            <p:cNvPr id="6" name="Pfeil nach rechts 5"/>
            <p:cNvSpPr/>
            <p:nvPr/>
          </p:nvSpPr>
          <p:spPr>
            <a:xfrm>
              <a:off x="1426792" y="4138684"/>
              <a:ext cx="504056" cy="112145"/>
            </a:xfrm>
            <a:prstGeom prst="rightArrow">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solidFill>
                  <a:sysClr val="windowText" lastClr="000000"/>
                </a:solidFill>
              </a:endParaRPr>
            </a:p>
          </p:txBody>
        </p:sp>
        <p:sp>
          <p:nvSpPr>
            <p:cNvPr id="16" name="Pfeil nach rechts 15"/>
            <p:cNvSpPr/>
            <p:nvPr/>
          </p:nvSpPr>
          <p:spPr>
            <a:xfrm>
              <a:off x="3635896" y="4138683"/>
              <a:ext cx="1454818" cy="115557"/>
            </a:xfrm>
            <a:prstGeom prst="rightArrow">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solidFill>
                  <a:sysClr val="windowText" lastClr="000000"/>
                </a:solidFill>
              </a:endParaRPr>
            </a:p>
          </p:txBody>
        </p:sp>
        <p:sp>
          <p:nvSpPr>
            <p:cNvPr id="17" name="Pfeil nach rechts 16"/>
            <p:cNvSpPr/>
            <p:nvPr/>
          </p:nvSpPr>
          <p:spPr>
            <a:xfrm>
              <a:off x="6948264" y="4138684"/>
              <a:ext cx="504056" cy="112145"/>
            </a:xfrm>
            <a:prstGeom prst="rightArrow">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solidFill>
                  <a:sysClr val="windowText" lastClr="000000"/>
                </a:solidFill>
              </a:endParaRPr>
            </a:p>
          </p:txBody>
        </p:sp>
        <p:sp>
          <p:nvSpPr>
            <p:cNvPr id="18" name="Rechteck 17"/>
            <p:cNvSpPr/>
            <p:nvPr/>
          </p:nvSpPr>
          <p:spPr>
            <a:xfrm>
              <a:off x="3032301" y="4539332"/>
              <a:ext cx="2763835" cy="449312"/>
            </a:xfrm>
            <a:prstGeom prst="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lumMod val="75000"/>
                      <a:lumOff val="25000"/>
                    </a:schemeClr>
                  </a:solidFill>
                </a:rPr>
                <a:t>Main </a:t>
              </a:r>
              <a:r>
                <a:rPr lang="de-DE" dirty="0" err="1" smtClean="0">
                  <a:solidFill>
                    <a:schemeClr val="tx1">
                      <a:lumMod val="75000"/>
                      <a:lumOff val="25000"/>
                    </a:schemeClr>
                  </a:solidFill>
                </a:rPr>
                <a:t>haulage</a:t>
              </a:r>
              <a:endParaRPr lang="en-GB" dirty="0">
                <a:solidFill>
                  <a:schemeClr val="tx1">
                    <a:lumMod val="75000"/>
                    <a:lumOff val="25000"/>
                  </a:schemeClr>
                </a:solidFill>
              </a:endParaRPr>
            </a:p>
          </p:txBody>
        </p:sp>
        <p:sp>
          <p:nvSpPr>
            <p:cNvPr id="19" name="Rechteck 18"/>
            <p:cNvSpPr/>
            <p:nvPr/>
          </p:nvSpPr>
          <p:spPr>
            <a:xfrm>
              <a:off x="6156176" y="4539332"/>
              <a:ext cx="2160240" cy="449312"/>
            </a:xfrm>
            <a:prstGeom prst="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lumMod val="75000"/>
                      <a:lumOff val="25000"/>
                    </a:schemeClr>
                  </a:solidFill>
                </a:rPr>
                <a:t>End </a:t>
              </a:r>
              <a:r>
                <a:rPr lang="de-DE" dirty="0" err="1" smtClean="0">
                  <a:solidFill>
                    <a:schemeClr val="tx1">
                      <a:lumMod val="75000"/>
                      <a:lumOff val="25000"/>
                    </a:schemeClr>
                  </a:solidFill>
                </a:rPr>
                <a:t>haulage</a:t>
              </a:r>
              <a:endParaRPr lang="en-GB" dirty="0">
                <a:solidFill>
                  <a:schemeClr val="tx1">
                    <a:lumMod val="75000"/>
                    <a:lumOff val="25000"/>
                  </a:schemeClr>
                </a:solidFill>
              </a:endParaRPr>
            </a:p>
          </p:txBody>
        </p:sp>
        <p:sp>
          <p:nvSpPr>
            <p:cNvPr id="20" name="Rechteck 19"/>
            <p:cNvSpPr/>
            <p:nvPr/>
          </p:nvSpPr>
          <p:spPr>
            <a:xfrm>
              <a:off x="2008935" y="5255716"/>
              <a:ext cx="1601864" cy="449312"/>
            </a:xfrm>
            <a:prstGeom prst="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a:solidFill>
                    <a:schemeClr val="tx1">
                      <a:lumMod val="75000"/>
                      <a:lumOff val="25000"/>
                    </a:schemeClr>
                  </a:solidFill>
                </a:rPr>
                <a:t>T</a:t>
              </a:r>
              <a:r>
                <a:rPr lang="de-DE" dirty="0" err="1" smtClean="0">
                  <a:solidFill>
                    <a:schemeClr val="tx1">
                      <a:lumMod val="75000"/>
                      <a:lumOff val="25000"/>
                    </a:schemeClr>
                  </a:solidFill>
                </a:rPr>
                <a:t>ranshipment</a:t>
              </a:r>
              <a:endParaRPr lang="en-GB" dirty="0">
                <a:solidFill>
                  <a:schemeClr val="tx1">
                    <a:lumMod val="75000"/>
                    <a:lumOff val="25000"/>
                  </a:schemeClr>
                </a:solidFill>
              </a:endParaRPr>
            </a:p>
          </p:txBody>
        </p:sp>
        <p:sp>
          <p:nvSpPr>
            <p:cNvPr id="21" name="Rechteck 20"/>
            <p:cNvSpPr/>
            <p:nvPr/>
          </p:nvSpPr>
          <p:spPr>
            <a:xfrm>
              <a:off x="5145265" y="5255716"/>
              <a:ext cx="1688206" cy="449312"/>
            </a:xfrm>
            <a:prstGeom prst="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smtClean="0">
                  <a:solidFill>
                    <a:schemeClr val="tx1">
                      <a:lumMod val="75000"/>
                      <a:lumOff val="25000"/>
                    </a:schemeClr>
                  </a:solidFill>
                </a:rPr>
                <a:t>Transhipment</a:t>
              </a:r>
              <a:endParaRPr lang="en-GB" dirty="0">
                <a:solidFill>
                  <a:schemeClr val="tx1">
                    <a:lumMod val="75000"/>
                    <a:lumOff val="25000"/>
                  </a:schemeClr>
                </a:solidFill>
              </a:endParaRPr>
            </a:p>
          </p:txBody>
        </p:sp>
        <p:sp>
          <p:nvSpPr>
            <p:cNvPr id="22" name="Pfeil nach rechts 21"/>
            <p:cNvSpPr/>
            <p:nvPr/>
          </p:nvSpPr>
          <p:spPr>
            <a:xfrm rot="5400000">
              <a:off x="2705694" y="4967137"/>
              <a:ext cx="308099" cy="112145"/>
            </a:xfrm>
            <a:prstGeom prst="rightArrow">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solidFill>
                  <a:sysClr val="windowText" lastClr="000000"/>
                </a:solidFill>
              </a:endParaRPr>
            </a:p>
          </p:txBody>
        </p:sp>
        <p:sp>
          <p:nvSpPr>
            <p:cNvPr id="23" name="Pfeil nach rechts 22"/>
            <p:cNvSpPr/>
            <p:nvPr/>
          </p:nvSpPr>
          <p:spPr>
            <a:xfrm rot="5400000">
              <a:off x="5824621" y="4967137"/>
              <a:ext cx="308099" cy="112145"/>
            </a:xfrm>
            <a:prstGeom prst="rightArrow">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solidFill>
                  <a:sysClr val="windowText" lastClr="000000"/>
                </a:solidFill>
              </a:endParaRPr>
            </a:p>
          </p:txBody>
        </p:sp>
      </p:grpSp>
      <p:sp>
        <p:nvSpPr>
          <p:cNvPr id="24" name="Title 1"/>
          <p:cNvSpPr txBox="1">
            <a:spLocks/>
          </p:cNvSpPr>
          <p:nvPr/>
        </p:nvSpPr>
        <p:spPr>
          <a:xfrm>
            <a:off x="351880" y="1700808"/>
            <a:ext cx="4762872"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kern="1200" spc="-100" baseline="0">
                <a:solidFill>
                  <a:schemeClr val="accent1"/>
                </a:solidFill>
                <a:latin typeface="+mj-lt"/>
                <a:ea typeface="+mj-ea"/>
                <a:cs typeface="+mj-cs"/>
              </a:defRPr>
            </a:lvl1pPr>
          </a:lstStyle>
          <a:p>
            <a:endParaRPr lang="de-DE" sz="1800" b="1" dirty="0" smtClean="0">
              <a:solidFill>
                <a:schemeClr val="tx1">
                  <a:lumMod val="75000"/>
                  <a:lumOff val="25000"/>
                </a:schemeClr>
              </a:solidFill>
            </a:endParaRPr>
          </a:p>
          <a:p>
            <a:endParaRPr lang="en-GB" sz="1800" b="1" dirty="0">
              <a:solidFill>
                <a:schemeClr val="tx1">
                  <a:lumMod val="75000"/>
                  <a:lumOff val="25000"/>
                </a:schemeClr>
              </a:solidFill>
            </a:endParaRPr>
          </a:p>
        </p:txBody>
      </p:sp>
      <p:pic>
        <p:nvPicPr>
          <p:cNvPr id="26" name="Picture 3"/>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3029954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b="1" dirty="0" smtClean="0">
                <a:solidFill>
                  <a:schemeClr val="tx1">
                    <a:lumMod val="75000"/>
                    <a:lumOff val="25000"/>
                  </a:schemeClr>
                </a:solidFill>
              </a:rPr>
              <a:t>Transport Policy:</a:t>
            </a:r>
            <a:br>
              <a:rPr lang="de-DE" b="1" dirty="0" smtClean="0">
                <a:solidFill>
                  <a:schemeClr val="tx1">
                    <a:lumMod val="75000"/>
                    <a:lumOff val="25000"/>
                  </a:schemeClr>
                </a:solidFill>
              </a:rPr>
            </a:br>
            <a:r>
              <a:rPr lang="de-DE" b="1" dirty="0" smtClean="0">
                <a:solidFill>
                  <a:schemeClr val="tx1">
                    <a:lumMod val="75000"/>
                    <a:lumOff val="25000"/>
                  </a:schemeClr>
                </a:solidFill>
              </a:rPr>
              <a:t>Freight Transport in Europe</a:t>
            </a:r>
            <a:endParaRPr lang="de-DE" sz="2000" dirty="0">
              <a:solidFill>
                <a:schemeClr val="tx1">
                  <a:lumMod val="75000"/>
                  <a:lumOff val="25000"/>
                </a:schemeClr>
              </a:solidFill>
            </a:endParaRPr>
          </a:p>
        </p:txBody>
      </p:sp>
      <p:graphicFrame>
        <p:nvGraphicFramePr>
          <p:cNvPr id="42" name="Chart 41"/>
          <p:cNvGraphicFramePr/>
          <p:nvPr>
            <p:extLst>
              <p:ext uri="{D42A27DB-BD31-4B8C-83A1-F6EECF244321}">
                <p14:modId xmlns:p14="http://schemas.microsoft.com/office/powerpoint/2010/main" val="4169582005"/>
              </p:ext>
            </p:extLst>
          </p:nvPr>
        </p:nvGraphicFramePr>
        <p:xfrm>
          <a:off x="-1260648" y="1052736"/>
          <a:ext cx="6372200" cy="466425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323528" y="5661248"/>
            <a:ext cx="3635896" cy="461665"/>
          </a:xfrm>
          <a:prstGeom prst="rect">
            <a:avLst/>
          </a:prstGeom>
          <a:noFill/>
        </p:spPr>
        <p:txBody>
          <a:bodyPr wrap="square" rtlCol="0">
            <a:spAutoFit/>
          </a:bodyPr>
          <a:lstStyle/>
          <a:p>
            <a:r>
              <a:rPr lang="de-AT" sz="1200" dirty="0" smtClean="0">
                <a:solidFill>
                  <a:schemeClr val="tx1">
                    <a:lumMod val="75000"/>
                    <a:lumOff val="25000"/>
                  </a:schemeClr>
                </a:solidFill>
              </a:rPr>
              <a:t>*Percentage split of the respective transport mode in relation to the total freight transport volume</a:t>
            </a:r>
            <a:endParaRPr lang="de-AT" sz="1200" dirty="0">
              <a:solidFill>
                <a:schemeClr val="tx1">
                  <a:lumMod val="75000"/>
                  <a:lumOff val="25000"/>
                </a:schemeClr>
              </a:solidFill>
            </a:endParaRPr>
          </a:p>
        </p:txBody>
      </p:sp>
      <p:sp>
        <p:nvSpPr>
          <p:cNvPr id="3" name="Slide Number Placeholder 2"/>
          <p:cNvSpPr>
            <a:spLocks noGrp="1"/>
          </p:cNvSpPr>
          <p:nvPr>
            <p:ph type="sldNum" sz="quarter" idx="12"/>
          </p:nvPr>
        </p:nvSpPr>
        <p:spPr/>
        <p:txBody>
          <a:bodyPr/>
          <a:lstStyle/>
          <a:p>
            <a:fld id="{7D34D7BA-8E13-46FE-8871-8877FE7E3568}" type="slidenum">
              <a:rPr lang="de-AT" smtClean="0">
                <a:solidFill>
                  <a:schemeClr val="bg1">
                    <a:lumMod val="65000"/>
                  </a:schemeClr>
                </a:solidFill>
              </a:rPr>
              <a:pPr/>
              <a:t>5</a:t>
            </a:fld>
            <a:endParaRPr lang="de-AT" dirty="0">
              <a:solidFill>
                <a:schemeClr val="bg1">
                  <a:lumMod val="65000"/>
                </a:schemeClr>
              </a:solidFill>
            </a:endParaRPr>
          </a:p>
        </p:txBody>
      </p:sp>
      <p:sp>
        <p:nvSpPr>
          <p:cNvPr id="9" name="TextBox 8"/>
          <p:cNvSpPr txBox="1"/>
          <p:nvPr/>
        </p:nvSpPr>
        <p:spPr>
          <a:xfrm>
            <a:off x="4283968" y="1700808"/>
            <a:ext cx="4176464" cy="4201150"/>
          </a:xfrm>
          <a:prstGeom prst="rect">
            <a:avLst/>
          </a:prstGeom>
          <a:noFill/>
        </p:spPr>
        <p:txBody>
          <a:bodyPr wrap="square" rtlCol="0">
            <a:spAutoFit/>
          </a:bodyPr>
          <a:lstStyle/>
          <a:p>
            <a:r>
              <a:rPr lang="de-DE" sz="2400" b="1" dirty="0" smtClean="0">
                <a:solidFill>
                  <a:schemeClr val="tx1">
                    <a:lumMod val="75000"/>
                    <a:lumOff val="25000"/>
                  </a:schemeClr>
                </a:solidFill>
              </a:rPr>
              <a:t>2050</a:t>
            </a:r>
            <a:r>
              <a:rPr lang="de-DE" dirty="0" smtClean="0">
                <a:solidFill>
                  <a:schemeClr val="tx1">
                    <a:lumMod val="75000"/>
                    <a:lumOff val="25000"/>
                  </a:schemeClr>
                </a:solidFill>
              </a:rPr>
              <a:t>:</a:t>
            </a:r>
          </a:p>
          <a:p>
            <a:pPr marL="285750" indent="-285750">
              <a:lnSpc>
                <a:spcPct val="150000"/>
              </a:lnSpc>
              <a:buFont typeface="Arial" panose="020B0604020202020204" pitchFamily="34" charset="0"/>
              <a:buChar char="•"/>
            </a:pPr>
            <a:r>
              <a:rPr lang="de-DE" dirty="0" smtClean="0">
                <a:solidFill>
                  <a:schemeClr val="tx1">
                    <a:lumMod val="75000"/>
                    <a:lumOff val="25000"/>
                  </a:schemeClr>
                </a:solidFill>
              </a:rPr>
              <a:t>+ 57 % </a:t>
            </a:r>
            <a:r>
              <a:rPr lang="de-DE" dirty="0" err="1" smtClean="0">
                <a:solidFill>
                  <a:schemeClr val="tx1">
                    <a:lumMod val="75000"/>
                    <a:lumOff val="25000"/>
                  </a:schemeClr>
                </a:solidFill>
              </a:rPr>
              <a:t>transport</a:t>
            </a:r>
            <a:r>
              <a:rPr lang="de-DE" dirty="0" smtClean="0">
                <a:solidFill>
                  <a:schemeClr val="tx1">
                    <a:lumMod val="75000"/>
                    <a:lumOff val="25000"/>
                  </a:schemeClr>
                </a:solidFill>
              </a:rPr>
              <a:t> </a:t>
            </a:r>
            <a:r>
              <a:rPr lang="de-DE" dirty="0" err="1" smtClean="0">
                <a:solidFill>
                  <a:schemeClr val="tx1">
                    <a:lumMod val="75000"/>
                    <a:lumOff val="25000"/>
                  </a:schemeClr>
                </a:solidFill>
              </a:rPr>
              <a:t>volume</a:t>
            </a:r>
            <a:endParaRPr lang="de-DE" dirty="0" smtClean="0">
              <a:solidFill>
                <a:schemeClr val="tx1">
                  <a:lumMod val="75000"/>
                  <a:lumOff val="25000"/>
                </a:schemeClr>
              </a:solidFill>
            </a:endParaRPr>
          </a:p>
          <a:p>
            <a:pPr marL="285750" indent="-285750">
              <a:lnSpc>
                <a:spcPct val="150000"/>
              </a:lnSpc>
              <a:buFont typeface="Arial" panose="020B0604020202020204" pitchFamily="34" charset="0"/>
              <a:buChar char="•"/>
            </a:pPr>
            <a:r>
              <a:rPr lang="de-DE" dirty="0" smtClean="0">
                <a:solidFill>
                  <a:schemeClr val="tx1">
                    <a:lumMod val="75000"/>
                    <a:lumOff val="25000"/>
                  </a:schemeClr>
                </a:solidFill>
              </a:rPr>
              <a:t>+ 55 % </a:t>
            </a:r>
            <a:r>
              <a:rPr lang="de-DE" dirty="0" err="1" smtClean="0">
                <a:solidFill>
                  <a:schemeClr val="tx1">
                    <a:lumMod val="75000"/>
                    <a:lumOff val="25000"/>
                  </a:schemeClr>
                </a:solidFill>
              </a:rPr>
              <a:t>increase</a:t>
            </a:r>
            <a:r>
              <a:rPr lang="de-DE" dirty="0" smtClean="0">
                <a:solidFill>
                  <a:schemeClr val="tx1">
                    <a:lumMod val="75000"/>
                    <a:lumOff val="25000"/>
                  </a:schemeClr>
                </a:solidFill>
              </a:rPr>
              <a:t> </a:t>
            </a:r>
            <a:r>
              <a:rPr lang="de-DE" dirty="0" err="1" smtClean="0">
                <a:solidFill>
                  <a:schemeClr val="tx1">
                    <a:lumMod val="75000"/>
                    <a:lumOff val="25000"/>
                  </a:schemeClr>
                </a:solidFill>
              </a:rPr>
              <a:t>of</a:t>
            </a:r>
            <a:r>
              <a:rPr lang="de-DE" dirty="0" smtClean="0">
                <a:solidFill>
                  <a:schemeClr val="tx1">
                    <a:lumMod val="75000"/>
                    <a:lumOff val="25000"/>
                  </a:schemeClr>
                </a:solidFill>
              </a:rPr>
              <a:t> </a:t>
            </a:r>
            <a:r>
              <a:rPr lang="de-DE" dirty="0" err="1" smtClean="0">
                <a:solidFill>
                  <a:schemeClr val="tx1">
                    <a:lumMod val="75000"/>
                    <a:lumOff val="25000"/>
                  </a:schemeClr>
                </a:solidFill>
              </a:rPr>
              <a:t>truck</a:t>
            </a:r>
            <a:r>
              <a:rPr lang="de-DE" dirty="0" smtClean="0">
                <a:solidFill>
                  <a:schemeClr val="tx1">
                    <a:lumMod val="75000"/>
                    <a:lumOff val="25000"/>
                  </a:schemeClr>
                </a:solidFill>
              </a:rPr>
              <a:t> </a:t>
            </a:r>
            <a:r>
              <a:rPr lang="de-DE" dirty="0" err="1" smtClean="0">
                <a:solidFill>
                  <a:schemeClr val="tx1">
                    <a:lumMod val="75000"/>
                    <a:lumOff val="25000"/>
                  </a:schemeClr>
                </a:solidFill>
              </a:rPr>
              <a:t>transport</a:t>
            </a:r>
            <a:endParaRPr lang="de-DE" dirty="0" smtClean="0">
              <a:solidFill>
                <a:schemeClr val="tx1">
                  <a:lumMod val="75000"/>
                  <a:lumOff val="25000"/>
                </a:schemeClr>
              </a:solidFill>
            </a:endParaRPr>
          </a:p>
          <a:p>
            <a:pPr marL="285750" indent="-285750">
              <a:lnSpc>
                <a:spcPct val="150000"/>
              </a:lnSpc>
              <a:buFont typeface="Arial" panose="020B0604020202020204" pitchFamily="34" charset="0"/>
              <a:buChar char="•"/>
            </a:pPr>
            <a:r>
              <a:rPr lang="de-DE" dirty="0" smtClean="0">
                <a:solidFill>
                  <a:schemeClr val="tx1">
                    <a:lumMod val="75000"/>
                    <a:lumOff val="25000"/>
                  </a:schemeClr>
                </a:solidFill>
              </a:rPr>
              <a:t>International </a:t>
            </a:r>
            <a:r>
              <a:rPr lang="de-DE" dirty="0" err="1" smtClean="0">
                <a:solidFill>
                  <a:schemeClr val="tx1">
                    <a:lumMod val="75000"/>
                    <a:lumOff val="25000"/>
                  </a:schemeClr>
                </a:solidFill>
              </a:rPr>
              <a:t>freight</a:t>
            </a:r>
            <a:r>
              <a:rPr lang="de-DE" dirty="0" smtClean="0">
                <a:solidFill>
                  <a:schemeClr val="tx1">
                    <a:lumMod val="75000"/>
                    <a:lumOff val="25000"/>
                  </a:schemeClr>
                </a:solidFill>
              </a:rPr>
              <a:t> </a:t>
            </a:r>
            <a:r>
              <a:rPr lang="de-DE" dirty="0" err="1" smtClean="0">
                <a:solidFill>
                  <a:schemeClr val="tx1">
                    <a:lumMod val="75000"/>
                    <a:lumOff val="25000"/>
                  </a:schemeClr>
                </a:solidFill>
              </a:rPr>
              <a:t>traffic</a:t>
            </a:r>
            <a:r>
              <a:rPr lang="de-DE" dirty="0" smtClean="0">
                <a:solidFill>
                  <a:schemeClr val="tx1">
                    <a:lumMod val="75000"/>
                    <a:lumOff val="25000"/>
                  </a:schemeClr>
                </a:solidFill>
              </a:rPr>
              <a:t> </a:t>
            </a:r>
            <a:r>
              <a:rPr lang="de-DE" dirty="0" err="1" smtClean="0">
                <a:solidFill>
                  <a:schemeClr val="tx1">
                    <a:lumMod val="75000"/>
                    <a:lumOff val="25000"/>
                  </a:schemeClr>
                </a:solidFill>
              </a:rPr>
              <a:t>is</a:t>
            </a:r>
            <a:r>
              <a:rPr lang="de-DE" dirty="0" smtClean="0">
                <a:solidFill>
                  <a:schemeClr val="tx1">
                    <a:lumMod val="75000"/>
                    <a:lumOff val="25000"/>
                  </a:schemeClr>
                </a:solidFill>
              </a:rPr>
              <a:t> </a:t>
            </a:r>
            <a:r>
              <a:rPr lang="de-DE" dirty="0" err="1" smtClean="0">
                <a:solidFill>
                  <a:schemeClr val="tx1">
                    <a:lumMod val="75000"/>
                    <a:lumOff val="25000"/>
                  </a:schemeClr>
                </a:solidFill>
              </a:rPr>
              <a:t>increasing</a:t>
            </a:r>
            <a:r>
              <a:rPr lang="de-DE" dirty="0" smtClean="0">
                <a:solidFill>
                  <a:schemeClr val="tx1">
                    <a:lumMod val="75000"/>
                    <a:lumOff val="25000"/>
                  </a:schemeClr>
                </a:solidFill>
              </a:rPr>
              <a:t> </a:t>
            </a:r>
            <a:r>
              <a:rPr lang="de-DE" dirty="0" smtClean="0">
                <a:solidFill>
                  <a:schemeClr val="tx1">
                    <a:lumMod val="75000"/>
                    <a:lumOff val="25000"/>
                  </a:schemeClr>
                </a:solidFill>
                <a:sym typeface="Wingdings" panose="05000000000000000000" pitchFamily="2" charset="2"/>
              </a:rPr>
              <a:t> </a:t>
            </a:r>
            <a:r>
              <a:rPr lang="de-DE" dirty="0" err="1" smtClean="0">
                <a:solidFill>
                  <a:schemeClr val="tx1">
                    <a:lumMod val="75000"/>
                    <a:lumOff val="25000"/>
                  </a:schemeClr>
                </a:solidFill>
                <a:sym typeface="Wingdings" panose="05000000000000000000" pitchFamily="2" charset="2"/>
              </a:rPr>
              <a:t>transport</a:t>
            </a:r>
            <a:r>
              <a:rPr lang="de-DE" dirty="0" smtClean="0">
                <a:solidFill>
                  <a:schemeClr val="tx1">
                    <a:lumMod val="75000"/>
                    <a:lumOff val="25000"/>
                  </a:schemeClr>
                </a:solidFill>
                <a:sym typeface="Wingdings" panose="05000000000000000000" pitchFamily="2" charset="2"/>
              </a:rPr>
              <a:t> </a:t>
            </a:r>
            <a:r>
              <a:rPr lang="de-DE" dirty="0" err="1" smtClean="0">
                <a:solidFill>
                  <a:schemeClr val="tx1">
                    <a:lumMod val="75000"/>
                    <a:lumOff val="25000"/>
                  </a:schemeClr>
                </a:solidFill>
                <a:sym typeface="Wingdings" panose="05000000000000000000" pitchFamily="2" charset="2"/>
              </a:rPr>
              <a:t>distances</a:t>
            </a:r>
            <a:r>
              <a:rPr lang="de-DE" dirty="0" smtClean="0">
                <a:solidFill>
                  <a:schemeClr val="tx1">
                    <a:lumMod val="75000"/>
                    <a:lumOff val="25000"/>
                  </a:schemeClr>
                </a:solidFill>
                <a:sym typeface="Wingdings" panose="05000000000000000000" pitchFamily="2" charset="2"/>
              </a:rPr>
              <a:t> </a:t>
            </a:r>
            <a:r>
              <a:rPr lang="de-DE" dirty="0" err="1" smtClean="0">
                <a:solidFill>
                  <a:schemeClr val="tx1">
                    <a:lumMod val="75000"/>
                    <a:lumOff val="25000"/>
                  </a:schemeClr>
                </a:solidFill>
                <a:sym typeface="Wingdings" panose="05000000000000000000" pitchFamily="2" charset="2"/>
              </a:rPr>
              <a:t>are</a:t>
            </a:r>
            <a:r>
              <a:rPr lang="de-DE" dirty="0" smtClean="0">
                <a:solidFill>
                  <a:schemeClr val="tx1">
                    <a:lumMod val="75000"/>
                    <a:lumOff val="25000"/>
                  </a:schemeClr>
                </a:solidFill>
                <a:sym typeface="Wingdings" panose="05000000000000000000" pitchFamily="2" charset="2"/>
              </a:rPr>
              <a:t> </a:t>
            </a:r>
            <a:r>
              <a:rPr lang="de-DE" dirty="0" err="1" smtClean="0">
                <a:solidFill>
                  <a:schemeClr val="tx1">
                    <a:lumMod val="75000"/>
                    <a:lumOff val="25000"/>
                  </a:schemeClr>
                </a:solidFill>
                <a:sym typeface="Wingdings" panose="05000000000000000000" pitchFamily="2" charset="2"/>
              </a:rPr>
              <a:t>increasing</a:t>
            </a:r>
            <a:endParaRPr lang="de-DE" dirty="0">
              <a:solidFill>
                <a:schemeClr val="tx1">
                  <a:lumMod val="75000"/>
                  <a:lumOff val="25000"/>
                </a:schemeClr>
              </a:solidFill>
              <a:sym typeface="Wingdings" panose="05000000000000000000" pitchFamily="2" charset="2"/>
            </a:endParaRPr>
          </a:p>
          <a:p>
            <a:pPr marL="285750" indent="-285750">
              <a:lnSpc>
                <a:spcPct val="150000"/>
              </a:lnSpc>
              <a:buFont typeface="Arial" panose="020B0604020202020204" pitchFamily="34" charset="0"/>
              <a:buChar char="•"/>
            </a:pPr>
            <a:r>
              <a:rPr lang="de-DE" dirty="0" err="1" smtClean="0">
                <a:solidFill>
                  <a:schemeClr val="tx1">
                    <a:lumMod val="75000"/>
                    <a:lumOff val="25000"/>
                  </a:schemeClr>
                </a:solidFill>
              </a:rPr>
              <a:t>Bottlenecks</a:t>
            </a:r>
            <a:r>
              <a:rPr lang="de-DE" dirty="0" smtClean="0">
                <a:solidFill>
                  <a:schemeClr val="tx1">
                    <a:lumMod val="75000"/>
                    <a:lumOff val="25000"/>
                  </a:schemeClr>
                </a:solidFill>
              </a:rPr>
              <a:t> in </a:t>
            </a:r>
            <a:r>
              <a:rPr lang="de-DE" dirty="0" err="1" smtClean="0">
                <a:solidFill>
                  <a:schemeClr val="tx1">
                    <a:lumMod val="75000"/>
                    <a:lumOff val="25000"/>
                  </a:schemeClr>
                </a:solidFill>
              </a:rPr>
              <a:t>transport</a:t>
            </a:r>
            <a:r>
              <a:rPr lang="de-DE" dirty="0" smtClean="0">
                <a:solidFill>
                  <a:schemeClr val="tx1">
                    <a:lumMod val="75000"/>
                    <a:lumOff val="25000"/>
                  </a:schemeClr>
                </a:solidFill>
              </a:rPr>
              <a:t> </a:t>
            </a:r>
            <a:r>
              <a:rPr lang="de-DE" dirty="0" err="1" smtClean="0">
                <a:solidFill>
                  <a:schemeClr val="tx1">
                    <a:lumMod val="75000"/>
                    <a:lumOff val="25000"/>
                  </a:schemeClr>
                </a:solidFill>
              </a:rPr>
              <a:t>infrastructure</a:t>
            </a:r>
            <a:r>
              <a:rPr lang="de-DE" dirty="0" smtClean="0">
                <a:solidFill>
                  <a:schemeClr val="tx1">
                    <a:lumMod val="75000"/>
                    <a:lumOff val="25000"/>
                  </a:schemeClr>
                </a:solidFill>
              </a:rPr>
              <a:t> </a:t>
            </a:r>
          </a:p>
          <a:p>
            <a:pPr marL="285750" indent="-285750">
              <a:lnSpc>
                <a:spcPct val="150000"/>
              </a:lnSpc>
              <a:buFont typeface="Arial" panose="020B0604020202020204" pitchFamily="34" charset="0"/>
              <a:buChar char="•"/>
            </a:pPr>
            <a:r>
              <a:rPr lang="de-DE" dirty="0" err="1" smtClean="0">
                <a:solidFill>
                  <a:schemeClr val="tx1">
                    <a:lumMod val="75000"/>
                    <a:lumOff val="25000"/>
                  </a:schemeClr>
                </a:solidFill>
                <a:sym typeface="Wingdings" panose="05000000000000000000" pitchFamily="2" charset="2"/>
              </a:rPr>
              <a:t>Rising</a:t>
            </a:r>
            <a:r>
              <a:rPr lang="de-DE" dirty="0" smtClean="0">
                <a:solidFill>
                  <a:schemeClr val="tx1">
                    <a:lumMod val="75000"/>
                    <a:lumOff val="25000"/>
                  </a:schemeClr>
                </a:solidFill>
                <a:sym typeface="Wingdings" panose="05000000000000000000" pitchFamily="2" charset="2"/>
              </a:rPr>
              <a:t> </a:t>
            </a:r>
            <a:r>
              <a:rPr lang="de-DE" dirty="0" err="1" smtClean="0">
                <a:solidFill>
                  <a:schemeClr val="tx1">
                    <a:lumMod val="75000"/>
                    <a:lumOff val="25000"/>
                  </a:schemeClr>
                </a:solidFill>
                <a:sym typeface="Wingdings" panose="05000000000000000000" pitchFamily="2" charset="2"/>
              </a:rPr>
              <a:t>energy</a:t>
            </a:r>
            <a:r>
              <a:rPr lang="de-DE" dirty="0" smtClean="0">
                <a:solidFill>
                  <a:schemeClr val="tx1">
                    <a:lumMod val="75000"/>
                    <a:lumOff val="25000"/>
                  </a:schemeClr>
                </a:solidFill>
                <a:sym typeface="Wingdings" panose="05000000000000000000" pitchFamily="2" charset="2"/>
              </a:rPr>
              <a:t> </a:t>
            </a:r>
            <a:r>
              <a:rPr lang="de-DE" dirty="0" err="1" smtClean="0">
                <a:solidFill>
                  <a:schemeClr val="tx1">
                    <a:lumMod val="75000"/>
                    <a:lumOff val="25000"/>
                  </a:schemeClr>
                </a:solidFill>
                <a:sym typeface="Wingdings" panose="05000000000000000000" pitchFamily="2" charset="2"/>
              </a:rPr>
              <a:t>costs</a:t>
            </a:r>
            <a:endParaRPr lang="de-DE" dirty="0" smtClean="0">
              <a:solidFill>
                <a:schemeClr val="tx1">
                  <a:lumMod val="75000"/>
                  <a:lumOff val="25000"/>
                </a:schemeClr>
              </a:solidFill>
              <a:sym typeface="Wingdings" panose="05000000000000000000" pitchFamily="2" charset="2"/>
            </a:endParaRPr>
          </a:p>
          <a:p>
            <a:pPr marL="285750" indent="-285750">
              <a:lnSpc>
                <a:spcPct val="150000"/>
              </a:lnSpc>
              <a:buFont typeface="Arial" panose="020B0604020202020204" pitchFamily="34" charset="0"/>
              <a:buChar char="•"/>
            </a:pPr>
            <a:r>
              <a:rPr lang="de-DE" dirty="0" smtClean="0">
                <a:solidFill>
                  <a:schemeClr val="tx1">
                    <a:lumMod val="75000"/>
                    <a:lumOff val="25000"/>
                  </a:schemeClr>
                </a:solidFill>
                <a:sym typeface="Wingdings" panose="05000000000000000000" pitchFamily="2" charset="2"/>
              </a:rPr>
              <a:t>Public </a:t>
            </a:r>
            <a:r>
              <a:rPr lang="de-DE" dirty="0" err="1" smtClean="0">
                <a:solidFill>
                  <a:schemeClr val="tx1">
                    <a:lumMod val="75000"/>
                    <a:lumOff val="25000"/>
                  </a:schemeClr>
                </a:solidFill>
                <a:sym typeface="Wingdings" panose="05000000000000000000" pitchFamily="2" charset="2"/>
              </a:rPr>
              <a:t>and</a:t>
            </a:r>
            <a:r>
              <a:rPr lang="de-DE" dirty="0" smtClean="0">
                <a:solidFill>
                  <a:schemeClr val="tx1">
                    <a:lumMod val="75000"/>
                    <a:lumOff val="25000"/>
                  </a:schemeClr>
                </a:solidFill>
                <a:sym typeface="Wingdings" panose="05000000000000000000" pitchFamily="2" charset="2"/>
              </a:rPr>
              <a:t> </a:t>
            </a:r>
            <a:r>
              <a:rPr lang="de-DE" dirty="0" err="1" smtClean="0">
                <a:solidFill>
                  <a:schemeClr val="tx1">
                    <a:lumMod val="75000"/>
                    <a:lumOff val="25000"/>
                  </a:schemeClr>
                </a:solidFill>
                <a:sym typeface="Wingdings" panose="05000000000000000000" pitchFamily="2" charset="2"/>
              </a:rPr>
              <a:t>political</a:t>
            </a:r>
            <a:r>
              <a:rPr lang="de-DE" dirty="0" smtClean="0">
                <a:solidFill>
                  <a:schemeClr val="tx1">
                    <a:lumMod val="75000"/>
                    <a:lumOff val="25000"/>
                  </a:schemeClr>
                </a:solidFill>
                <a:sym typeface="Wingdings" panose="05000000000000000000" pitchFamily="2" charset="2"/>
              </a:rPr>
              <a:t> </a:t>
            </a:r>
            <a:r>
              <a:rPr lang="de-DE" dirty="0" err="1" smtClean="0">
                <a:solidFill>
                  <a:schemeClr val="tx1">
                    <a:lumMod val="75000"/>
                    <a:lumOff val="25000"/>
                  </a:schemeClr>
                </a:solidFill>
                <a:sym typeface="Wingdings" panose="05000000000000000000" pitchFamily="2" charset="2"/>
              </a:rPr>
              <a:t>pressure</a:t>
            </a:r>
            <a:r>
              <a:rPr lang="de-DE" dirty="0" smtClean="0">
                <a:solidFill>
                  <a:schemeClr val="tx1">
                    <a:lumMod val="75000"/>
                    <a:lumOff val="25000"/>
                  </a:schemeClr>
                </a:solidFill>
                <a:sym typeface="Wingdings" panose="05000000000000000000" pitchFamily="2" charset="2"/>
              </a:rPr>
              <a:t>  Need </a:t>
            </a:r>
            <a:r>
              <a:rPr lang="de-DE" dirty="0" err="1" smtClean="0">
                <a:solidFill>
                  <a:schemeClr val="tx1">
                    <a:lumMod val="75000"/>
                    <a:lumOff val="25000"/>
                  </a:schemeClr>
                </a:solidFill>
                <a:sym typeface="Wingdings" panose="05000000000000000000" pitchFamily="2" charset="2"/>
              </a:rPr>
              <a:t>for</a:t>
            </a:r>
            <a:r>
              <a:rPr lang="de-DE" dirty="0" smtClean="0">
                <a:solidFill>
                  <a:schemeClr val="tx1">
                    <a:lumMod val="75000"/>
                    <a:lumOff val="25000"/>
                  </a:schemeClr>
                </a:solidFill>
                <a:sym typeface="Wingdings" panose="05000000000000000000" pitchFamily="2" charset="2"/>
              </a:rPr>
              <a:t> an </a:t>
            </a:r>
            <a:r>
              <a:rPr lang="de-DE" dirty="0" err="1" smtClean="0">
                <a:solidFill>
                  <a:schemeClr val="tx1">
                    <a:lumMod val="75000"/>
                    <a:lumOff val="25000"/>
                  </a:schemeClr>
                </a:solidFill>
                <a:sym typeface="Wingdings" panose="05000000000000000000" pitchFamily="2" charset="2"/>
              </a:rPr>
              <a:t>environmentally</a:t>
            </a:r>
            <a:r>
              <a:rPr lang="de-DE" dirty="0" smtClean="0">
                <a:solidFill>
                  <a:schemeClr val="tx1">
                    <a:lumMod val="75000"/>
                    <a:lumOff val="25000"/>
                  </a:schemeClr>
                </a:solidFill>
                <a:sym typeface="Wingdings" panose="05000000000000000000" pitchFamily="2" charset="2"/>
              </a:rPr>
              <a:t> </a:t>
            </a:r>
            <a:r>
              <a:rPr lang="de-DE" dirty="0" err="1" smtClean="0">
                <a:solidFill>
                  <a:schemeClr val="tx1">
                    <a:lumMod val="75000"/>
                    <a:lumOff val="25000"/>
                  </a:schemeClr>
                </a:solidFill>
                <a:sym typeface="Wingdings" panose="05000000000000000000" pitchFamily="2" charset="2"/>
              </a:rPr>
              <a:t>friendly</a:t>
            </a:r>
            <a:r>
              <a:rPr lang="de-DE" dirty="0" smtClean="0">
                <a:solidFill>
                  <a:schemeClr val="tx1">
                    <a:lumMod val="75000"/>
                    <a:lumOff val="25000"/>
                  </a:schemeClr>
                </a:solidFill>
                <a:sym typeface="Wingdings" panose="05000000000000000000" pitchFamily="2" charset="2"/>
              </a:rPr>
              <a:t> </a:t>
            </a:r>
            <a:r>
              <a:rPr lang="de-DE" dirty="0" err="1" smtClean="0">
                <a:solidFill>
                  <a:schemeClr val="tx1">
                    <a:lumMod val="75000"/>
                    <a:lumOff val="25000"/>
                  </a:schemeClr>
                </a:solidFill>
                <a:sym typeface="Wingdings" panose="05000000000000000000" pitchFamily="2" charset="2"/>
              </a:rPr>
              <a:t>transport</a:t>
            </a:r>
            <a:r>
              <a:rPr lang="de-DE" dirty="0" smtClean="0">
                <a:solidFill>
                  <a:schemeClr val="tx1">
                    <a:lumMod val="75000"/>
                    <a:lumOff val="25000"/>
                  </a:schemeClr>
                </a:solidFill>
                <a:sym typeface="Wingdings" panose="05000000000000000000" pitchFamily="2" charset="2"/>
              </a:rPr>
              <a:t> </a:t>
            </a:r>
            <a:r>
              <a:rPr lang="de-DE" dirty="0" err="1" smtClean="0">
                <a:solidFill>
                  <a:schemeClr val="tx1">
                    <a:lumMod val="75000"/>
                    <a:lumOff val="25000"/>
                  </a:schemeClr>
                </a:solidFill>
                <a:sym typeface="Wingdings" panose="05000000000000000000" pitchFamily="2" charset="2"/>
              </a:rPr>
              <a:t>solution</a:t>
            </a:r>
            <a:endParaRPr lang="en-GB" dirty="0">
              <a:solidFill>
                <a:schemeClr val="tx1">
                  <a:lumMod val="75000"/>
                  <a:lumOff val="25000"/>
                </a:schemeClr>
              </a:solidFill>
            </a:endParaRPr>
          </a:p>
        </p:txBody>
      </p:sp>
      <p:sp>
        <p:nvSpPr>
          <p:cNvPr id="13" name="TextBox 12"/>
          <p:cNvSpPr txBox="1"/>
          <p:nvPr/>
        </p:nvSpPr>
        <p:spPr>
          <a:xfrm>
            <a:off x="1115616" y="5063117"/>
            <a:ext cx="1800200" cy="276999"/>
          </a:xfrm>
          <a:prstGeom prst="rect">
            <a:avLst/>
          </a:prstGeom>
          <a:noFill/>
        </p:spPr>
        <p:txBody>
          <a:bodyPr wrap="square" rtlCol="0">
            <a:spAutoFit/>
          </a:bodyPr>
          <a:lstStyle/>
          <a:p>
            <a:r>
              <a:rPr lang="de-AT" sz="1200" dirty="0" smtClean="0">
                <a:solidFill>
                  <a:schemeClr val="tx1">
                    <a:lumMod val="75000"/>
                    <a:lumOff val="25000"/>
                  </a:schemeClr>
                </a:solidFill>
              </a:rPr>
              <a:t>Source: Eurostat (2016)</a:t>
            </a:r>
            <a:endParaRPr lang="de-AT" sz="1200" dirty="0">
              <a:solidFill>
                <a:schemeClr val="tx1">
                  <a:lumMod val="75000"/>
                  <a:lumOff val="25000"/>
                </a:schemeClr>
              </a:solidFill>
            </a:endParaRPr>
          </a:p>
        </p:txBody>
      </p:sp>
      <p:sp>
        <p:nvSpPr>
          <p:cNvPr id="8" name="Date Placeholder 3"/>
          <p:cNvSpPr>
            <a:spLocks noGrp="1"/>
          </p:cNvSpPr>
          <p:nvPr>
            <p:ph type="dt" sz="half" idx="10"/>
          </p:nvPr>
        </p:nvSpPr>
        <p:spPr>
          <a:xfrm>
            <a:off x="433536" y="6597352"/>
            <a:ext cx="2895600" cy="329184"/>
          </a:xfrm>
        </p:spPr>
        <p:txBody>
          <a:bodyPr/>
          <a:lstStyle/>
          <a:p>
            <a:fld id="{6B171AD8-BD5F-4503-8C65-79BF784426C3}" type="datetime7">
              <a:rPr lang="de-DE" smtClean="0">
                <a:solidFill>
                  <a:prstClr val="white"/>
                </a:solidFill>
              </a:rPr>
              <a:t>Jun-19</a:t>
            </a:fld>
            <a:endParaRPr lang="de-AT" dirty="0">
              <a:solidFill>
                <a:prstClr val="white"/>
              </a:solidFill>
            </a:endParaRPr>
          </a:p>
        </p:txBody>
      </p:sp>
      <p:pic>
        <p:nvPicPr>
          <p:cNvPr id="11" name="Picture 3"/>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18619970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404664"/>
            <a:ext cx="4762872" cy="990600"/>
          </a:xfrm>
        </p:spPr>
        <p:txBody>
          <a:bodyPr>
            <a:normAutofit/>
          </a:bodyPr>
          <a:lstStyle/>
          <a:p>
            <a:r>
              <a:rPr lang="de-DE" b="1" dirty="0">
                <a:solidFill>
                  <a:schemeClr val="tx1">
                    <a:lumMod val="75000"/>
                    <a:lumOff val="25000"/>
                  </a:schemeClr>
                </a:solidFill>
              </a:rPr>
              <a:t>European Commission White Paper 2011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86950610"/>
              </p:ext>
            </p:extLst>
          </p:nvPr>
        </p:nvGraphicFramePr>
        <p:xfrm>
          <a:off x="107504" y="1555461"/>
          <a:ext cx="8229600" cy="47767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ontent Placeholder 2"/>
          <p:cNvSpPr txBox="1">
            <a:spLocks/>
          </p:cNvSpPr>
          <p:nvPr/>
        </p:nvSpPr>
        <p:spPr>
          <a:xfrm>
            <a:off x="5716760" y="1844824"/>
            <a:ext cx="2887688" cy="927720"/>
          </a:xfrm>
          <a:prstGeom prst="rect">
            <a:avLst/>
          </a:prstGeom>
          <a:ln w="19050">
            <a:solidFill>
              <a:schemeClr val="tx1">
                <a:lumMod val="75000"/>
                <a:lumOff val="25000"/>
              </a:schemeClr>
            </a:solidFill>
          </a:ln>
        </p:spPr>
        <p:txBody>
          <a:bodyPr vert="horz" lIns="91440" tIns="45720" rIns="91440" bIns="45720" rtlCol="0" anchor="ctr">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6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9pPr>
          </a:lstStyle>
          <a:p>
            <a:pPr marL="274320" lvl="1" indent="0">
              <a:buNone/>
            </a:pPr>
            <a:r>
              <a:rPr lang="de-DE" b="1" spc="60" dirty="0" smtClean="0">
                <a:solidFill>
                  <a:schemeClr val="tx1">
                    <a:lumMod val="75000"/>
                    <a:lumOff val="25000"/>
                  </a:schemeClr>
                </a:solidFill>
              </a:rPr>
              <a:t>Increasing demand for sustainable transport modes</a:t>
            </a:r>
            <a:endParaRPr lang="de-DE" b="1" spc="60" dirty="0">
              <a:solidFill>
                <a:schemeClr val="tx1">
                  <a:lumMod val="75000"/>
                  <a:lumOff val="25000"/>
                </a:schemeClr>
              </a:solidFill>
            </a:endParaRPr>
          </a:p>
        </p:txBody>
      </p:sp>
      <p:sp>
        <p:nvSpPr>
          <p:cNvPr id="9" name="Content Placeholder 2"/>
          <p:cNvSpPr txBox="1">
            <a:spLocks/>
          </p:cNvSpPr>
          <p:nvPr/>
        </p:nvSpPr>
        <p:spPr>
          <a:xfrm>
            <a:off x="5480992" y="4589512"/>
            <a:ext cx="3635896" cy="711696"/>
          </a:xfrm>
          <a:prstGeom prst="rect">
            <a:avLst/>
          </a:prstGeom>
          <a:ln w="9525">
            <a:noFill/>
          </a:ln>
        </p:spPr>
        <p:txBody>
          <a:bodyPr vert="horz" lIns="91440" tIns="45720" rIns="91440" bIns="45720" rtlCol="0" anchor="ctr">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6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9pPr>
          </a:lstStyle>
          <a:p>
            <a:pPr marL="0" indent="0">
              <a:buNone/>
            </a:pPr>
            <a:r>
              <a:rPr lang="de-DE" sz="1200" spc="60" dirty="0" smtClean="0">
                <a:solidFill>
                  <a:schemeClr val="tx1">
                    <a:lumMod val="75000"/>
                    <a:lumOff val="25000"/>
                  </a:schemeClr>
                </a:solidFill>
              </a:rPr>
              <a:t>* Transport </a:t>
            </a:r>
            <a:r>
              <a:rPr lang="de-DE" sz="1200" spc="60" dirty="0" err="1" smtClean="0">
                <a:solidFill>
                  <a:schemeClr val="tx1">
                    <a:lumMod val="75000"/>
                    <a:lumOff val="25000"/>
                  </a:schemeClr>
                </a:solidFill>
              </a:rPr>
              <a:t>of</a:t>
            </a:r>
            <a:r>
              <a:rPr lang="de-DE" sz="1200" spc="60" dirty="0" smtClean="0">
                <a:solidFill>
                  <a:schemeClr val="tx1">
                    <a:lumMod val="75000"/>
                    <a:lumOff val="25000"/>
                  </a:schemeClr>
                </a:solidFill>
              </a:rPr>
              <a:t> </a:t>
            </a:r>
            <a:r>
              <a:rPr lang="de-DE" sz="1200" spc="60" dirty="0" err="1" smtClean="0">
                <a:solidFill>
                  <a:schemeClr val="tx1">
                    <a:lumMod val="75000"/>
                    <a:lumOff val="25000"/>
                  </a:schemeClr>
                </a:solidFill>
              </a:rPr>
              <a:t>goods</a:t>
            </a:r>
            <a:r>
              <a:rPr lang="de-DE" sz="1200" spc="60" dirty="0" smtClean="0">
                <a:solidFill>
                  <a:schemeClr val="tx1">
                    <a:lumMod val="75000"/>
                    <a:lumOff val="25000"/>
                  </a:schemeClr>
                </a:solidFill>
              </a:rPr>
              <a:t> </a:t>
            </a:r>
            <a:r>
              <a:rPr lang="de-DE" sz="1200" spc="60" dirty="0" err="1" smtClean="0">
                <a:solidFill>
                  <a:schemeClr val="tx1">
                    <a:lumMod val="75000"/>
                    <a:lumOff val="25000"/>
                  </a:schemeClr>
                </a:solidFill>
              </a:rPr>
              <a:t>using</a:t>
            </a:r>
            <a:r>
              <a:rPr lang="de-DE" sz="1200" spc="60" dirty="0" smtClean="0">
                <a:solidFill>
                  <a:schemeClr val="tx1">
                    <a:lumMod val="75000"/>
                    <a:lumOff val="25000"/>
                  </a:schemeClr>
                </a:solidFill>
              </a:rPr>
              <a:t> </a:t>
            </a:r>
            <a:r>
              <a:rPr lang="de-DE" sz="1200" spc="60" dirty="0" err="1" smtClean="0">
                <a:solidFill>
                  <a:schemeClr val="tx1">
                    <a:lumMod val="75000"/>
                    <a:lumOff val="25000"/>
                  </a:schemeClr>
                </a:solidFill>
              </a:rPr>
              <a:t>two</a:t>
            </a:r>
            <a:r>
              <a:rPr lang="de-DE" sz="1200" spc="60" dirty="0" smtClean="0">
                <a:solidFill>
                  <a:schemeClr val="tx1">
                    <a:lumMod val="75000"/>
                    <a:lumOff val="25000"/>
                  </a:schemeClr>
                </a:solidFill>
              </a:rPr>
              <a:t> </a:t>
            </a:r>
            <a:r>
              <a:rPr lang="de-DE" sz="1200" spc="60" dirty="0" err="1" smtClean="0">
                <a:solidFill>
                  <a:schemeClr val="tx1">
                    <a:lumMod val="75000"/>
                    <a:lumOff val="25000"/>
                  </a:schemeClr>
                </a:solidFill>
              </a:rPr>
              <a:t>or</a:t>
            </a:r>
            <a:r>
              <a:rPr lang="de-DE" sz="1200" spc="60" dirty="0" smtClean="0">
                <a:solidFill>
                  <a:schemeClr val="tx1">
                    <a:lumMod val="75000"/>
                    <a:lumOff val="25000"/>
                  </a:schemeClr>
                </a:solidFill>
              </a:rPr>
              <a:t> </a:t>
            </a:r>
            <a:r>
              <a:rPr lang="de-DE" sz="1200" spc="60" dirty="0" err="1" smtClean="0">
                <a:solidFill>
                  <a:schemeClr val="tx1">
                    <a:lumMod val="75000"/>
                    <a:lumOff val="25000"/>
                  </a:schemeClr>
                </a:solidFill>
              </a:rPr>
              <a:t>more</a:t>
            </a:r>
            <a:r>
              <a:rPr lang="de-DE" sz="1200" spc="60" dirty="0" smtClean="0">
                <a:solidFill>
                  <a:schemeClr val="tx1">
                    <a:lumMod val="75000"/>
                    <a:lumOff val="25000"/>
                  </a:schemeClr>
                </a:solidFill>
              </a:rPr>
              <a:t> </a:t>
            </a:r>
            <a:r>
              <a:rPr lang="de-DE" sz="1200" spc="60" dirty="0" err="1" smtClean="0">
                <a:solidFill>
                  <a:schemeClr val="tx1">
                    <a:lumMod val="75000"/>
                    <a:lumOff val="25000"/>
                  </a:schemeClr>
                </a:solidFill>
              </a:rPr>
              <a:t>transport</a:t>
            </a:r>
            <a:r>
              <a:rPr lang="de-DE" sz="1200" spc="60" dirty="0" smtClean="0">
                <a:solidFill>
                  <a:schemeClr val="tx1">
                    <a:lumMod val="75000"/>
                    <a:lumOff val="25000"/>
                  </a:schemeClr>
                </a:solidFill>
              </a:rPr>
              <a:t> </a:t>
            </a:r>
            <a:r>
              <a:rPr lang="de-DE" sz="1200" spc="60" dirty="0" err="1" smtClean="0">
                <a:solidFill>
                  <a:schemeClr val="tx1">
                    <a:lumMod val="75000"/>
                    <a:lumOff val="25000"/>
                  </a:schemeClr>
                </a:solidFill>
              </a:rPr>
              <a:t>modes</a:t>
            </a:r>
            <a:endParaRPr lang="en-US" sz="1200" spc="60" dirty="0">
              <a:solidFill>
                <a:schemeClr val="tx1">
                  <a:lumMod val="75000"/>
                  <a:lumOff val="25000"/>
                </a:schemeClr>
              </a:solidFill>
            </a:endParaRPr>
          </a:p>
        </p:txBody>
      </p:sp>
      <p:sp>
        <p:nvSpPr>
          <p:cNvPr id="2" name="Date Placeholder 1"/>
          <p:cNvSpPr>
            <a:spLocks noGrp="1"/>
          </p:cNvSpPr>
          <p:nvPr>
            <p:ph type="dt" sz="half" idx="10"/>
          </p:nvPr>
        </p:nvSpPr>
        <p:spPr/>
        <p:txBody>
          <a:bodyPr/>
          <a:lstStyle/>
          <a:p>
            <a:fld id="{EEF28081-5D48-48D8-8513-29B2CE5A6886}" type="datetime6">
              <a:rPr lang="en-GB" smtClean="0">
                <a:solidFill>
                  <a:prstClr val="white"/>
                </a:solidFill>
              </a:rPr>
              <a:t>June 19</a:t>
            </a:fld>
            <a:endParaRPr lang="de-AT" dirty="0">
              <a:solidFill>
                <a:prstClr val="white"/>
              </a:solidFill>
            </a:endParaRPr>
          </a:p>
        </p:txBody>
      </p:sp>
      <p:sp>
        <p:nvSpPr>
          <p:cNvPr id="3" name="Slide Number Placeholder 2"/>
          <p:cNvSpPr>
            <a:spLocks noGrp="1"/>
          </p:cNvSpPr>
          <p:nvPr>
            <p:ph type="sldNum" sz="quarter" idx="12"/>
          </p:nvPr>
        </p:nvSpPr>
        <p:spPr/>
        <p:txBody>
          <a:bodyPr/>
          <a:lstStyle/>
          <a:p>
            <a:fld id="{7D34D7BA-8E13-46FE-8871-8877FE7E3568}" type="slidenum">
              <a:rPr lang="de-AT" smtClean="0">
                <a:solidFill>
                  <a:prstClr val="white"/>
                </a:solidFill>
              </a:rPr>
              <a:pPr/>
              <a:t>6</a:t>
            </a:fld>
            <a:endParaRPr lang="de-AT" dirty="0">
              <a:solidFill>
                <a:prstClr val="white"/>
              </a:solidFill>
            </a:endParaRPr>
          </a:p>
        </p:txBody>
      </p:sp>
      <p:sp>
        <p:nvSpPr>
          <p:cNvPr id="11" name="Content Placeholder 2"/>
          <p:cNvSpPr txBox="1">
            <a:spLocks/>
          </p:cNvSpPr>
          <p:nvPr/>
        </p:nvSpPr>
        <p:spPr>
          <a:xfrm>
            <a:off x="353051" y="5161384"/>
            <a:ext cx="8424936" cy="1435968"/>
          </a:xfrm>
          <a:prstGeom prst="rect">
            <a:avLst/>
          </a:prstGeom>
          <a:ln w="19050">
            <a:solidFill>
              <a:schemeClr val="tx1">
                <a:lumMod val="75000"/>
                <a:lumOff val="25000"/>
              </a:schemeClr>
            </a:solidFill>
          </a:ln>
        </p:spPr>
        <p:txBody>
          <a:bodyPr vert="horz" lIns="91440" tIns="45720" rIns="91440" bIns="45720" rtlCol="0" anchor="ctr">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6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9pPr>
          </a:lstStyle>
          <a:p>
            <a:pPr marL="548640" lvl="2" indent="0">
              <a:buNone/>
            </a:pPr>
            <a:r>
              <a:rPr lang="de-DE" b="1" u="sng" spc="60" dirty="0" err="1" smtClean="0">
                <a:solidFill>
                  <a:schemeClr val="tx1">
                    <a:lumMod val="75000"/>
                    <a:lumOff val="25000"/>
                  </a:schemeClr>
                </a:solidFill>
              </a:rPr>
              <a:t>Aims</a:t>
            </a:r>
            <a:r>
              <a:rPr lang="de-DE" b="1" u="sng" spc="60" dirty="0" smtClean="0">
                <a:solidFill>
                  <a:schemeClr val="tx1">
                    <a:lumMod val="75000"/>
                    <a:lumOff val="25000"/>
                  </a:schemeClr>
                </a:solidFill>
              </a:rPr>
              <a:t> </a:t>
            </a:r>
            <a:r>
              <a:rPr lang="de-DE" b="1" u="sng" spc="60" dirty="0" err="1" smtClean="0">
                <a:solidFill>
                  <a:schemeClr val="tx1">
                    <a:lumMod val="75000"/>
                    <a:lumOff val="25000"/>
                  </a:schemeClr>
                </a:solidFill>
              </a:rPr>
              <a:t>for</a:t>
            </a:r>
            <a:r>
              <a:rPr lang="de-DE" b="1" u="sng" spc="60" dirty="0" smtClean="0">
                <a:solidFill>
                  <a:schemeClr val="tx1">
                    <a:lumMod val="75000"/>
                    <a:lumOff val="25000"/>
                  </a:schemeClr>
                </a:solidFill>
              </a:rPr>
              <a:t> modal </a:t>
            </a:r>
            <a:r>
              <a:rPr lang="de-DE" b="1" u="sng" spc="60" dirty="0" err="1" smtClean="0">
                <a:solidFill>
                  <a:schemeClr val="tx1">
                    <a:lumMod val="75000"/>
                    <a:lumOff val="25000"/>
                  </a:schemeClr>
                </a:solidFill>
              </a:rPr>
              <a:t>shift</a:t>
            </a:r>
            <a:endParaRPr lang="de-DE" b="1" u="sng" spc="60" dirty="0" smtClean="0">
              <a:solidFill>
                <a:schemeClr val="tx1">
                  <a:lumMod val="75000"/>
                  <a:lumOff val="25000"/>
                </a:schemeClr>
              </a:solidFill>
            </a:endParaRPr>
          </a:p>
          <a:p>
            <a:pPr marL="548640" lvl="2" indent="0">
              <a:buNone/>
            </a:pPr>
            <a:r>
              <a:rPr lang="de-DE" b="1" spc="60" dirty="0" smtClean="0">
                <a:solidFill>
                  <a:schemeClr val="tx1">
                    <a:lumMod val="75000"/>
                    <a:lumOff val="25000"/>
                  </a:schemeClr>
                </a:solidFill>
              </a:rPr>
              <a:t>2030: 30 % </a:t>
            </a:r>
            <a:r>
              <a:rPr lang="de-DE" spc="60" dirty="0" err="1" smtClean="0">
                <a:solidFill>
                  <a:schemeClr val="tx1">
                    <a:lumMod val="75000"/>
                    <a:lumOff val="25000"/>
                  </a:schemeClr>
                </a:solidFill>
              </a:rPr>
              <a:t>of</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road</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traffic</a:t>
            </a:r>
            <a:r>
              <a:rPr lang="de-DE" spc="60" dirty="0" smtClean="0">
                <a:solidFill>
                  <a:schemeClr val="tx1">
                    <a:lumMod val="75000"/>
                    <a:lumOff val="25000"/>
                  </a:schemeClr>
                </a:solidFill>
              </a:rPr>
              <a:t> </a:t>
            </a:r>
            <a:r>
              <a:rPr lang="de-DE" b="1" spc="60" dirty="0" smtClean="0">
                <a:solidFill>
                  <a:schemeClr val="tx1">
                    <a:lumMod val="75000"/>
                    <a:lumOff val="25000"/>
                  </a:schemeClr>
                </a:solidFill>
              </a:rPr>
              <a:t>&gt; 300 km </a:t>
            </a:r>
            <a:r>
              <a:rPr lang="de-DE" spc="60" dirty="0" smtClean="0">
                <a:solidFill>
                  <a:schemeClr val="tx1">
                    <a:lumMod val="75000"/>
                    <a:lumOff val="25000"/>
                  </a:schemeClr>
                </a:solidFill>
              </a:rPr>
              <a:t>on </a:t>
            </a:r>
            <a:r>
              <a:rPr lang="de-DE" spc="60" dirty="0" err="1" smtClean="0">
                <a:solidFill>
                  <a:schemeClr val="tx1">
                    <a:lumMod val="75000"/>
                    <a:lumOff val="25000"/>
                  </a:schemeClr>
                </a:solidFill>
              </a:rPr>
              <a:t>rail</a:t>
            </a:r>
            <a:r>
              <a:rPr lang="de-DE" spc="60" dirty="0" smtClean="0">
                <a:solidFill>
                  <a:schemeClr val="tx1">
                    <a:lumMod val="75000"/>
                    <a:lumOff val="25000"/>
                  </a:schemeClr>
                </a:solidFill>
              </a:rPr>
              <a:t>/</a:t>
            </a:r>
            <a:r>
              <a:rPr lang="de-DE" spc="60" dirty="0" err="1" smtClean="0">
                <a:solidFill>
                  <a:schemeClr val="tx1">
                    <a:lumMod val="75000"/>
                    <a:lumOff val="25000"/>
                  </a:schemeClr>
                </a:solidFill>
              </a:rPr>
              <a:t>inland</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waterways</a:t>
            </a:r>
            <a:endParaRPr lang="de-DE" spc="60" dirty="0" smtClean="0">
              <a:solidFill>
                <a:schemeClr val="tx1">
                  <a:lumMod val="75000"/>
                  <a:lumOff val="25000"/>
                </a:schemeClr>
              </a:solidFill>
            </a:endParaRPr>
          </a:p>
          <a:p>
            <a:pPr marL="548640" lvl="2" indent="0">
              <a:buNone/>
            </a:pPr>
            <a:r>
              <a:rPr lang="de-DE" b="1" spc="60" dirty="0" smtClean="0">
                <a:solidFill>
                  <a:schemeClr val="tx1">
                    <a:lumMod val="75000"/>
                    <a:lumOff val="25000"/>
                  </a:schemeClr>
                </a:solidFill>
              </a:rPr>
              <a:t>2050: 50 % </a:t>
            </a:r>
            <a:r>
              <a:rPr lang="de-DE" spc="60" dirty="0" err="1" smtClean="0">
                <a:solidFill>
                  <a:schemeClr val="tx1">
                    <a:lumMod val="75000"/>
                    <a:lumOff val="25000"/>
                  </a:schemeClr>
                </a:solidFill>
              </a:rPr>
              <a:t>of</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road</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traffic</a:t>
            </a:r>
            <a:r>
              <a:rPr lang="de-DE" spc="60" dirty="0" smtClean="0">
                <a:solidFill>
                  <a:schemeClr val="tx1">
                    <a:lumMod val="75000"/>
                    <a:lumOff val="25000"/>
                  </a:schemeClr>
                </a:solidFill>
              </a:rPr>
              <a:t> </a:t>
            </a:r>
            <a:r>
              <a:rPr lang="de-DE" b="1" spc="60" dirty="0" smtClean="0">
                <a:solidFill>
                  <a:schemeClr val="tx1">
                    <a:lumMod val="75000"/>
                    <a:lumOff val="25000"/>
                  </a:schemeClr>
                </a:solidFill>
              </a:rPr>
              <a:t>&gt;300 km </a:t>
            </a:r>
            <a:r>
              <a:rPr lang="de-DE" spc="60" dirty="0" smtClean="0">
                <a:solidFill>
                  <a:schemeClr val="tx1">
                    <a:lumMod val="75000"/>
                    <a:lumOff val="25000"/>
                  </a:schemeClr>
                </a:solidFill>
              </a:rPr>
              <a:t>on </a:t>
            </a:r>
            <a:r>
              <a:rPr lang="de-DE" spc="60" dirty="0" err="1" smtClean="0">
                <a:solidFill>
                  <a:schemeClr val="tx1">
                    <a:lumMod val="75000"/>
                    <a:lumOff val="25000"/>
                  </a:schemeClr>
                </a:solidFill>
              </a:rPr>
              <a:t>rail</a:t>
            </a:r>
            <a:r>
              <a:rPr lang="de-DE" spc="60" dirty="0" smtClean="0">
                <a:solidFill>
                  <a:schemeClr val="tx1">
                    <a:lumMod val="75000"/>
                    <a:lumOff val="25000"/>
                  </a:schemeClr>
                </a:solidFill>
              </a:rPr>
              <a:t>/</a:t>
            </a:r>
            <a:r>
              <a:rPr lang="de-DE" spc="60" dirty="0" err="1" smtClean="0">
                <a:solidFill>
                  <a:schemeClr val="tx1">
                    <a:lumMod val="75000"/>
                    <a:lumOff val="25000"/>
                  </a:schemeClr>
                </a:solidFill>
              </a:rPr>
              <a:t>inland</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waterways</a:t>
            </a:r>
            <a:endParaRPr lang="de-DE" spc="60" dirty="0" smtClean="0">
              <a:solidFill>
                <a:schemeClr val="tx1">
                  <a:lumMod val="75000"/>
                  <a:lumOff val="25000"/>
                </a:schemeClr>
              </a:solidFill>
            </a:endParaRPr>
          </a:p>
          <a:p>
            <a:pPr marL="548640" lvl="2" indent="0">
              <a:buNone/>
            </a:pPr>
            <a:r>
              <a:rPr lang="de-DE" spc="60" dirty="0" smtClean="0">
                <a:solidFill>
                  <a:schemeClr val="tx1">
                    <a:lumMod val="75000"/>
                    <a:lumOff val="25000"/>
                  </a:schemeClr>
                </a:solidFill>
                <a:sym typeface="Wingdings" panose="05000000000000000000" pitchFamily="2" charset="2"/>
              </a:rPr>
              <a:t> </a:t>
            </a:r>
            <a:r>
              <a:rPr lang="de-DE" spc="60" dirty="0" err="1" smtClean="0">
                <a:solidFill>
                  <a:schemeClr val="tx1">
                    <a:lumMod val="75000"/>
                    <a:lumOff val="25000"/>
                  </a:schemeClr>
                </a:solidFill>
              </a:rPr>
              <a:t>Rail</a:t>
            </a:r>
            <a:r>
              <a:rPr lang="de-DE" spc="60" dirty="0" smtClean="0">
                <a:solidFill>
                  <a:schemeClr val="tx1">
                    <a:lumMod val="75000"/>
                    <a:lumOff val="25000"/>
                  </a:schemeClr>
                </a:solidFill>
              </a:rPr>
              <a:t> &amp; </a:t>
            </a:r>
            <a:r>
              <a:rPr lang="de-DE" spc="60" dirty="0" err="1" smtClean="0">
                <a:solidFill>
                  <a:schemeClr val="tx1">
                    <a:lumMod val="75000"/>
                    <a:lumOff val="25000"/>
                  </a:schemeClr>
                </a:solidFill>
              </a:rPr>
              <a:t>inland</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waterways</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are</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recognized</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as</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sustainable</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transport</a:t>
            </a:r>
            <a:r>
              <a:rPr lang="de-DE" spc="60" dirty="0" smtClean="0">
                <a:solidFill>
                  <a:schemeClr val="tx1">
                    <a:lumMod val="75000"/>
                    <a:lumOff val="25000"/>
                  </a:schemeClr>
                </a:solidFill>
              </a:rPr>
              <a:t> </a:t>
            </a:r>
            <a:r>
              <a:rPr lang="de-DE" spc="60" dirty="0" err="1" smtClean="0">
                <a:solidFill>
                  <a:schemeClr val="tx1">
                    <a:lumMod val="75000"/>
                    <a:lumOff val="25000"/>
                  </a:schemeClr>
                </a:solidFill>
              </a:rPr>
              <a:t>modes</a:t>
            </a:r>
            <a:r>
              <a:rPr lang="de-DE" spc="60" dirty="0" smtClean="0">
                <a:solidFill>
                  <a:schemeClr val="tx1">
                    <a:lumMod val="75000"/>
                    <a:lumOff val="25000"/>
                  </a:schemeClr>
                </a:solidFill>
              </a:rPr>
              <a:t>!</a:t>
            </a:r>
            <a:endParaRPr lang="de-DE" spc="60" dirty="0">
              <a:solidFill>
                <a:schemeClr val="tx1">
                  <a:lumMod val="75000"/>
                  <a:lumOff val="25000"/>
                </a:schemeClr>
              </a:solidFill>
            </a:endParaRPr>
          </a:p>
        </p:txBody>
      </p:sp>
      <p:pic>
        <p:nvPicPr>
          <p:cNvPr id="12" name="Picture 3"/>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3052659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b="1" dirty="0" smtClean="0">
                <a:solidFill>
                  <a:schemeClr val="tx1">
                    <a:lumMod val="75000"/>
                    <a:lumOff val="25000"/>
                  </a:schemeClr>
                </a:solidFill>
              </a:rPr>
              <a:t>Stakeholders in </a:t>
            </a:r>
            <a:br>
              <a:rPr lang="de-DE" b="1" dirty="0" smtClean="0">
                <a:solidFill>
                  <a:schemeClr val="tx1">
                    <a:lumMod val="75000"/>
                    <a:lumOff val="25000"/>
                  </a:schemeClr>
                </a:solidFill>
              </a:rPr>
            </a:br>
            <a:r>
              <a:rPr lang="de-DE" b="1" dirty="0" smtClean="0">
                <a:solidFill>
                  <a:schemeClr val="tx1">
                    <a:lumMod val="75000"/>
                    <a:lumOff val="25000"/>
                  </a:schemeClr>
                </a:solidFill>
              </a:rPr>
              <a:t>multimodal Transport</a:t>
            </a:r>
            <a:endParaRPr lang="en-GB" sz="2200" dirty="0">
              <a:solidFill>
                <a:schemeClr val="tx1">
                  <a:lumMod val="75000"/>
                  <a:lumOff val="25000"/>
                </a:schemeClr>
              </a:solidFill>
            </a:endParaRPr>
          </a:p>
        </p:txBody>
      </p:sp>
      <p:sp>
        <p:nvSpPr>
          <p:cNvPr id="4" name="Date Placeholder 3"/>
          <p:cNvSpPr>
            <a:spLocks noGrp="1"/>
          </p:cNvSpPr>
          <p:nvPr>
            <p:ph type="dt" sz="half" idx="10"/>
          </p:nvPr>
        </p:nvSpPr>
        <p:spPr/>
        <p:txBody>
          <a:bodyPr/>
          <a:lstStyle/>
          <a:p>
            <a:fld id="{6B171AD8-BD5F-4503-8C65-79BF784426C3}" type="datetime7">
              <a:rPr lang="de-DE" smtClean="0">
                <a:solidFill>
                  <a:prstClr val="white"/>
                </a:solidFill>
              </a:rPr>
              <a:t>Jun-19</a:t>
            </a:fld>
            <a:endParaRPr lang="de-AT" dirty="0">
              <a:solidFill>
                <a:prstClr val="white"/>
              </a:solidFill>
            </a:endParaRPr>
          </a:p>
        </p:txBody>
      </p:sp>
      <p:sp>
        <p:nvSpPr>
          <p:cNvPr id="5" name="Slide Number Placeholder 4"/>
          <p:cNvSpPr>
            <a:spLocks noGrp="1"/>
          </p:cNvSpPr>
          <p:nvPr>
            <p:ph type="sldNum" sz="quarter" idx="12"/>
          </p:nvPr>
        </p:nvSpPr>
        <p:spPr/>
        <p:txBody>
          <a:bodyPr/>
          <a:lstStyle/>
          <a:p>
            <a:fld id="{7D34D7BA-8E13-46FE-8871-8877FE7E3568}" type="slidenum">
              <a:rPr lang="de-AT" smtClean="0">
                <a:solidFill>
                  <a:prstClr val="white"/>
                </a:solidFill>
              </a:rPr>
              <a:pPr/>
              <a:t>7</a:t>
            </a:fld>
            <a:endParaRPr lang="de-AT" dirty="0">
              <a:solidFill>
                <a:prstClr val="white"/>
              </a:solidFill>
            </a:endParaRPr>
          </a:p>
        </p:txBody>
      </p:sp>
      <p:grpSp>
        <p:nvGrpSpPr>
          <p:cNvPr id="72" name="Group 71"/>
          <p:cNvGrpSpPr/>
          <p:nvPr/>
        </p:nvGrpSpPr>
        <p:grpSpPr>
          <a:xfrm>
            <a:off x="464320" y="2276872"/>
            <a:ext cx="8212136" cy="3528392"/>
            <a:chOff x="395536" y="2060848"/>
            <a:chExt cx="8212136" cy="3528392"/>
          </a:xfrm>
        </p:grpSpPr>
        <p:cxnSp>
          <p:nvCxnSpPr>
            <p:cNvPr id="65" name="Straight Arrow Connector 64"/>
            <p:cNvCxnSpPr/>
            <p:nvPr/>
          </p:nvCxnSpPr>
          <p:spPr>
            <a:xfrm flipV="1">
              <a:off x="8532440" y="2521496"/>
              <a:ext cx="0" cy="306774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395536" y="2060848"/>
              <a:ext cx="1656184"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err="1" smtClean="0">
                  <a:solidFill>
                    <a:schemeClr val="tx1">
                      <a:lumMod val="75000"/>
                      <a:lumOff val="25000"/>
                    </a:schemeClr>
                  </a:solidFill>
                </a:rPr>
                <a:t>Shipper</a:t>
              </a:r>
              <a:endParaRPr lang="en-GB" b="1" dirty="0">
                <a:solidFill>
                  <a:schemeClr val="tx1">
                    <a:lumMod val="75000"/>
                    <a:lumOff val="25000"/>
                  </a:schemeClr>
                </a:solidFill>
              </a:endParaRPr>
            </a:p>
          </p:txBody>
        </p:sp>
        <p:sp>
          <p:nvSpPr>
            <p:cNvPr id="7" name="Rectangle 6"/>
            <p:cNvSpPr/>
            <p:nvPr/>
          </p:nvSpPr>
          <p:spPr>
            <a:xfrm>
              <a:off x="7023496" y="2060848"/>
              <a:ext cx="1584176"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err="1" smtClean="0">
                  <a:solidFill>
                    <a:schemeClr val="tx1">
                      <a:lumMod val="75000"/>
                      <a:lumOff val="25000"/>
                    </a:schemeClr>
                  </a:solidFill>
                </a:rPr>
                <a:t>Consignee</a:t>
              </a:r>
              <a:endParaRPr lang="en-GB" b="1" dirty="0">
                <a:solidFill>
                  <a:schemeClr val="tx1">
                    <a:lumMod val="75000"/>
                    <a:lumOff val="25000"/>
                  </a:schemeClr>
                </a:solidFill>
              </a:endParaRPr>
            </a:p>
          </p:txBody>
        </p:sp>
        <p:sp>
          <p:nvSpPr>
            <p:cNvPr id="8" name="Rectangle 7"/>
            <p:cNvSpPr/>
            <p:nvPr/>
          </p:nvSpPr>
          <p:spPr>
            <a:xfrm>
              <a:off x="3707904" y="2492896"/>
              <a:ext cx="1656184"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err="1" smtClean="0">
                  <a:solidFill>
                    <a:schemeClr val="tx1">
                      <a:lumMod val="75000"/>
                      <a:lumOff val="25000"/>
                    </a:schemeClr>
                  </a:solidFill>
                </a:rPr>
                <a:t>Freight</a:t>
              </a:r>
              <a:r>
                <a:rPr lang="de-DE" sz="2000" b="1" dirty="0" smtClean="0">
                  <a:solidFill>
                    <a:schemeClr val="tx1">
                      <a:lumMod val="75000"/>
                      <a:lumOff val="25000"/>
                    </a:schemeClr>
                  </a:solidFill>
                </a:rPr>
                <a:t> </a:t>
              </a:r>
              <a:r>
                <a:rPr lang="de-DE" sz="2000" b="1" dirty="0" err="1" smtClean="0">
                  <a:solidFill>
                    <a:schemeClr val="tx1">
                      <a:lumMod val="75000"/>
                      <a:lumOff val="25000"/>
                    </a:schemeClr>
                  </a:solidFill>
                </a:rPr>
                <a:t>Forwarder</a:t>
              </a:r>
              <a:endParaRPr lang="en-GB" b="1" dirty="0">
                <a:solidFill>
                  <a:schemeClr val="tx1">
                    <a:lumMod val="75000"/>
                    <a:lumOff val="25000"/>
                  </a:schemeClr>
                </a:solidFill>
              </a:endParaRPr>
            </a:p>
          </p:txBody>
        </p:sp>
        <p:sp>
          <p:nvSpPr>
            <p:cNvPr id="9" name="Rectangle 8"/>
            <p:cNvSpPr/>
            <p:nvPr/>
          </p:nvSpPr>
          <p:spPr>
            <a:xfrm>
              <a:off x="3707904" y="3356992"/>
              <a:ext cx="1656184" cy="720080"/>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lumMod val="75000"/>
                      <a:lumOff val="25000"/>
                    </a:schemeClr>
                  </a:solidFill>
                </a:rPr>
                <a:t>Combi-Operator</a:t>
              </a:r>
              <a:endParaRPr lang="en-GB" b="1" dirty="0">
                <a:solidFill>
                  <a:schemeClr val="tx1">
                    <a:lumMod val="75000"/>
                    <a:lumOff val="25000"/>
                  </a:schemeClr>
                </a:solidFill>
              </a:endParaRPr>
            </a:p>
          </p:txBody>
        </p:sp>
        <p:sp>
          <p:nvSpPr>
            <p:cNvPr id="11" name="Rectangle 10"/>
            <p:cNvSpPr/>
            <p:nvPr/>
          </p:nvSpPr>
          <p:spPr>
            <a:xfrm>
              <a:off x="3668703" y="4998640"/>
              <a:ext cx="1728192"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lumMod val="75000"/>
                      <a:lumOff val="25000"/>
                    </a:schemeClr>
                  </a:solidFill>
                </a:rPr>
                <a:t>Train/</a:t>
              </a:r>
            </a:p>
            <a:p>
              <a:pPr algn="ctr"/>
              <a:r>
                <a:rPr lang="de-DE" sz="1700" b="1" dirty="0" smtClean="0">
                  <a:solidFill>
                    <a:schemeClr val="tx1">
                      <a:lumMod val="75000"/>
                      <a:lumOff val="25000"/>
                    </a:schemeClr>
                  </a:solidFill>
                </a:rPr>
                <a:t>Inland </a:t>
              </a:r>
              <a:r>
                <a:rPr lang="de-DE" sz="1700" b="1" dirty="0" err="1" smtClean="0">
                  <a:solidFill>
                    <a:schemeClr val="tx1">
                      <a:lumMod val="75000"/>
                      <a:lumOff val="25000"/>
                    </a:schemeClr>
                  </a:solidFill>
                </a:rPr>
                <a:t>Waterway</a:t>
              </a:r>
              <a:endParaRPr lang="en-GB" sz="1700" b="1" dirty="0">
                <a:solidFill>
                  <a:schemeClr val="tx1">
                    <a:lumMod val="75000"/>
                    <a:lumOff val="25000"/>
                  </a:schemeClr>
                </a:solidFill>
              </a:endParaRPr>
            </a:p>
          </p:txBody>
        </p:sp>
        <p:sp>
          <p:nvSpPr>
            <p:cNvPr id="13" name="Rectangle 12"/>
            <p:cNvSpPr/>
            <p:nvPr/>
          </p:nvSpPr>
          <p:spPr>
            <a:xfrm>
              <a:off x="5796136" y="4998640"/>
              <a:ext cx="1224136"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lumMod val="75000"/>
                      <a:lumOff val="25000"/>
                    </a:schemeClr>
                  </a:solidFill>
                </a:rPr>
                <a:t>Terminal B</a:t>
              </a:r>
              <a:endParaRPr lang="en-GB" b="1" dirty="0">
                <a:solidFill>
                  <a:schemeClr val="tx1">
                    <a:lumMod val="75000"/>
                    <a:lumOff val="25000"/>
                  </a:schemeClr>
                </a:solidFill>
              </a:endParaRPr>
            </a:p>
          </p:txBody>
        </p:sp>
        <p:sp>
          <p:nvSpPr>
            <p:cNvPr id="14" name="Rectangle 13"/>
            <p:cNvSpPr/>
            <p:nvPr/>
          </p:nvSpPr>
          <p:spPr>
            <a:xfrm>
              <a:off x="2051720" y="5011340"/>
              <a:ext cx="1224136"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lumMod val="75000"/>
                      <a:lumOff val="25000"/>
                    </a:schemeClr>
                  </a:solidFill>
                </a:rPr>
                <a:t>Terminal A</a:t>
              </a:r>
              <a:endParaRPr lang="en-GB" b="1" dirty="0">
                <a:solidFill>
                  <a:schemeClr val="tx1">
                    <a:lumMod val="75000"/>
                    <a:lumOff val="25000"/>
                  </a:schemeClr>
                </a:solidFill>
              </a:endParaRPr>
            </a:p>
          </p:txBody>
        </p:sp>
        <p:sp>
          <p:nvSpPr>
            <p:cNvPr id="15" name="Rectangle 14"/>
            <p:cNvSpPr/>
            <p:nvPr/>
          </p:nvSpPr>
          <p:spPr>
            <a:xfrm>
              <a:off x="395536" y="5001220"/>
              <a:ext cx="1224136"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lumMod val="75000"/>
                      <a:lumOff val="25000"/>
                    </a:schemeClr>
                  </a:solidFill>
                </a:rPr>
                <a:t>Carrier A</a:t>
              </a:r>
              <a:endParaRPr lang="en-GB" b="1" dirty="0">
                <a:solidFill>
                  <a:schemeClr val="tx1">
                    <a:lumMod val="75000"/>
                    <a:lumOff val="25000"/>
                  </a:schemeClr>
                </a:solidFill>
              </a:endParaRPr>
            </a:p>
          </p:txBody>
        </p:sp>
        <p:cxnSp>
          <p:nvCxnSpPr>
            <p:cNvPr id="23" name="Straight Arrow Connector 22"/>
            <p:cNvCxnSpPr>
              <a:stCxn id="8" idx="2"/>
              <a:endCxn id="9" idx="0"/>
            </p:cNvCxnSpPr>
            <p:nvPr/>
          </p:nvCxnSpPr>
          <p:spPr>
            <a:xfrm>
              <a:off x="4535996" y="2996952"/>
              <a:ext cx="0" cy="36004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6" name="Elbow Connector 25"/>
            <p:cNvCxnSpPr>
              <a:stCxn id="9" idx="3"/>
              <a:endCxn id="13" idx="0"/>
            </p:cNvCxnSpPr>
            <p:nvPr/>
          </p:nvCxnSpPr>
          <p:spPr>
            <a:xfrm>
              <a:off x="5364088" y="3717032"/>
              <a:ext cx="1044116" cy="1281608"/>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0" name="Elbow Connector 29"/>
            <p:cNvCxnSpPr>
              <a:stCxn id="9" idx="1"/>
              <a:endCxn id="14" idx="0"/>
            </p:cNvCxnSpPr>
            <p:nvPr/>
          </p:nvCxnSpPr>
          <p:spPr>
            <a:xfrm rot="10800000" flipV="1">
              <a:off x="2663788" y="3717032"/>
              <a:ext cx="1044116" cy="1294308"/>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9" idx="2"/>
              <a:endCxn id="11" idx="0"/>
            </p:cNvCxnSpPr>
            <p:nvPr/>
          </p:nvCxnSpPr>
          <p:spPr>
            <a:xfrm flipH="1">
              <a:off x="4532799" y="4077072"/>
              <a:ext cx="3197" cy="92156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8" name="Elbow Connector 37"/>
            <p:cNvCxnSpPr>
              <a:stCxn id="8" idx="0"/>
              <a:endCxn id="7" idx="1"/>
            </p:cNvCxnSpPr>
            <p:nvPr/>
          </p:nvCxnSpPr>
          <p:spPr>
            <a:xfrm rot="5400000" flipH="1" flipV="1">
              <a:off x="5689736" y="1159136"/>
              <a:ext cx="180020" cy="24875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4" name="Elbow Connector 43"/>
            <p:cNvCxnSpPr>
              <a:stCxn id="6" idx="3"/>
              <a:endCxn id="8" idx="0"/>
            </p:cNvCxnSpPr>
            <p:nvPr/>
          </p:nvCxnSpPr>
          <p:spPr>
            <a:xfrm>
              <a:off x="2051720" y="2312876"/>
              <a:ext cx="2484276" cy="18002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7" name="Elbow Connector 46"/>
            <p:cNvCxnSpPr>
              <a:stCxn id="8" idx="1"/>
              <a:endCxn id="15" idx="0"/>
            </p:cNvCxnSpPr>
            <p:nvPr/>
          </p:nvCxnSpPr>
          <p:spPr>
            <a:xfrm rot="10800000" flipV="1">
              <a:off x="1007604" y="2744924"/>
              <a:ext cx="2700300" cy="2256296"/>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0" name="Elbow Connector 49"/>
            <p:cNvCxnSpPr>
              <a:stCxn id="8" idx="3"/>
              <a:endCxn id="16" idx="0"/>
            </p:cNvCxnSpPr>
            <p:nvPr/>
          </p:nvCxnSpPr>
          <p:spPr>
            <a:xfrm>
              <a:off x="5364088" y="2744924"/>
              <a:ext cx="2628292" cy="2256296"/>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flipV="1">
              <a:off x="560776" y="2564903"/>
              <a:ext cx="0" cy="2433737"/>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560776" y="2636912"/>
              <a:ext cx="1584177"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flipH="1">
              <a:off x="2038664" y="2648868"/>
              <a:ext cx="8220" cy="2913436"/>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2038663" y="5589240"/>
              <a:ext cx="6493777"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7023496" y="5225020"/>
              <a:ext cx="38766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H="1">
              <a:off x="7012160" y="5377420"/>
              <a:ext cx="342038"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7380312" y="5001220"/>
              <a:ext cx="1224136" cy="504056"/>
            </a:xfrm>
            <a:prstGeom prst="rect">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lumMod val="75000"/>
                      <a:lumOff val="25000"/>
                    </a:schemeClr>
                  </a:solidFill>
                </a:rPr>
                <a:t>Carrier B</a:t>
              </a:r>
              <a:endParaRPr lang="en-GB" b="1" dirty="0">
                <a:solidFill>
                  <a:schemeClr val="tx1">
                    <a:lumMod val="75000"/>
                    <a:lumOff val="25000"/>
                  </a:schemeClr>
                </a:solidFill>
              </a:endParaRPr>
            </a:p>
          </p:txBody>
        </p:sp>
      </p:grpSp>
      <p:cxnSp>
        <p:nvCxnSpPr>
          <p:cNvPr id="73" name="Straight Arrow Connector 72"/>
          <p:cNvCxnSpPr/>
          <p:nvPr/>
        </p:nvCxnSpPr>
        <p:spPr>
          <a:xfrm>
            <a:off x="629560" y="6226224"/>
            <a:ext cx="990112"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a:off x="658168" y="6525344"/>
            <a:ext cx="96150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1610537" y="6073551"/>
            <a:ext cx="1233271" cy="307777"/>
          </a:xfrm>
          <a:prstGeom prst="rect">
            <a:avLst/>
          </a:prstGeom>
          <a:noFill/>
        </p:spPr>
        <p:txBody>
          <a:bodyPr wrap="square" rtlCol="0">
            <a:spAutoFit/>
          </a:bodyPr>
          <a:lstStyle/>
          <a:p>
            <a:r>
              <a:rPr lang="de-DE" sz="1400" dirty="0" smtClean="0"/>
              <a:t>Flow </a:t>
            </a:r>
            <a:r>
              <a:rPr lang="de-DE" sz="1400" dirty="0" err="1" smtClean="0"/>
              <a:t>of</a:t>
            </a:r>
            <a:r>
              <a:rPr lang="de-DE" sz="1400" dirty="0" smtClean="0"/>
              <a:t> </a:t>
            </a:r>
            <a:r>
              <a:rPr lang="de-DE" sz="1400" dirty="0" err="1" smtClean="0"/>
              <a:t>goods</a:t>
            </a:r>
            <a:endParaRPr lang="en-GB" dirty="0"/>
          </a:p>
        </p:txBody>
      </p:sp>
      <p:sp>
        <p:nvSpPr>
          <p:cNvPr id="80" name="TextBox 79"/>
          <p:cNvSpPr txBox="1"/>
          <p:nvPr/>
        </p:nvSpPr>
        <p:spPr>
          <a:xfrm>
            <a:off x="1601666" y="6381328"/>
            <a:ext cx="1674189" cy="307777"/>
          </a:xfrm>
          <a:prstGeom prst="rect">
            <a:avLst/>
          </a:prstGeom>
          <a:noFill/>
        </p:spPr>
        <p:txBody>
          <a:bodyPr wrap="square" rtlCol="0">
            <a:spAutoFit/>
          </a:bodyPr>
          <a:lstStyle/>
          <a:p>
            <a:r>
              <a:rPr lang="de-DE" sz="1400" dirty="0" smtClean="0"/>
              <a:t>Flow </a:t>
            </a:r>
            <a:r>
              <a:rPr lang="de-DE" sz="1400" dirty="0" err="1" smtClean="0"/>
              <a:t>of</a:t>
            </a:r>
            <a:r>
              <a:rPr lang="de-DE" sz="1400" dirty="0" smtClean="0"/>
              <a:t> </a:t>
            </a:r>
            <a:r>
              <a:rPr lang="de-DE" sz="1400" dirty="0" err="1" smtClean="0"/>
              <a:t>information</a:t>
            </a:r>
            <a:endParaRPr lang="en-GB" dirty="0"/>
          </a:p>
        </p:txBody>
      </p:sp>
      <p:pic>
        <p:nvPicPr>
          <p:cNvPr id="36"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40802198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b="1" dirty="0" err="1" smtClean="0">
                <a:solidFill>
                  <a:schemeClr val="tx1">
                    <a:lumMod val="75000"/>
                    <a:lumOff val="25000"/>
                  </a:schemeClr>
                </a:solidFill>
              </a:rPr>
              <a:t>Strengths</a:t>
            </a:r>
            <a:r>
              <a:rPr lang="de-DE" b="1" dirty="0" smtClean="0">
                <a:solidFill>
                  <a:schemeClr val="tx1">
                    <a:lumMod val="75000"/>
                    <a:lumOff val="25000"/>
                  </a:schemeClr>
                </a:solidFill>
              </a:rPr>
              <a:t> </a:t>
            </a:r>
            <a:r>
              <a:rPr lang="de-DE" b="1" dirty="0" err="1" smtClean="0">
                <a:solidFill>
                  <a:schemeClr val="tx1">
                    <a:lumMod val="75000"/>
                    <a:lumOff val="25000"/>
                  </a:schemeClr>
                </a:solidFill>
              </a:rPr>
              <a:t>and</a:t>
            </a:r>
            <a:r>
              <a:rPr lang="de-DE" b="1" dirty="0" smtClean="0">
                <a:solidFill>
                  <a:schemeClr val="tx1">
                    <a:lumMod val="75000"/>
                    <a:lumOff val="25000"/>
                  </a:schemeClr>
                </a:solidFill>
              </a:rPr>
              <a:t> </a:t>
            </a:r>
            <a:r>
              <a:rPr lang="de-DE" b="1" dirty="0" err="1" smtClean="0">
                <a:solidFill>
                  <a:schemeClr val="tx1">
                    <a:lumMod val="75000"/>
                    <a:lumOff val="25000"/>
                  </a:schemeClr>
                </a:solidFill>
              </a:rPr>
              <a:t>Weaknesses</a:t>
            </a:r>
            <a:r>
              <a:rPr lang="de-DE" b="1" dirty="0" smtClean="0">
                <a:solidFill>
                  <a:schemeClr val="tx1">
                    <a:lumMod val="75000"/>
                    <a:lumOff val="25000"/>
                  </a:schemeClr>
                </a:solidFill>
              </a:rPr>
              <a:t> </a:t>
            </a:r>
            <a:r>
              <a:rPr lang="de-DE" b="1" dirty="0" err="1" smtClean="0">
                <a:solidFill>
                  <a:schemeClr val="tx1">
                    <a:lumMod val="75000"/>
                    <a:lumOff val="25000"/>
                  </a:schemeClr>
                </a:solidFill>
              </a:rPr>
              <a:t>of</a:t>
            </a:r>
            <a:r>
              <a:rPr lang="de-DE" b="1" dirty="0" smtClean="0">
                <a:solidFill>
                  <a:schemeClr val="tx1">
                    <a:lumMod val="75000"/>
                    <a:lumOff val="25000"/>
                  </a:schemeClr>
                </a:solidFill>
              </a:rPr>
              <a:t> Transport Modes</a:t>
            </a:r>
            <a:endParaRPr lang="en-GB" b="1" dirty="0">
              <a:solidFill>
                <a:schemeClr val="tx1">
                  <a:lumMod val="75000"/>
                  <a:lumOff val="25000"/>
                </a:schemeClr>
              </a:solidFill>
            </a:endParaRPr>
          </a:p>
        </p:txBody>
      </p:sp>
      <p:sp>
        <p:nvSpPr>
          <p:cNvPr id="4" name="Date Placeholder 3"/>
          <p:cNvSpPr>
            <a:spLocks noGrp="1"/>
          </p:cNvSpPr>
          <p:nvPr>
            <p:ph type="dt" sz="half" idx="10"/>
          </p:nvPr>
        </p:nvSpPr>
        <p:spPr/>
        <p:txBody>
          <a:bodyPr/>
          <a:lstStyle/>
          <a:p>
            <a:fld id="{6B171AD8-BD5F-4503-8C65-79BF784426C3}" type="datetime7">
              <a:rPr lang="de-DE" smtClean="0">
                <a:solidFill>
                  <a:prstClr val="white"/>
                </a:solidFill>
              </a:rPr>
              <a:t>Jun-19</a:t>
            </a:fld>
            <a:endParaRPr lang="de-AT" dirty="0">
              <a:solidFill>
                <a:prstClr val="white"/>
              </a:solidFill>
            </a:endParaRPr>
          </a:p>
        </p:txBody>
      </p:sp>
      <p:sp>
        <p:nvSpPr>
          <p:cNvPr id="5" name="Slide Number Placeholder 4"/>
          <p:cNvSpPr>
            <a:spLocks noGrp="1"/>
          </p:cNvSpPr>
          <p:nvPr>
            <p:ph type="sldNum" sz="quarter" idx="12"/>
          </p:nvPr>
        </p:nvSpPr>
        <p:spPr/>
        <p:txBody>
          <a:bodyPr/>
          <a:lstStyle/>
          <a:p>
            <a:fld id="{7D34D7BA-8E13-46FE-8871-8877FE7E3568}" type="slidenum">
              <a:rPr lang="de-AT" smtClean="0">
                <a:solidFill>
                  <a:prstClr val="white"/>
                </a:solidFill>
              </a:rPr>
              <a:pPr/>
              <a:t>8</a:t>
            </a:fld>
            <a:endParaRPr lang="de-AT" dirty="0">
              <a:solidFill>
                <a:prstClr val="white"/>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374572107"/>
              </p:ext>
            </p:extLst>
          </p:nvPr>
        </p:nvGraphicFramePr>
        <p:xfrm>
          <a:off x="323528" y="2204864"/>
          <a:ext cx="8496943" cy="3571240"/>
        </p:xfrm>
        <a:graphic>
          <a:graphicData uri="http://schemas.openxmlformats.org/drawingml/2006/table">
            <a:tbl>
              <a:tblPr firstRow="1" bandRow="1">
                <a:tableStyleId>{FABFCF23-3B69-468F-B69F-88F6DE6A72F2}</a:tableStyleId>
              </a:tblPr>
              <a:tblGrid>
                <a:gridCol w="1872208">
                  <a:extLst>
                    <a:ext uri="{9D8B030D-6E8A-4147-A177-3AD203B41FA5}">
                      <a16:colId xmlns:a16="http://schemas.microsoft.com/office/drawing/2014/main" val="20000"/>
                    </a:ext>
                  </a:extLst>
                </a:gridCol>
                <a:gridCol w="3456384">
                  <a:extLst>
                    <a:ext uri="{9D8B030D-6E8A-4147-A177-3AD203B41FA5}">
                      <a16:colId xmlns:a16="http://schemas.microsoft.com/office/drawing/2014/main" val="20001"/>
                    </a:ext>
                  </a:extLst>
                </a:gridCol>
                <a:gridCol w="3168351">
                  <a:extLst>
                    <a:ext uri="{9D8B030D-6E8A-4147-A177-3AD203B41FA5}">
                      <a16:colId xmlns:a16="http://schemas.microsoft.com/office/drawing/2014/main" val="20002"/>
                    </a:ext>
                  </a:extLst>
                </a:gridCol>
              </a:tblGrid>
              <a:tr h="370840">
                <a:tc>
                  <a:txBody>
                    <a:bodyPr/>
                    <a:lstStyle/>
                    <a:p>
                      <a:r>
                        <a:rPr lang="de-DE" dirty="0" smtClean="0"/>
                        <a:t>Transport </a:t>
                      </a:r>
                      <a:r>
                        <a:rPr lang="de-DE" dirty="0" err="1" smtClean="0"/>
                        <a:t>mode</a:t>
                      </a:r>
                      <a:endParaRPr lang="en-GB" dirty="0"/>
                    </a:p>
                  </a:txBody>
                  <a:tcPr/>
                </a:tc>
                <a:tc>
                  <a:txBody>
                    <a:bodyPr/>
                    <a:lstStyle/>
                    <a:p>
                      <a:r>
                        <a:rPr lang="de-DE" dirty="0" err="1" smtClean="0"/>
                        <a:t>Strenghts</a:t>
                      </a:r>
                      <a:endParaRPr lang="en-GB" dirty="0"/>
                    </a:p>
                  </a:txBody>
                  <a:tcPr/>
                </a:tc>
                <a:tc>
                  <a:txBody>
                    <a:bodyPr/>
                    <a:lstStyle/>
                    <a:p>
                      <a:r>
                        <a:rPr lang="de-DE" dirty="0" err="1" smtClean="0"/>
                        <a:t>Weaknesses</a:t>
                      </a:r>
                      <a:endParaRPr lang="en-GB" dirty="0"/>
                    </a:p>
                  </a:txBody>
                  <a:tcPr/>
                </a:tc>
                <a:extLst>
                  <a:ext uri="{0D108BD9-81ED-4DB2-BD59-A6C34878D82A}">
                    <a16:rowId xmlns:a16="http://schemas.microsoft.com/office/drawing/2014/main" val="10000"/>
                  </a:ext>
                </a:extLst>
              </a:tr>
              <a:tr h="370840">
                <a:tc>
                  <a:txBody>
                    <a:bodyPr/>
                    <a:lstStyle/>
                    <a:p>
                      <a:r>
                        <a:rPr lang="de-DE" b="0" dirty="0" smtClean="0"/>
                        <a:t>Road</a:t>
                      </a:r>
                      <a:endParaRPr lang="en-GB" b="1" dirty="0"/>
                    </a:p>
                  </a:txBody>
                  <a:tcPr/>
                </a:tc>
                <a:tc>
                  <a:txBody>
                    <a:bodyPr/>
                    <a:lstStyle/>
                    <a:p>
                      <a:pPr marL="285750" indent="-285750">
                        <a:buFont typeface="Arial" panose="020B0604020202020204" pitchFamily="34" charset="0"/>
                        <a:buChar char="•"/>
                      </a:pPr>
                      <a:r>
                        <a:rPr lang="de-DE" sz="1600" dirty="0" smtClean="0"/>
                        <a:t>High </a:t>
                      </a:r>
                      <a:r>
                        <a:rPr lang="de-DE" sz="1600" dirty="0" err="1" smtClean="0"/>
                        <a:t>network</a:t>
                      </a:r>
                      <a:r>
                        <a:rPr lang="de-DE" sz="1600" baseline="0" dirty="0" smtClean="0"/>
                        <a:t> </a:t>
                      </a:r>
                      <a:r>
                        <a:rPr lang="de-DE" sz="1600" baseline="0" dirty="0" err="1" smtClean="0"/>
                        <a:t>density</a:t>
                      </a:r>
                      <a:endParaRPr lang="de-DE" sz="1600" baseline="0" dirty="0" smtClean="0"/>
                    </a:p>
                    <a:p>
                      <a:pPr marL="285750" indent="-285750">
                        <a:buFont typeface="Arial" panose="020B0604020202020204" pitchFamily="34" charset="0"/>
                        <a:buChar char="•"/>
                      </a:pPr>
                      <a:r>
                        <a:rPr lang="de-DE" sz="1600" baseline="0" dirty="0" smtClean="0"/>
                        <a:t>Speed </a:t>
                      </a:r>
                      <a:r>
                        <a:rPr lang="de-DE" sz="1600" baseline="0" dirty="0" err="1" smtClean="0"/>
                        <a:t>regarding</a:t>
                      </a:r>
                      <a:r>
                        <a:rPr lang="de-DE" sz="1600" baseline="0" dirty="0" smtClean="0"/>
                        <a:t> </a:t>
                      </a:r>
                      <a:r>
                        <a:rPr lang="de-DE" sz="1600" baseline="0" dirty="0" err="1" smtClean="0"/>
                        <a:t>short</a:t>
                      </a:r>
                      <a:r>
                        <a:rPr lang="de-DE" sz="1600" baseline="0" dirty="0" smtClean="0"/>
                        <a:t> </a:t>
                      </a:r>
                      <a:r>
                        <a:rPr lang="de-DE" sz="1600" baseline="0" dirty="0" err="1" smtClean="0"/>
                        <a:t>transport</a:t>
                      </a:r>
                      <a:r>
                        <a:rPr lang="de-DE" sz="1600" baseline="0" dirty="0" smtClean="0"/>
                        <a:t> </a:t>
                      </a:r>
                      <a:r>
                        <a:rPr lang="de-DE" sz="1600" baseline="0" dirty="0" err="1" smtClean="0"/>
                        <a:t>distances</a:t>
                      </a:r>
                      <a:endParaRPr lang="en-GB" sz="1600" dirty="0"/>
                    </a:p>
                  </a:txBody>
                  <a:tcPr/>
                </a:tc>
                <a:tc>
                  <a:txBody>
                    <a:bodyPr/>
                    <a:lstStyle/>
                    <a:p>
                      <a:pPr marL="285750" indent="-285750">
                        <a:buFont typeface="Arial" panose="020B0604020202020204" pitchFamily="34" charset="0"/>
                        <a:buChar char="•"/>
                      </a:pPr>
                      <a:r>
                        <a:rPr lang="de-DE" sz="1600" dirty="0" smtClean="0"/>
                        <a:t>Low </a:t>
                      </a:r>
                      <a:r>
                        <a:rPr lang="de-DE" sz="1600" dirty="0" err="1" smtClean="0"/>
                        <a:t>transport</a:t>
                      </a:r>
                      <a:r>
                        <a:rPr lang="de-DE" sz="1600" dirty="0" smtClean="0"/>
                        <a:t> </a:t>
                      </a:r>
                      <a:r>
                        <a:rPr lang="de-DE" sz="1600" dirty="0" err="1" smtClean="0"/>
                        <a:t>volumes</a:t>
                      </a:r>
                      <a:endParaRPr lang="de-DE" sz="1600" baseline="0" dirty="0" smtClean="0"/>
                    </a:p>
                    <a:p>
                      <a:pPr marL="285750" indent="-285750">
                        <a:buFont typeface="Arial" panose="020B0604020202020204" pitchFamily="34" charset="0"/>
                        <a:buChar char="•"/>
                      </a:pPr>
                      <a:r>
                        <a:rPr lang="de-DE" sz="1600" baseline="0" dirty="0" smtClean="0"/>
                        <a:t>High </a:t>
                      </a:r>
                      <a:r>
                        <a:rPr lang="de-DE" sz="1600" baseline="0" dirty="0" err="1" smtClean="0"/>
                        <a:t>external</a:t>
                      </a:r>
                      <a:r>
                        <a:rPr lang="de-DE" sz="1600" baseline="0" dirty="0" smtClean="0"/>
                        <a:t> </a:t>
                      </a:r>
                      <a:r>
                        <a:rPr lang="de-DE" sz="1600" baseline="0" dirty="0" err="1" smtClean="0"/>
                        <a:t>costs</a:t>
                      </a:r>
                      <a:endParaRPr lang="de-DE" sz="1600" baseline="0" dirty="0" smtClean="0"/>
                    </a:p>
                  </a:txBody>
                  <a:tcPr/>
                </a:tc>
                <a:extLst>
                  <a:ext uri="{0D108BD9-81ED-4DB2-BD59-A6C34878D82A}">
                    <a16:rowId xmlns:a16="http://schemas.microsoft.com/office/drawing/2014/main" val="10001"/>
                  </a:ext>
                </a:extLst>
              </a:tr>
              <a:tr h="370840">
                <a:tc>
                  <a:txBody>
                    <a:bodyPr/>
                    <a:lstStyle/>
                    <a:p>
                      <a:r>
                        <a:rPr lang="de-DE" dirty="0" err="1" smtClean="0"/>
                        <a:t>Rail</a:t>
                      </a:r>
                      <a:endParaRPr lang="en-GB" b="1" dirty="0"/>
                    </a:p>
                  </a:txBody>
                  <a:tcPr/>
                </a:tc>
                <a:tc>
                  <a:txBody>
                    <a:bodyPr/>
                    <a:lstStyle/>
                    <a:p>
                      <a:pPr marL="285750" indent="-285750">
                        <a:buFont typeface="Arial" panose="020B0604020202020204" pitchFamily="34" charset="0"/>
                        <a:buChar char="•"/>
                      </a:pPr>
                      <a:r>
                        <a:rPr lang="de-DE" sz="1600" dirty="0" smtClean="0"/>
                        <a:t>Low environmental</a:t>
                      </a:r>
                      <a:r>
                        <a:rPr lang="de-DE" sz="1600" baseline="0" dirty="0" smtClean="0"/>
                        <a:t> </a:t>
                      </a:r>
                      <a:r>
                        <a:rPr lang="de-DE" sz="1600" baseline="0" dirty="0" err="1" smtClean="0"/>
                        <a:t>impact</a:t>
                      </a:r>
                      <a:r>
                        <a:rPr lang="de-DE" sz="1600" dirty="0" smtClean="0"/>
                        <a:t> (CO2, </a:t>
                      </a:r>
                      <a:r>
                        <a:rPr lang="de-DE" sz="1600" dirty="0" err="1" smtClean="0"/>
                        <a:t>pollutant</a:t>
                      </a:r>
                      <a:r>
                        <a:rPr lang="de-DE" sz="1600" dirty="0" smtClean="0"/>
                        <a:t>,</a:t>
                      </a:r>
                      <a:r>
                        <a:rPr lang="de-DE" sz="1600" baseline="0" dirty="0" smtClean="0"/>
                        <a:t> </a:t>
                      </a:r>
                      <a:r>
                        <a:rPr lang="de-DE" sz="1600" baseline="0" dirty="0" err="1" smtClean="0"/>
                        <a:t>noise</a:t>
                      </a:r>
                      <a:r>
                        <a:rPr lang="de-DE" sz="1600" baseline="0" dirty="0" smtClean="0"/>
                        <a:t>)</a:t>
                      </a:r>
                    </a:p>
                    <a:p>
                      <a:pPr marL="285750" indent="-285750">
                        <a:buFont typeface="Arial" panose="020B0604020202020204" pitchFamily="34" charset="0"/>
                        <a:buChar char="•"/>
                      </a:pPr>
                      <a:r>
                        <a:rPr lang="de-DE" sz="1600" baseline="0" dirty="0" smtClean="0"/>
                        <a:t>More </a:t>
                      </a:r>
                      <a:r>
                        <a:rPr lang="de-DE" sz="1600" baseline="0" dirty="0" err="1" smtClean="0"/>
                        <a:t>dense</a:t>
                      </a:r>
                      <a:r>
                        <a:rPr lang="de-DE" sz="1600" baseline="0" dirty="0" smtClean="0"/>
                        <a:t> </a:t>
                      </a:r>
                      <a:r>
                        <a:rPr lang="de-DE" sz="1600" baseline="0" dirty="0" err="1" smtClean="0"/>
                        <a:t>rail</a:t>
                      </a:r>
                      <a:r>
                        <a:rPr lang="de-DE" sz="1600" baseline="0" dirty="0" smtClean="0"/>
                        <a:t> </a:t>
                      </a:r>
                      <a:r>
                        <a:rPr lang="de-DE" sz="1600" baseline="0" dirty="0" err="1" smtClean="0"/>
                        <a:t>network</a:t>
                      </a:r>
                      <a:r>
                        <a:rPr lang="de-DE" sz="1600" baseline="0" dirty="0" smtClean="0"/>
                        <a:t> (in </a:t>
                      </a:r>
                      <a:r>
                        <a:rPr lang="de-DE" sz="1600" baseline="0" dirty="0" err="1" smtClean="0"/>
                        <a:t>comparison</a:t>
                      </a:r>
                      <a:r>
                        <a:rPr lang="de-DE" sz="1600" baseline="0" dirty="0" smtClean="0"/>
                        <a:t> </a:t>
                      </a:r>
                      <a:r>
                        <a:rPr lang="de-DE" sz="1600" baseline="0" dirty="0" err="1" smtClean="0"/>
                        <a:t>to</a:t>
                      </a:r>
                      <a:r>
                        <a:rPr lang="de-DE" sz="1600" baseline="0" dirty="0" smtClean="0"/>
                        <a:t> </a:t>
                      </a:r>
                      <a:r>
                        <a:rPr lang="de-DE" sz="1600" baseline="0" dirty="0" err="1" smtClean="0"/>
                        <a:t>waterway</a:t>
                      </a:r>
                      <a:r>
                        <a:rPr lang="de-DE" sz="1600" baseline="0" dirty="0" smtClean="0"/>
                        <a:t>)</a:t>
                      </a:r>
                    </a:p>
                    <a:p>
                      <a:pPr marL="285750" indent="-285750">
                        <a:buFont typeface="Arial" panose="020B0604020202020204" pitchFamily="34" charset="0"/>
                        <a:buChar char="•"/>
                      </a:pPr>
                      <a:r>
                        <a:rPr lang="de-DE" sz="1600" baseline="0" dirty="0" smtClean="0"/>
                        <a:t>Low-</a:t>
                      </a:r>
                      <a:r>
                        <a:rPr lang="de-DE" sz="1600" baseline="0" dirty="0" err="1" smtClean="0"/>
                        <a:t>cost</a:t>
                      </a:r>
                      <a:r>
                        <a:rPr lang="de-DE" sz="1600" baseline="0" dirty="0" smtClean="0"/>
                        <a:t> </a:t>
                      </a:r>
                      <a:r>
                        <a:rPr lang="de-DE" sz="1600" baseline="0" dirty="0" err="1" smtClean="0"/>
                        <a:t>and</a:t>
                      </a:r>
                      <a:r>
                        <a:rPr lang="de-DE" sz="1600" baseline="0" dirty="0" smtClean="0"/>
                        <a:t> fast on medium </a:t>
                      </a:r>
                      <a:r>
                        <a:rPr lang="de-DE" sz="1600" baseline="0" dirty="0" err="1" smtClean="0"/>
                        <a:t>haul</a:t>
                      </a:r>
                      <a:r>
                        <a:rPr lang="de-DE" sz="1600" baseline="0" dirty="0" smtClean="0"/>
                        <a:t> </a:t>
                      </a:r>
                      <a:r>
                        <a:rPr lang="de-DE" sz="1600" baseline="0" dirty="0" err="1" smtClean="0"/>
                        <a:t>routes</a:t>
                      </a:r>
                      <a:endParaRPr lang="en-GB" sz="1600" dirty="0"/>
                    </a:p>
                  </a:txBody>
                  <a:tcPr/>
                </a:tc>
                <a:tc>
                  <a:txBody>
                    <a:bodyPr/>
                    <a:lstStyle/>
                    <a:p>
                      <a:pPr marL="285750" indent="-285750">
                        <a:buFont typeface="Arial" panose="020B0604020202020204" pitchFamily="34" charset="0"/>
                        <a:buChar char="•"/>
                      </a:pPr>
                      <a:r>
                        <a:rPr lang="de-DE" sz="1600" dirty="0" err="1" smtClean="0"/>
                        <a:t>Lower</a:t>
                      </a:r>
                      <a:r>
                        <a:rPr lang="de-DE" sz="1600" dirty="0" smtClean="0"/>
                        <a:t> </a:t>
                      </a:r>
                      <a:r>
                        <a:rPr lang="de-DE" sz="1600" dirty="0" err="1" smtClean="0"/>
                        <a:t>rail</a:t>
                      </a:r>
                      <a:r>
                        <a:rPr lang="de-DE" sz="1600" dirty="0" smtClean="0"/>
                        <a:t> </a:t>
                      </a:r>
                      <a:r>
                        <a:rPr lang="de-DE" sz="1600" dirty="0" err="1" smtClean="0"/>
                        <a:t>network</a:t>
                      </a:r>
                      <a:r>
                        <a:rPr lang="de-DE" sz="1600" dirty="0" smtClean="0"/>
                        <a:t> </a:t>
                      </a:r>
                      <a:r>
                        <a:rPr lang="de-DE" sz="1600" dirty="0" err="1" smtClean="0"/>
                        <a:t>density</a:t>
                      </a:r>
                      <a:r>
                        <a:rPr lang="de-DE" sz="1600" dirty="0" smtClean="0"/>
                        <a:t> </a:t>
                      </a:r>
                      <a:r>
                        <a:rPr lang="de-DE" sz="1600" dirty="0" err="1" smtClean="0"/>
                        <a:t>than</a:t>
                      </a:r>
                      <a:r>
                        <a:rPr lang="de-DE" sz="1600" dirty="0" smtClean="0"/>
                        <a:t> </a:t>
                      </a:r>
                      <a:r>
                        <a:rPr lang="de-DE" sz="1600" dirty="0" err="1" smtClean="0"/>
                        <a:t>the</a:t>
                      </a:r>
                      <a:r>
                        <a:rPr lang="de-DE" sz="1600" baseline="0" dirty="0" smtClean="0"/>
                        <a:t> </a:t>
                      </a:r>
                      <a:r>
                        <a:rPr lang="de-DE" sz="1600" baseline="0" dirty="0" err="1" smtClean="0"/>
                        <a:t>road</a:t>
                      </a:r>
                      <a:endParaRPr lang="en-GB" sz="1600" dirty="0"/>
                    </a:p>
                  </a:txBody>
                  <a:tcPr/>
                </a:tc>
                <a:extLst>
                  <a:ext uri="{0D108BD9-81ED-4DB2-BD59-A6C34878D82A}">
                    <a16:rowId xmlns:a16="http://schemas.microsoft.com/office/drawing/2014/main" val="10002"/>
                  </a:ext>
                </a:extLst>
              </a:tr>
              <a:tr h="370840">
                <a:tc>
                  <a:txBody>
                    <a:bodyPr/>
                    <a:lstStyle/>
                    <a:p>
                      <a:r>
                        <a:rPr lang="de-DE" smtClean="0"/>
                        <a:t>Inland Waterway</a:t>
                      </a:r>
                      <a:endParaRPr lang="en-GB" b="1" dirty="0"/>
                    </a:p>
                  </a:txBody>
                  <a:tcPr/>
                </a:tc>
                <a:tc>
                  <a:txBody>
                    <a:bodyPr/>
                    <a:lstStyle/>
                    <a:p>
                      <a:pPr marL="285750" indent="-285750">
                        <a:buFont typeface="Arial" panose="020B0604020202020204" pitchFamily="34" charset="0"/>
                        <a:buChar char="•"/>
                      </a:pPr>
                      <a:r>
                        <a:rPr lang="de-DE" sz="1600" dirty="0" smtClean="0"/>
                        <a:t>Low </a:t>
                      </a:r>
                      <a:r>
                        <a:rPr lang="de-DE" sz="1600" dirty="0" err="1" smtClean="0"/>
                        <a:t>transport</a:t>
                      </a:r>
                      <a:r>
                        <a:rPr lang="de-DE" sz="1600" dirty="0" smtClean="0"/>
                        <a:t> </a:t>
                      </a:r>
                      <a:r>
                        <a:rPr lang="de-DE" sz="1600" dirty="0" err="1" smtClean="0"/>
                        <a:t>costs</a:t>
                      </a:r>
                      <a:r>
                        <a:rPr lang="de-DE" sz="1600" baseline="0" dirty="0" smtClean="0"/>
                        <a:t> </a:t>
                      </a:r>
                      <a:r>
                        <a:rPr lang="de-DE" sz="1600" baseline="0" dirty="0" err="1" smtClean="0"/>
                        <a:t>and</a:t>
                      </a:r>
                      <a:r>
                        <a:rPr lang="de-DE" sz="1600" baseline="0" dirty="0" smtClean="0"/>
                        <a:t> </a:t>
                      </a:r>
                      <a:r>
                        <a:rPr lang="de-DE" sz="1600" baseline="0" dirty="0" err="1" smtClean="0"/>
                        <a:t>low</a:t>
                      </a:r>
                      <a:r>
                        <a:rPr lang="de-DE" sz="1600" baseline="0" dirty="0" smtClean="0"/>
                        <a:t> negative </a:t>
                      </a:r>
                      <a:r>
                        <a:rPr lang="de-DE" sz="1600" baseline="0" dirty="0" err="1" smtClean="0"/>
                        <a:t>effects</a:t>
                      </a:r>
                      <a:r>
                        <a:rPr lang="de-DE" sz="1600" baseline="0" dirty="0" smtClean="0"/>
                        <a:t> at high </a:t>
                      </a:r>
                      <a:r>
                        <a:rPr lang="de-DE" sz="1600" baseline="0" dirty="0" err="1" smtClean="0"/>
                        <a:t>volumes</a:t>
                      </a:r>
                      <a:endParaRPr lang="de-DE" sz="1600" baseline="0" dirty="0" smtClean="0"/>
                    </a:p>
                    <a:p>
                      <a:pPr marL="285750" indent="-285750">
                        <a:buFont typeface="Arial" panose="020B0604020202020204" pitchFamily="34" charset="0"/>
                        <a:buChar char="•"/>
                      </a:pPr>
                      <a:r>
                        <a:rPr lang="de-DE" sz="1600" baseline="0" dirty="0" err="1" smtClean="0"/>
                        <a:t>Safety</a:t>
                      </a:r>
                      <a:r>
                        <a:rPr lang="de-DE" sz="1600" baseline="0" dirty="0" smtClean="0"/>
                        <a:t> </a:t>
                      </a:r>
                      <a:r>
                        <a:rPr lang="de-DE" sz="1600" baseline="0" dirty="0" err="1" smtClean="0"/>
                        <a:t>and</a:t>
                      </a:r>
                      <a:r>
                        <a:rPr lang="de-DE" sz="1600" baseline="0" dirty="0" smtClean="0"/>
                        <a:t> </a:t>
                      </a:r>
                      <a:r>
                        <a:rPr lang="de-DE" sz="1600" baseline="0" dirty="0" err="1" smtClean="0"/>
                        <a:t>security</a:t>
                      </a:r>
                      <a:endParaRPr lang="en-GB" sz="1600" dirty="0"/>
                    </a:p>
                  </a:txBody>
                  <a:tcPr/>
                </a:tc>
                <a:tc>
                  <a:txBody>
                    <a:bodyPr/>
                    <a:lstStyle/>
                    <a:p>
                      <a:pPr marL="285750" indent="-285750">
                        <a:buFont typeface="Arial" panose="020B0604020202020204" pitchFamily="34" charset="0"/>
                        <a:buChar char="•"/>
                      </a:pPr>
                      <a:r>
                        <a:rPr lang="de-DE" sz="1600" dirty="0" smtClean="0"/>
                        <a:t>Transport </a:t>
                      </a:r>
                      <a:r>
                        <a:rPr lang="de-DE" sz="1600" dirty="0" err="1" smtClean="0"/>
                        <a:t>duration</a:t>
                      </a:r>
                      <a:r>
                        <a:rPr lang="de-DE" sz="1600" dirty="0" smtClean="0"/>
                        <a:t> (</a:t>
                      </a:r>
                      <a:r>
                        <a:rPr lang="de-DE" sz="1600" dirty="0" err="1" smtClean="0"/>
                        <a:t>low</a:t>
                      </a:r>
                      <a:r>
                        <a:rPr lang="de-DE" sz="1600" dirty="0" smtClean="0"/>
                        <a:t> </a:t>
                      </a:r>
                      <a:r>
                        <a:rPr lang="de-DE" sz="1600" dirty="0" err="1" smtClean="0"/>
                        <a:t>transport</a:t>
                      </a:r>
                      <a:r>
                        <a:rPr lang="de-DE" sz="1600" dirty="0" smtClean="0"/>
                        <a:t> </a:t>
                      </a:r>
                      <a:r>
                        <a:rPr lang="de-DE" sz="1600" dirty="0" err="1" smtClean="0"/>
                        <a:t>speed</a:t>
                      </a:r>
                      <a:endParaRPr lang="de-DE" sz="1600" dirty="0" smtClean="0"/>
                    </a:p>
                    <a:p>
                      <a:pPr marL="285750" indent="-285750">
                        <a:buFont typeface="Arial" panose="020B0604020202020204" pitchFamily="34" charset="0"/>
                        <a:buChar char="•"/>
                      </a:pPr>
                      <a:r>
                        <a:rPr lang="de-DE" sz="1600" dirty="0" smtClean="0"/>
                        <a:t>Low </a:t>
                      </a:r>
                      <a:r>
                        <a:rPr lang="de-DE" sz="1600" dirty="0" err="1" smtClean="0"/>
                        <a:t>waterway</a:t>
                      </a:r>
                      <a:r>
                        <a:rPr lang="de-DE" sz="1600" dirty="0" smtClean="0"/>
                        <a:t> </a:t>
                      </a:r>
                      <a:r>
                        <a:rPr lang="de-DE" sz="1600" dirty="0" err="1" smtClean="0"/>
                        <a:t>network</a:t>
                      </a:r>
                      <a:r>
                        <a:rPr lang="de-DE" sz="1600" dirty="0" smtClean="0"/>
                        <a:t> </a:t>
                      </a:r>
                      <a:r>
                        <a:rPr lang="de-DE" sz="1600" dirty="0" err="1" smtClean="0"/>
                        <a:t>density</a:t>
                      </a:r>
                      <a:endParaRPr lang="en-GB" sz="1600" dirty="0"/>
                    </a:p>
                  </a:txBody>
                  <a:tcPr/>
                </a:tc>
                <a:extLst>
                  <a:ext uri="{0D108BD9-81ED-4DB2-BD59-A6C34878D82A}">
                    <a16:rowId xmlns:a16="http://schemas.microsoft.com/office/drawing/2014/main" val="10003"/>
                  </a:ext>
                </a:extLst>
              </a:tr>
            </a:tbl>
          </a:graphicData>
        </a:graphic>
      </p:graphicFrame>
      <p:pic>
        <p:nvPicPr>
          <p:cNvPr id="8"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665052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err="1" smtClean="0">
                <a:solidFill>
                  <a:schemeClr val="tx1">
                    <a:lumMod val="75000"/>
                    <a:lumOff val="25000"/>
                  </a:schemeClr>
                </a:solidFill>
              </a:rPr>
              <a:t>Bibliography</a:t>
            </a:r>
            <a:r>
              <a:rPr lang="de-AT" b="1" dirty="0" smtClean="0">
                <a:solidFill>
                  <a:schemeClr val="tx1">
                    <a:lumMod val="75000"/>
                    <a:lumOff val="25000"/>
                  </a:schemeClr>
                </a:solidFill>
              </a:rPr>
              <a:t> </a:t>
            </a:r>
            <a:endParaRPr lang="de-DE" b="1" dirty="0">
              <a:solidFill>
                <a:schemeClr val="tx1">
                  <a:lumMod val="75000"/>
                  <a:lumOff val="25000"/>
                </a:schemeClr>
              </a:solidFill>
            </a:endParaRPr>
          </a:p>
        </p:txBody>
      </p:sp>
      <p:sp>
        <p:nvSpPr>
          <p:cNvPr id="3" name="Inhaltsplatzhalter 2"/>
          <p:cNvSpPr>
            <a:spLocks noGrp="1"/>
          </p:cNvSpPr>
          <p:nvPr>
            <p:ph idx="1"/>
          </p:nvPr>
        </p:nvSpPr>
        <p:spPr>
          <a:xfrm>
            <a:off x="251520" y="1700808"/>
            <a:ext cx="8435280" cy="4776192"/>
          </a:xfrm>
        </p:spPr>
        <p:txBody>
          <a:bodyPr>
            <a:normAutofit/>
          </a:bodyPr>
          <a:lstStyle/>
          <a:p>
            <a:r>
              <a:rPr lang="de-DE" sz="1300" dirty="0" err="1" smtClean="0"/>
              <a:t>Posset</a:t>
            </a:r>
            <a:r>
              <a:rPr lang="de-DE" sz="1300" dirty="0" smtClean="0"/>
              <a:t> et al., „Intermodaler Verkehr Europa“ (2014)</a:t>
            </a:r>
          </a:p>
          <a:p>
            <a:pPr>
              <a:spcBef>
                <a:spcPts val="0"/>
              </a:spcBef>
              <a:buSzTx/>
              <a:defRPr/>
            </a:pPr>
            <a:r>
              <a:rPr lang="de-AT" sz="1300" dirty="0" err="1" smtClean="0"/>
              <a:t>Eurostat</a:t>
            </a:r>
            <a:r>
              <a:rPr lang="de-AT" sz="1300" dirty="0"/>
              <a:t>, „Freight transport statistics – modal split“, (2016), </a:t>
            </a:r>
            <a:r>
              <a:rPr lang="de-AT" sz="1300" dirty="0" smtClean="0"/>
              <a:t>Online: </a:t>
            </a:r>
            <a:r>
              <a:rPr lang="de-AT" sz="1300" dirty="0">
                <a:hlinkClick r:id="rId3"/>
              </a:rPr>
              <a:t>http://ec.europa.eu/eurostat/statistics-explained/index.php/Freight_transport_statistics_-_modal_split</a:t>
            </a:r>
            <a:r>
              <a:rPr lang="de-AT" sz="1300" dirty="0"/>
              <a:t>  [26.07.2016]</a:t>
            </a:r>
          </a:p>
          <a:p>
            <a:pPr>
              <a:spcBef>
                <a:spcPts val="0"/>
              </a:spcBef>
              <a:buSzTx/>
              <a:defRPr/>
            </a:pPr>
            <a:r>
              <a:rPr lang="en-US" sz="1300" dirty="0"/>
              <a:t>European Commission, “EU energy, transport and GHG emissions  - Trends to 2050 Reference Scenario 2013” (2013), Online: </a:t>
            </a:r>
            <a:r>
              <a:rPr lang="en-US" sz="1300" dirty="0">
                <a:hlinkClick r:id="rId4"/>
              </a:rPr>
              <a:t>http://ec.europa.eu/transport/media/publications/doc/trends-to-2050-update-2013.pdf</a:t>
            </a:r>
            <a:r>
              <a:rPr lang="en-US" sz="1300" dirty="0"/>
              <a:t>  </a:t>
            </a:r>
            <a:r>
              <a:rPr lang="de-DE" sz="1300" dirty="0"/>
              <a:t>[26.07.2016]</a:t>
            </a:r>
            <a:endParaRPr lang="en-US" sz="1300" dirty="0"/>
          </a:p>
          <a:p>
            <a:pPr>
              <a:spcBef>
                <a:spcPts val="0"/>
              </a:spcBef>
              <a:buSzTx/>
              <a:defRPr/>
            </a:pPr>
            <a:r>
              <a:rPr lang="en-US" sz="1300" dirty="0"/>
              <a:t>European Commission, </a:t>
            </a:r>
            <a:r>
              <a:rPr lang="en-US" sz="1300" dirty="0" smtClean="0"/>
              <a:t>“</a:t>
            </a:r>
            <a:r>
              <a:rPr lang="en-US" sz="1300" dirty="0" err="1" smtClean="0"/>
              <a:t>Weissbuch</a:t>
            </a:r>
            <a:r>
              <a:rPr lang="en-US" sz="1300" dirty="0" smtClean="0"/>
              <a:t> - </a:t>
            </a:r>
            <a:r>
              <a:rPr lang="de-DE" sz="1300" dirty="0"/>
              <a:t>Fahrplan zu einem einheitlichen europäischen Verkehrsraum – Hin zu einem wettbewerbsorientierten und ressourcenschonenden </a:t>
            </a:r>
            <a:r>
              <a:rPr lang="de-DE" sz="1300" dirty="0" smtClean="0"/>
              <a:t>Verkehrssystem</a:t>
            </a:r>
            <a:r>
              <a:rPr lang="en-US" sz="1300" dirty="0" smtClean="0"/>
              <a:t>” </a:t>
            </a:r>
            <a:r>
              <a:rPr lang="en-US" sz="1300" dirty="0"/>
              <a:t>(</a:t>
            </a:r>
            <a:r>
              <a:rPr lang="en-US" sz="1300" dirty="0" smtClean="0"/>
              <a:t>2011), </a:t>
            </a:r>
            <a:r>
              <a:rPr lang="en-US" sz="1300" dirty="0"/>
              <a:t>Online: </a:t>
            </a:r>
            <a:r>
              <a:rPr lang="en-US" sz="1300" dirty="0">
                <a:hlinkClick r:id="rId5"/>
              </a:rPr>
              <a:t>http://eur-lex.europa.eu/legal-content/de/TXT/PDF/?</a:t>
            </a:r>
            <a:r>
              <a:rPr lang="en-US" sz="1300" dirty="0" smtClean="0">
                <a:hlinkClick r:id="rId5"/>
              </a:rPr>
              <a:t>uri=CELEX:52011DC0144</a:t>
            </a:r>
            <a:r>
              <a:rPr lang="en-US" sz="1300" dirty="0" smtClean="0"/>
              <a:t> </a:t>
            </a:r>
            <a:r>
              <a:rPr lang="de-DE" sz="1300" dirty="0" smtClean="0"/>
              <a:t>[05.08.2016]</a:t>
            </a:r>
            <a:endParaRPr lang="en-US" sz="1300" dirty="0" smtClean="0"/>
          </a:p>
          <a:p>
            <a:pPr>
              <a:spcBef>
                <a:spcPts val="0"/>
              </a:spcBef>
              <a:buSzTx/>
              <a:defRPr/>
            </a:pPr>
            <a:r>
              <a:rPr lang="en-US" sz="1300" dirty="0" smtClean="0"/>
              <a:t>International </a:t>
            </a:r>
            <a:r>
              <a:rPr lang="en-US" sz="1300" dirty="0"/>
              <a:t>Transport Forum/ OECD, “ITF Transport Outlook 2015”, (2015), Online: </a:t>
            </a:r>
            <a:r>
              <a:rPr lang="en-US" sz="1300" dirty="0">
                <a:hlinkClick r:id="rId6"/>
              </a:rPr>
              <a:t>http://www.oecd-ilibrary.org/docserver/download/7414021e.pdf?expires=1457012730&amp;id=id&amp;accname=ocid56027859&amp;checksum=F3F96F396835D30F46A01AD6921DC83C</a:t>
            </a:r>
            <a:r>
              <a:rPr lang="en-US" sz="1300" dirty="0"/>
              <a:t> </a:t>
            </a:r>
            <a:r>
              <a:rPr lang="de-DE" sz="1300" dirty="0"/>
              <a:t>[26.07.2016]</a:t>
            </a:r>
            <a:endParaRPr lang="de-AT" sz="1300" dirty="0"/>
          </a:p>
          <a:p>
            <a:pPr>
              <a:spcBef>
                <a:spcPts val="0"/>
              </a:spcBef>
              <a:buSzTx/>
              <a:defRPr/>
            </a:pPr>
            <a:r>
              <a:rPr lang="de-DE" sz="1300" dirty="0" err="1"/>
              <a:t>Bretzke</a:t>
            </a:r>
            <a:r>
              <a:rPr lang="de-DE" sz="1300" dirty="0"/>
              <a:t>, W.-R./</a:t>
            </a:r>
            <a:r>
              <a:rPr lang="de-DE" sz="1300" dirty="0" err="1"/>
              <a:t>Barkawi</a:t>
            </a:r>
            <a:r>
              <a:rPr lang="de-DE" sz="1300" dirty="0"/>
              <a:t> K., „Nachhaltige Logistik: Antworten auf eine globale Herausforderung“ (2010)</a:t>
            </a:r>
          </a:p>
          <a:p>
            <a:r>
              <a:rPr lang="de-DE" sz="1300" dirty="0"/>
              <a:t>BMVIT, Rechnungshof; „Bericht des Rechnungshof: Nachhaltiger Güterverkehr – Intermodale Vernetzung” (2012),Online: </a:t>
            </a:r>
            <a:r>
              <a:rPr lang="de-DE" sz="1300" dirty="0">
                <a:hlinkClick r:id="rId7"/>
              </a:rPr>
              <a:t>http://</a:t>
            </a:r>
            <a:r>
              <a:rPr lang="de-DE" sz="1300" dirty="0" smtClean="0">
                <a:hlinkClick r:id="rId7"/>
              </a:rPr>
              <a:t>www.rechnungshof.gv.at/fileadmin/downloads/2012/berichte/teilberichte/bund/Bund_2012_05/Bund_2012_05_4.pdf</a:t>
            </a:r>
            <a:r>
              <a:rPr lang="de-DE" sz="1300" dirty="0" smtClean="0"/>
              <a:t>  </a:t>
            </a:r>
            <a:r>
              <a:rPr lang="de-DE" sz="1300" dirty="0"/>
              <a:t>[26.07.2016]</a:t>
            </a:r>
          </a:p>
          <a:p>
            <a:endParaRPr lang="de-AT" sz="1600" dirty="0" smtClean="0"/>
          </a:p>
          <a:p>
            <a:endParaRPr lang="de-AT" sz="1600" dirty="0" smtClean="0"/>
          </a:p>
        </p:txBody>
      </p:sp>
      <p:sp>
        <p:nvSpPr>
          <p:cNvPr id="5" name="Foliennummernplatzhalter 4"/>
          <p:cNvSpPr>
            <a:spLocks noGrp="1"/>
          </p:cNvSpPr>
          <p:nvPr>
            <p:ph type="sldNum" sz="quarter" idx="12"/>
          </p:nvPr>
        </p:nvSpPr>
        <p:spPr/>
        <p:txBody>
          <a:bodyPr/>
          <a:lstStyle/>
          <a:p>
            <a:fld id="{7D34D7BA-8E13-46FE-8871-8877FE7E3568}" type="slidenum">
              <a:rPr lang="de-AT" smtClean="0">
                <a:solidFill>
                  <a:prstClr val="white"/>
                </a:solidFill>
              </a:rPr>
              <a:pPr/>
              <a:t>9</a:t>
            </a:fld>
            <a:endParaRPr lang="de-AT" dirty="0">
              <a:solidFill>
                <a:prstClr val="white"/>
              </a:solidFill>
            </a:endParaRPr>
          </a:p>
        </p:txBody>
      </p:sp>
      <p:sp>
        <p:nvSpPr>
          <p:cNvPr id="6" name="Date Placeholder 3"/>
          <p:cNvSpPr>
            <a:spLocks noGrp="1"/>
          </p:cNvSpPr>
          <p:nvPr>
            <p:ph type="dt" sz="half" idx="10"/>
          </p:nvPr>
        </p:nvSpPr>
        <p:spPr>
          <a:xfrm>
            <a:off x="433536" y="6597352"/>
            <a:ext cx="2895600" cy="329184"/>
          </a:xfrm>
        </p:spPr>
        <p:txBody>
          <a:bodyPr/>
          <a:lstStyle/>
          <a:p>
            <a:fld id="{6B171AD8-BD5F-4503-8C65-79BF784426C3}" type="datetime7">
              <a:rPr lang="de-DE" smtClean="0">
                <a:solidFill>
                  <a:prstClr val="white"/>
                </a:solidFill>
              </a:rPr>
              <a:t>Jun-19</a:t>
            </a:fld>
            <a:endParaRPr lang="de-AT" dirty="0">
              <a:solidFill>
                <a:prstClr val="white"/>
              </a:solidFill>
            </a:endParaRPr>
          </a:p>
        </p:txBody>
      </p:sp>
      <p:pic>
        <p:nvPicPr>
          <p:cNvPr id="8" name="Picture 3"/>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1375011666"/>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Custom 1">
      <a:dk1>
        <a:sysClr val="windowText" lastClr="000000"/>
      </a:dk1>
      <a:lt1>
        <a:sysClr val="window" lastClr="FFFFFF"/>
      </a:lt1>
      <a:dk2>
        <a:srgbClr val="04617B"/>
      </a:dk2>
      <a:lt2>
        <a:srgbClr val="DBF5F9"/>
      </a:lt2>
      <a:accent1>
        <a:srgbClr val="0B9B74"/>
      </a:accent1>
      <a:accent2>
        <a:srgbClr val="5FF2CA"/>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rity">
  <a:themeElements>
    <a:clrScheme name="Custom 1">
      <a:dk1>
        <a:sysClr val="windowText" lastClr="000000"/>
      </a:dk1>
      <a:lt1>
        <a:sysClr val="window" lastClr="FFFFFF"/>
      </a:lt1>
      <a:dk2>
        <a:srgbClr val="04617B"/>
      </a:dk2>
      <a:lt2>
        <a:srgbClr val="DBF5F9"/>
      </a:lt2>
      <a:accent1>
        <a:srgbClr val="0B9B74"/>
      </a:accent1>
      <a:accent2>
        <a:srgbClr val="5FF2CA"/>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0</TotalTime>
  <Words>1676</Words>
  <Application>Microsoft Office PowerPoint</Application>
  <PresentationFormat>On-screen Show (4:3)</PresentationFormat>
  <Paragraphs>168</Paragraphs>
  <Slides>9</Slides>
  <Notes>9</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Wingdings</vt:lpstr>
      <vt:lpstr>Custom Design</vt:lpstr>
      <vt:lpstr>1_Clarity</vt:lpstr>
      <vt:lpstr>„Design your own transport process“</vt:lpstr>
      <vt:lpstr>Information on Transport Goods and Transport Route</vt:lpstr>
      <vt:lpstr>Task</vt:lpstr>
      <vt:lpstr>Transport Process</vt:lpstr>
      <vt:lpstr>Transport Policy: Freight Transport in Europe</vt:lpstr>
      <vt:lpstr>European Commission White Paper 2011 </vt:lpstr>
      <vt:lpstr>Stakeholders in  multimodal Transport</vt:lpstr>
      <vt:lpstr>Strengths and Weaknesses of Transport Modes</vt:lpstr>
      <vt:lpstr>Bibliography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sabine.jung</dc:creator>
  <cp:lastModifiedBy>Lechner Michaela</cp:lastModifiedBy>
  <cp:revision>532</cp:revision>
  <cp:lastPrinted>2016-07-26T10:59:23Z</cp:lastPrinted>
  <dcterms:created xsi:type="dcterms:W3CDTF">2012-09-17T08:31:25Z</dcterms:created>
  <dcterms:modified xsi:type="dcterms:W3CDTF">2019-06-04T09:52:32Z</dcterms:modified>
</cp:coreProperties>
</file>